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63"/>
  </p:notesMasterIdLst>
  <p:sldIdLst>
    <p:sldId id="319" r:id="rId2"/>
    <p:sldId id="699" r:id="rId3"/>
    <p:sldId id="700" r:id="rId4"/>
    <p:sldId id="576" r:id="rId5"/>
    <p:sldId id="733" r:id="rId6"/>
    <p:sldId id="701" r:id="rId7"/>
    <p:sldId id="782" r:id="rId8"/>
    <p:sldId id="739" r:id="rId9"/>
    <p:sldId id="740" r:id="rId10"/>
    <p:sldId id="783" r:id="rId11"/>
    <p:sldId id="741" r:id="rId12"/>
    <p:sldId id="784" r:id="rId13"/>
    <p:sldId id="759" r:id="rId14"/>
    <p:sldId id="785" r:id="rId15"/>
    <p:sldId id="742" r:id="rId16"/>
    <p:sldId id="786" r:id="rId17"/>
    <p:sldId id="703" r:id="rId18"/>
    <p:sldId id="746" r:id="rId19"/>
    <p:sldId id="787" r:id="rId20"/>
    <p:sldId id="789" r:id="rId21"/>
    <p:sldId id="743" r:id="rId22"/>
    <p:sldId id="752" r:id="rId23"/>
    <p:sldId id="753" r:id="rId24"/>
    <p:sldId id="754" r:id="rId25"/>
    <p:sldId id="755" r:id="rId26"/>
    <p:sldId id="756" r:id="rId27"/>
    <p:sldId id="757" r:id="rId28"/>
    <p:sldId id="745" r:id="rId29"/>
    <p:sldId id="747" r:id="rId30"/>
    <p:sldId id="748" r:id="rId31"/>
    <p:sldId id="758" r:id="rId32"/>
    <p:sldId id="770" r:id="rId33"/>
    <p:sldId id="790" r:id="rId34"/>
    <p:sldId id="744" r:id="rId35"/>
    <p:sldId id="749" r:id="rId36"/>
    <p:sldId id="750" r:id="rId37"/>
    <p:sldId id="751" r:id="rId38"/>
    <p:sldId id="791" r:id="rId39"/>
    <p:sldId id="760" r:id="rId40"/>
    <p:sldId id="761" r:id="rId41"/>
    <p:sldId id="762" r:id="rId42"/>
    <p:sldId id="765" r:id="rId43"/>
    <p:sldId id="768" r:id="rId44"/>
    <p:sldId id="766" r:id="rId45"/>
    <p:sldId id="763" r:id="rId46"/>
    <p:sldId id="767" r:id="rId47"/>
    <p:sldId id="769" r:id="rId48"/>
    <p:sldId id="792" r:id="rId49"/>
    <p:sldId id="772" r:id="rId50"/>
    <p:sldId id="773" r:id="rId51"/>
    <p:sldId id="788" r:id="rId52"/>
    <p:sldId id="793" r:id="rId53"/>
    <p:sldId id="771" r:id="rId54"/>
    <p:sldId id="774" r:id="rId55"/>
    <p:sldId id="794" r:id="rId56"/>
    <p:sldId id="775" r:id="rId57"/>
    <p:sldId id="776" r:id="rId58"/>
    <p:sldId id="777" r:id="rId59"/>
    <p:sldId id="795" r:id="rId60"/>
    <p:sldId id="778" r:id="rId61"/>
    <p:sldId id="738" r:id="rId62"/>
  </p:sldIdLst>
  <p:sldSz cx="9144000" cy="6858000" type="screen4x3"/>
  <p:notesSz cx="6858000" cy="9144000"/>
  <p:defaultTextStyle>
    <a:defPPr>
      <a:defRPr lang="zh-CN"/>
    </a:defPPr>
    <a:lvl1pPr algn="l" rtl="0" eaLnBrk="0" fontAlgn="base" hangingPunct="0">
      <a:spcBef>
        <a:spcPct val="0"/>
      </a:spcBef>
      <a:spcAft>
        <a:spcPct val="0"/>
      </a:spcAft>
      <a:defRPr sz="2000" b="1" kern="1200">
        <a:solidFill>
          <a:schemeClr val="tx1"/>
        </a:solidFill>
        <a:latin typeface="仿宋_GB2312" pitchFamily="49" charset="-122"/>
        <a:ea typeface="仿宋_GB2312" pitchFamily="49" charset="-122"/>
        <a:cs typeface="+mn-cs"/>
      </a:defRPr>
    </a:lvl1pPr>
    <a:lvl2pPr marL="457200" algn="l" rtl="0" eaLnBrk="0" fontAlgn="base" hangingPunct="0">
      <a:spcBef>
        <a:spcPct val="0"/>
      </a:spcBef>
      <a:spcAft>
        <a:spcPct val="0"/>
      </a:spcAft>
      <a:defRPr sz="2000" b="1" kern="1200">
        <a:solidFill>
          <a:schemeClr val="tx1"/>
        </a:solidFill>
        <a:latin typeface="仿宋_GB2312" pitchFamily="49" charset="-122"/>
        <a:ea typeface="仿宋_GB2312" pitchFamily="49" charset="-122"/>
        <a:cs typeface="+mn-cs"/>
      </a:defRPr>
    </a:lvl2pPr>
    <a:lvl3pPr marL="914400" algn="l" rtl="0" eaLnBrk="0" fontAlgn="base" hangingPunct="0">
      <a:spcBef>
        <a:spcPct val="0"/>
      </a:spcBef>
      <a:spcAft>
        <a:spcPct val="0"/>
      </a:spcAft>
      <a:defRPr sz="2000" b="1" kern="1200">
        <a:solidFill>
          <a:schemeClr val="tx1"/>
        </a:solidFill>
        <a:latin typeface="仿宋_GB2312" pitchFamily="49" charset="-122"/>
        <a:ea typeface="仿宋_GB2312" pitchFamily="49" charset="-122"/>
        <a:cs typeface="+mn-cs"/>
      </a:defRPr>
    </a:lvl3pPr>
    <a:lvl4pPr marL="1371600" algn="l" rtl="0" eaLnBrk="0" fontAlgn="base" hangingPunct="0">
      <a:spcBef>
        <a:spcPct val="0"/>
      </a:spcBef>
      <a:spcAft>
        <a:spcPct val="0"/>
      </a:spcAft>
      <a:defRPr sz="2000" b="1" kern="1200">
        <a:solidFill>
          <a:schemeClr val="tx1"/>
        </a:solidFill>
        <a:latin typeface="仿宋_GB2312" pitchFamily="49" charset="-122"/>
        <a:ea typeface="仿宋_GB2312" pitchFamily="49" charset="-122"/>
        <a:cs typeface="+mn-cs"/>
      </a:defRPr>
    </a:lvl4pPr>
    <a:lvl5pPr marL="1828800" algn="l" rtl="0" eaLnBrk="0" fontAlgn="base" hangingPunct="0">
      <a:spcBef>
        <a:spcPct val="0"/>
      </a:spcBef>
      <a:spcAft>
        <a:spcPct val="0"/>
      </a:spcAft>
      <a:defRPr sz="2000" b="1" kern="1200">
        <a:solidFill>
          <a:schemeClr val="tx1"/>
        </a:solidFill>
        <a:latin typeface="仿宋_GB2312" pitchFamily="49" charset="-122"/>
        <a:ea typeface="仿宋_GB2312" pitchFamily="49" charset="-122"/>
        <a:cs typeface="+mn-cs"/>
      </a:defRPr>
    </a:lvl5pPr>
    <a:lvl6pPr marL="2286000" algn="l" defTabSz="914400" rtl="0" eaLnBrk="1" latinLnBrk="0" hangingPunct="1">
      <a:defRPr sz="2000" b="1" kern="1200">
        <a:solidFill>
          <a:schemeClr val="tx1"/>
        </a:solidFill>
        <a:latin typeface="仿宋_GB2312" pitchFamily="49" charset="-122"/>
        <a:ea typeface="仿宋_GB2312" pitchFamily="49" charset="-122"/>
        <a:cs typeface="+mn-cs"/>
      </a:defRPr>
    </a:lvl6pPr>
    <a:lvl7pPr marL="2743200" algn="l" defTabSz="914400" rtl="0" eaLnBrk="1" latinLnBrk="0" hangingPunct="1">
      <a:defRPr sz="2000" b="1" kern="1200">
        <a:solidFill>
          <a:schemeClr val="tx1"/>
        </a:solidFill>
        <a:latin typeface="仿宋_GB2312" pitchFamily="49" charset="-122"/>
        <a:ea typeface="仿宋_GB2312" pitchFamily="49" charset="-122"/>
        <a:cs typeface="+mn-cs"/>
      </a:defRPr>
    </a:lvl7pPr>
    <a:lvl8pPr marL="3200400" algn="l" defTabSz="914400" rtl="0" eaLnBrk="1" latinLnBrk="0" hangingPunct="1">
      <a:defRPr sz="2000" b="1" kern="1200">
        <a:solidFill>
          <a:schemeClr val="tx1"/>
        </a:solidFill>
        <a:latin typeface="仿宋_GB2312" pitchFamily="49" charset="-122"/>
        <a:ea typeface="仿宋_GB2312" pitchFamily="49" charset="-122"/>
        <a:cs typeface="+mn-cs"/>
      </a:defRPr>
    </a:lvl8pPr>
    <a:lvl9pPr marL="3657600" algn="l" defTabSz="914400" rtl="0" eaLnBrk="1" latinLnBrk="0" hangingPunct="1">
      <a:defRPr sz="2000" b="1" kern="1200">
        <a:solidFill>
          <a:schemeClr val="tx1"/>
        </a:solidFill>
        <a:latin typeface="仿宋_GB2312" pitchFamily="49" charset="-122"/>
        <a:ea typeface="仿宋_GB2312" pitchFamily="49"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ob" initials="bob" lastIdx="1" clrIdx="0">
    <p:extLst>
      <p:ext uri="{19B8F6BF-5375-455C-9EA6-DF929625EA0E}">
        <p15:presenceInfo xmlns:p15="http://schemas.microsoft.com/office/powerpoint/2012/main" userId="bob"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0000"/>
    <a:srgbClr val="FEE3D2"/>
    <a:srgbClr val="0000FF"/>
    <a:srgbClr val="990000"/>
    <a:srgbClr val="FFFF66"/>
    <a:srgbClr val="CC00FF"/>
    <a:srgbClr val="33CC33"/>
    <a:srgbClr val="0070C0"/>
    <a:srgbClr val="800000"/>
    <a:srgbClr val="C04C0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451" autoAdjust="0"/>
    <p:restoredTop sz="91824" autoAdjust="0"/>
  </p:normalViewPr>
  <p:slideViewPr>
    <p:cSldViewPr>
      <p:cViewPr varScale="1">
        <p:scale>
          <a:sx n="131" d="100"/>
          <a:sy n="131" d="100"/>
        </p:scale>
        <p:origin x="1550" y="7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00" d="100"/>
        <a:sy n="200" d="100"/>
      </p:scale>
      <p:origin x="0" y="0"/>
    </p:cViewPr>
  </p:sorterViewPr>
  <p:notesViewPr>
    <p:cSldViewPr>
      <p:cViewPr varScale="1">
        <p:scale>
          <a:sx n="70" d="100"/>
          <a:sy n="70" d="100"/>
        </p:scale>
        <p:origin x="-2148"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media/image1.jpeg>
</file>

<file path=ppt/media/image10.jpg>
</file>

<file path=ppt/media/image11.jpg>
</file>

<file path=ppt/media/image12.jpg>
</file>

<file path=ppt/media/image13.jpg>
</file>

<file path=ppt/media/image14.jpg>
</file>

<file path=ppt/media/image15.jpg>
</file>

<file path=ppt/media/image16.jpg>
</file>

<file path=ppt/media/image17.png>
</file>

<file path=ppt/media/image19.png>
</file>

<file path=ppt/media/image2.png>
</file>

<file path=ppt/media/image20.jpg>
</file>

<file path=ppt/media/image21.jpg>
</file>

<file path=ppt/media/image22.jpg>
</file>

<file path=ppt/media/image23.jpeg>
</file>

<file path=ppt/media/image24.jpg>
</file>

<file path=ppt/media/image26.jpeg>
</file>

<file path=ppt/media/image27.jpg>
</file>

<file path=ppt/media/image28.png>
</file>

<file path=ppt/media/image29.png>
</file>

<file path=ppt/media/image3.jpeg>
</file>

<file path=ppt/media/image30.png>
</file>

<file path=ppt/media/image31.jpg>
</file>

<file path=ppt/media/image32.jpg>
</file>

<file path=ppt/media/image33.jpg>
</file>

<file path=ppt/media/image34.png>
</file>

<file path=ppt/media/image35.gif>
</file>

<file path=ppt/media/image36.png>
</file>

<file path=ppt/media/image37.jpeg>
</file>

<file path=ppt/media/image38.jpg>
</file>

<file path=ppt/media/image39.jpeg>
</file>

<file path=ppt/media/image4.jpeg>
</file>

<file path=ppt/media/image40.png>
</file>

<file path=ppt/media/image41.jpg>
</file>

<file path=ppt/media/image42.png>
</file>

<file path=ppt/media/image43.jpg>
</file>

<file path=ppt/media/image44.jpg>
</file>

<file path=ppt/media/image45.jpeg>
</file>

<file path=ppt/media/image46.jpeg>
</file>

<file path=ppt/media/image47.jpg>
</file>

<file path=ppt/media/image48.jpg>
</file>

<file path=ppt/media/image49.jpg>
</file>

<file path=ppt/media/image50.png>
</file>

<file path=ppt/media/image51.png>
</file>

<file path=ppt/media/image52.jpg>
</file>

<file path=ppt/media/image53.jpeg>
</file>

<file path=ppt/media/image54.jpg>
</file>

<file path=ppt/media/image55.png>
</file>

<file path=ppt/media/image56.jpg>
</file>

<file path=ppt/media/image57.png>
</file>

<file path=ppt/media/image58.jpg>
</file>

<file path=ppt/media/image59.png>
</file>

<file path=ppt/media/image6.jpg>
</file>

<file path=ppt/media/image60.jpeg>
</file>

<file path=ppt/media/image61.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b="0">
                <a:latin typeface="+mn-lt"/>
                <a:ea typeface="+mn-ea"/>
                <a:cs typeface="+mn-cs"/>
              </a:defRPr>
            </a:lvl1pPr>
          </a:lstStyle>
          <a:p>
            <a:pPr>
              <a:defRPr/>
            </a:pPr>
            <a:endParaRPr lang="zh-CN" altLang="en-US"/>
          </a:p>
        </p:txBody>
      </p:sp>
      <p:sp>
        <p:nvSpPr>
          <p:cNvPr id="3" name="日期占位符 2">
            <a:extLst/>
          </p:cNvPr>
          <p:cNvSpPr>
            <a:spLocks noGrp="1"/>
          </p:cNvSpPr>
          <p:nvPr>
            <p:ph type="dt"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b="0">
                <a:latin typeface="+mn-lt"/>
                <a:ea typeface="+mn-ea"/>
                <a:cs typeface="+mn-cs"/>
              </a:defRPr>
            </a:lvl1pPr>
          </a:lstStyle>
          <a:p>
            <a:pPr>
              <a:defRPr/>
            </a:pPr>
            <a:fld id="{BA202968-A12F-4FE4-8D44-D30AC87ADD91}" type="datetimeFigureOut">
              <a:rPr lang="zh-CN" altLang="en-US"/>
              <a:pPr>
                <a:defRPr/>
              </a:pPr>
              <a:t>2022/9/20</a:t>
            </a:fld>
            <a:endParaRPr lang="zh-CN" altLang="en-US"/>
          </a:p>
        </p:txBody>
      </p:sp>
      <p:sp>
        <p:nvSpPr>
          <p:cNvPr id="4" name="幻灯片图像占位符 3">
            <a:extLst/>
          </p:cNvPr>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a:extLst/>
          </p:cNvPr>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b="0">
                <a:latin typeface="+mn-lt"/>
                <a:ea typeface="+mn-ea"/>
                <a:cs typeface="+mn-cs"/>
              </a:defRPr>
            </a:lvl1pPr>
          </a:lstStyle>
          <a:p>
            <a:pPr>
              <a:defRPr/>
            </a:pPr>
            <a:endParaRPr lang="zh-CN" altLang="en-US"/>
          </a:p>
        </p:txBody>
      </p:sp>
      <p:sp>
        <p:nvSpPr>
          <p:cNvPr id="7" name="灯片编号占位符 6">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b="0">
                <a:latin typeface="Calibri" pitchFamily="34" charset="0"/>
                <a:ea typeface="宋体" pitchFamily="2" charset="-122"/>
              </a:defRPr>
            </a:lvl1pPr>
          </a:lstStyle>
          <a:p>
            <a:pPr>
              <a:defRPr/>
            </a:pPr>
            <a:fld id="{775431AA-0E7E-4B48-8BFF-7B61E1422AA4}" type="slidenum">
              <a:rPr lang="zh-CN" altLang="en-US"/>
              <a:pPr>
                <a:defRPr/>
              </a:pPr>
              <a:t>‹#›</a:t>
            </a:fld>
            <a:endParaRPr lang="zh-CN" altLang="en-US"/>
          </a:p>
        </p:txBody>
      </p:sp>
    </p:spTree>
    <p:extLst>
      <p:ext uri="{BB962C8B-B14F-4D97-AF65-F5344CB8AC3E}">
        <p14:creationId xmlns:p14="http://schemas.microsoft.com/office/powerpoint/2010/main" val="350863703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13</a:t>
            </a:fld>
            <a:endParaRPr lang="zh-CN" altLang="en-US"/>
          </a:p>
        </p:txBody>
      </p:sp>
    </p:spTree>
    <p:extLst>
      <p:ext uri="{BB962C8B-B14F-4D97-AF65-F5344CB8AC3E}">
        <p14:creationId xmlns:p14="http://schemas.microsoft.com/office/powerpoint/2010/main" val="10144462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0699314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15</a:t>
            </a:fld>
            <a:endParaRPr lang="zh-CN" altLang="en-US"/>
          </a:p>
        </p:txBody>
      </p:sp>
    </p:spTree>
    <p:extLst>
      <p:ext uri="{BB962C8B-B14F-4D97-AF65-F5344CB8AC3E}">
        <p14:creationId xmlns:p14="http://schemas.microsoft.com/office/powerpoint/2010/main" val="27720949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9659806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17</a:t>
            </a:fld>
            <a:endParaRPr lang="zh-CN" altLang="en-US"/>
          </a:p>
        </p:txBody>
      </p:sp>
    </p:spTree>
    <p:extLst>
      <p:ext uri="{BB962C8B-B14F-4D97-AF65-F5344CB8AC3E}">
        <p14:creationId xmlns:p14="http://schemas.microsoft.com/office/powerpoint/2010/main" val="31895641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18</a:t>
            </a:fld>
            <a:endParaRPr lang="zh-CN" altLang="en-US"/>
          </a:p>
        </p:txBody>
      </p:sp>
    </p:spTree>
    <p:extLst>
      <p:ext uri="{BB962C8B-B14F-4D97-AF65-F5344CB8AC3E}">
        <p14:creationId xmlns:p14="http://schemas.microsoft.com/office/powerpoint/2010/main" val="13810270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4858381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9071014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21</a:t>
            </a:fld>
            <a:endParaRPr lang="zh-CN" altLang="en-US"/>
          </a:p>
        </p:txBody>
      </p:sp>
    </p:spTree>
    <p:extLst>
      <p:ext uri="{BB962C8B-B14F-4D97-AF65-F5344CB8AC3E}">
        <p14:creationId xmlns:p14="http://schemas.microsoft.com/office/powerpoint/2010/main" val="36938780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22</a:t>
            </a:fld>
            <a:endParaRPr lang="zh-CN" altLang="en-US"/>
          </a:p>
        </p:txBody>
      </p:sp>
    </p:spTree>
    <p:extLst>
      <p:ext uri="{BB962C8B-B14F-4D97-AF65-F5344CB8AC3E}">
        <p14:creationId xmlns:p14="http://schemas.microsoft.com/office/powerpoint/2010/main" val="10315586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5460454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23</a:t>
            </a:fld>
            <a:endParaRPr lang="zh-CN" altLang="en-US"/>
          </a:p>
        </p:txBody>
      </p:sp>
    </p:spTree>
    <p:extLst>
      <p:ext uri="{BB962C8B-B14F-4D97-AF65-F5344CB8AC3E}">
        <p14:creationId xmlns:p14="http://schemas.microsoft.com/office/powerpoint/2010/main" val="4992744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24</a:t>
            </a:fld>
            <a:endParaRPr lang="zh-CN" altLang="en-US"/>
          </a:p>
        </p:txBody>
      </p:sp>
    </p:spTree>
    <p:extLst>
      <p:ext uri="{BB962C8B-B14F-4D97-AF65-F5344CB8AC3E}">
        <p14:creationId xmlns:p14="http://schemas.microsoft.com/office/powerpoint/2010/main" val="40748343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25</a:t>
            </a:fld>
            <a:endParaRPr lang="zh-CN" altLang="en-US"/>
          </a:p>
        </p:txBody>
      </p:sp>
    </p:spTree>
    <p:extLst>
      <p:ext uri="{BB962C8B-B14F-4D97-AF65-F5344CB8AC3E}">
        <p14:creationId xmlns:p14="http://schemas.microsoft.com/office/powerpoint/2010/main" val="10079165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26</a:t>
            </a:fld>
            <a:endParaRPr lang="zh-CN" altLang="en-US"/>
          </a:p>
        </p:txBody>
      </p:sp>
    </p:spTree>
    <p:extLst>
      <p:ext uri="{BB962C8B-B14F-4D97-AF65-F5344CB8AC3E}">
        <p14:creationId xmlns:p14="http://schemas.microsoft.com/office/powerpoint/2010/main" val="12349144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27</a:t>
            </a:fld>
            <a:endParaRPr lang="zh-CN" altLang="en-US"/>
          </a:p>
        </p:txBody>
      </p:sp>
    </p:spTree>
    <p:extLst>
      <p:ext uri="{BB962C8B-B14F-4D97-AF65-F5344CB8AC3E}">
        <p14:creationId xmlns:p14="http://schemas.microsoft.com/office/powerpoint/2010/main" val="16600203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28</a:t>
            </a:fld>
            <a:endParaRPr lang="zh-CN" altLang="en-US"/>
          </a:p>
        </p:txBody>
      </p:sp>
    </p:spTree>
    <p:extLst>
      <p:ext uri="{BB962C8B-B14F-4D97-AF65-F5344CB8AC3E}">
        <p14:creationId xmlns:p14="http://schemas.microsoft.com/office/powerpoint/2010/main" val="1801131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29</a:t>
            </a:fld>
            <a:endParaRPr lang="zh-CN" altLang="en-US"/>
          </a:p>
        </p:txBody>
      </p:sp>
    </p:spTree>
    <p:extLst>
      <p:ext uri="{BB962C8B-B14F-4D97-AF65-F5344CB8AC3E}">
        <p14:creationId xmlns:p14="http://schemas.microsoft.com/office/powerpoint/2010/main" val="44488746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30</a:t>
            </a:fld>
            <a:endParaRPr lang="zh-CN" altLang="en-US"/>
          </a:p>
        </p:txBody>
      </p:sp>
    </p:spTree>
    <p:extLst>
      <p:ext uri="{BB962C8B-B14F-4D97-AF65-F5344CB8AC3E}">
        <p14:creationId xmlns:p14="http://schemas.microsoft.com/office/powerpoint/2010/main" val="1732998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31</a:t>
            </a:fld>
            <a:endParaRPr lang="zh-CN" altLang="en-US"/>
          </a:p>
        </p:txBody>
      </p:sp>
    </p:spTree>
    <p:extLst>
      <p:ext uri="{BB962C8B-B14F-4D97-AF65-F5344CB8AC3E}">
        <p14:creationId xmlns:p14="http://schemas.microsoft.com/office/powerpoint/2010/main" val="404302055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32</a:t>
            </a:fld>
            <a:endParaRPr lang="zh-CN" altLang="en-US"/>
          </a:p>
        </p:txBody>
      </p:sp>
    </p:spTree>
    <p:extLst>
      <p:ext uri="{BB962C8B-B14F-4D97-AF65-F5344CB8AC3E}">
        <p14:creationId xmlns:p14="http://schemas.microsoft.com/office/powerpoint/2010/main" val="17292672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6</a:t>
            </a:fld>
            <a:endParaRPr lang="zh-CN" altLang="en-US"/>
          </a:p>
        </p:txBody>
      </p:sp>
    </p:spTree>
    <p:extLst>
      <p:ext uri="{BB962C8B-B14F-4D97-AF65-F5344CB8AC3E}">
        <p14:creationId xmlns:p14="http://schemas.microsoft.com/office/powerpoint/2010/main" val="62862087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47002484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34</a:t>
            </a:fld>
            <a:endParaRPr lang="zh-CN" altLang="en-US"/>
          </a:p>
        </p:txBody>
      </p:sp>
    </p:spTree>
    <p:extLst>
      <p:ext uri="{BB962C8B-B14F-4D97-AF65-F5344CB8AC3E}">
        <p14:creationId xmlns:p14="http://schemas.microsoft.com/office/powerpoint/2010/main" val="405605201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35</a:t>
            </a:fld>
            <a:endParaRPr lang="zh-CN" altLang="en-US"/>
          </a:p>
        </p:txBody>
      </p:sp>
    </p:spTree>
    <p:extLst>
      <p:ext uri="{BB962C8B-B14F-4D97-AF65-F5344CB8AC3E}">
        <p14:creationId xmlns:p14="http://schemas.microsoft.com/office/powerpoint/2010/main" val="44447698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36</a:t>
            </a:fld>
            <a:endParaRPr lang="zh-CN" altLang="en-US"/>
          </a:p>
        </p:txBody>
      </p:sp>
    </p:spTree>
    <p:extLst>
      <p:ext uri="{BB962C8B-B14F-4D97-AF65-F5344CB8AC3E}">
        <p14:creationId xmlns:p14="http://schemas.microsoft.com/office/powerpoint/2010/main" val="190757198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37</a:t>
            </a:fld>
            <a:endParaRPr lang="zh-CN" altLang="en-US"/>
          </a:p>
        </p:txBody>
      </p:sp>
    </p:spTree>
    <p:extLst>
      <p:ext uri="{BB962C8B-B14F-4D97-AF65-F5344CB8AC3E}">
        <p14:creationId xmlns:p14="http://schemas.microsoft.com/office/powerpoint/2010/main" val="70038447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04737400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39</a:t>
            </a:fld>
            <a:endParaRPr lang="zh-CN" altLang="en-US"/>
          </a:p>
        </p:txBody>
      </p:sp>
    </p:spTree>
    <p:extLst>
      <p:ext uri="{BB962C8B-B14F-4D97-AF65-F5344CB8AC3E}">
        <p14:creationId xmlns:p14="http://schemas.microsoft.com/office/powerpoint/2010/main" val="323573256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40</a:t>
            </a:fld>
            <a:endParaRPr lang="zh-CN" altLang="en-US"/>
          </a:p>
        </p:txBody>
      </p:sp>
    </p:spTree>
    <p:extLst>
      <p:ext uri="{BB962C8B-B14F-4D97-AF65-F5344CB8AC3E}">
        <p14:creationId xmlns:p14="http://schemas.microsoft.com/office/powerpoint/2010/main" val="34869304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41</a:t>
            </a:fld>
            <a:endParaRPr lang="zh-CN" altLang="en-US"/>
          </a:p>
        </p:txBody>
      </p:sp>
    </p:spTree>
    <p:extLst>
      <p:ext uri="{BB962C8B-B14F-4D97-AF65-F5344CB8AC3E}">
        <p14:creationId xmlns:p14="http://schemas.microsoft.com/office/powerpoint/2010/main" val="277839227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42</a:t>
            </a:fld>
            <a:endParaRPr lang="zh-CN" altLang="en-US"/>
          </a:p>
        </p:txBody>
      </p:sp>
    </p:spTree>
    <p:extLst>
      <p:ext uri="{BB962C8B-B14F-4D97-AF65-F5344CB8AC3E}">
        <p14:creationId xmlns:p14="http://schemas.microsoft.com/office/powerpoint/2010/main" val="1692609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08205726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43</a:t>
            </a:fld>
            <a:endParaRPr lang="zh-CN" altLang="en-US"/>
          </a:p>
        </p:txBody>
      </p:sp>
    </p:spTree>
    <p:extLst>
      <p:ext uri="{BB962C8B-B14F-4D97-AF65-F5344CB8AC3E}">
        <p14:creationId xmlns:p14="http://schemas.microsoft.com/office/powerpoint/2010/main" val="277604085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44</a:t>
            </a:fld>
            <a:endParaRPr lang="zh-CN" altLang="en-US"/>
          </a:p>
        </p:txBody>
      </p:sp>
    </p:spTree>
    <p:extLst>
      <p:ext uri="{BB962C8B-B14F-4D97-AF65-F5344CB8AC3E}">
        <p14:creationId xmlns:p14="http://schemas.microsoft.com/office/powerpoint/2010/main" val="77922192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45</a:t>
            </a:fld>
            <a:endParaRPr lang="zh-CN" altLang="en-US"/>
          </a:p>
        </p:txBody>
      </p:sp>
    </p:spTree>
    <p:extLst>
      <p:ext uri="{BB962C8B-B14F-4D97-AF65-F5344CB8AC3E}">
        <p14:creationId xmlns:p14="http://schemas.microsoft.com/office/powerpoint/2010/main" val="208273217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46</a:t>
            </a:fld>
            <a:endParaRPr lang="zh-CN" altLang="en-US"/>
          </a:p>
        </p:txBody>
      </p:sp>
    </p:spTree>
    <p:extLst>
      <p:ext uri="{BB962C8B-B14F-4D97-AF65-F5344CB8AC3E}">
        <p14:creationId xmlns:p14="http://schemas.microsoft.com/office/powerpoint/2010/main" val="173569993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47</a:t>
            </a:fld>
            <a:endParaRPr lang="zh-CN" altLang="en-US"/>
          </a:p>
        </p:txBody>
      </p:sp>
    </p:spTree>
    <p:extLst>
      <p:ext uri="{BB962C8B-B14F-4D97-AF65-F5344CB8AC3E}">
        <p14:creationId xmlns:p14="http://schemas.microsoft.com/office/powerpoint/2010/main" val="306037379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60729492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49</a:t>
            </a:fld>
            <a:endParaRPr lang="zh-CN" altLang="en-US"/>
          </a:p>
        </p:txBody>
      </p:sp>
    </p:spTree>
    <p:extLst>
      <p:ext uri="{BB962C8B-B14F-4D97-AF65-F5344CB8AC3E}">
        <p14:creationId xmlns:p14="http://schemas.microsoft.com/office/powerpoint/2010/main" val="34691544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50</a:t>
            </a:fld>
            <a:endParaRPr lang="zh-CN" altLang="en-US"/>
          </a:p>
        </p:txBody>
      </p:sp>
    </p:spTree>
    <p:extLst>
      <p:ext uri="{BB962C8B-B14F-4D97-AF65-F5344CB8AC3E}">
        <p14:creationId xmlns:p14="http://schemas.microsoft.com/office/powerpoint/2010/main" val="335802182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45148987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661957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8</a:t>
            </a:fld>
            <a:endParaRPr lang="zh-CN" altLang="en-US"/>
          </a:p>
        </p:txBody>
      </p:sp>
    </p:spTree>
    <p:extLst>
      <p:ext uri="{BB962C8B-B14F-4D97-AF65-F5344CB8AC3E}">
        <p14:creationId xmlns:p14="http://schemas.microsoft.com/office/powerpoint/2010/main" val="408627645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53</a:t>
            </a:fld>
            <a:endParaRPr lang="zh-CN" altLang="en-US"/>
          </a:p>
        </p:txBody>
      </p:sp>
    </p:spTree>
    <p:extLst>
      <p:ext uri="{BB962C8B-B14F-4D97-AF65-F5344CB8AC3E}">
        <p14:creationId xmlns:p14="http://schemas.microsoft.com/office/powerpoint/2010/main" val="150707177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54</a:t>
            </a:fld>
            <a:endParaRPr lang="zh-CN" altLang="en-US"/>
          </a:p>
        </p:txBody>
      </p:sp>
    </p:spTree>
    <p:extLst>
      <p:ext uri="{BB962C8B-B14F-4D97-AF65-F5344CB8AC3E}">
        <p14:creationId xmlns:p14="http://schemas.microsoft.com/office/powerpoint/2010/main" val="370176807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52765983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56</a:t>
            </a:fld>
            <a:endParaRPr lang="zh-CN" altLang="en-US"/>
          </a:p>
        </p:txBody>
      </p:sp>
    </p:spTree>
    <p:extLst>
      <p:ext uri="{BB962C8B-B14F-4D97-AF65-F5344CB8AC3E}">
        <p14:creationId xmlns:p14="http://schemas.microsoft.com/office/powerpoint/2010/main" val="63830381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57</a:t>
            </a:fld>
            <a:endParaRPr lang="zh-CN" altLang="en-US"/>
          </a:p>
        </p:txBody>
      </p:sp>
    </p:spTree>
    <p:extLst>
      <p:ext uri="{BB962C8B-B14F-4D97-AF65-F5344CB8AC3E}">
        <p14:creationId xmlns:p14="http://schemas.microsoft.com/office/powerpoint/2010/main" val="201243324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58</a:t>
            </a:fld>
            <a:endParaRPr lang="zh-CN" altLang="en-US"/>
          </a:p>
        </p:txBody>
      </p:sp>
    </p:spTree>
    <p:extLst>
      <p:ext uri="{BB962C8B-B14F-4D97-AF65-F5344CB8AC3E}">
        <p14:creationId xmlns:p14="http://schemas.microsoft.com/office/powerpoint/2010/main" val="254211878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84968653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60</a:t>
            </a:fld>
            <a:endParaRPr lang="zh-CN" altLang="en-US"/>
          </a:p>
        </p:txBody>
      </p:sp>
    </p:spTree>
    <p:extLst>
      <p:ext uri="{BB962C8B-B14F-4D97-AF65-F5344CB8AC3E}">
        <p14:creationId xmlns:p14="http://schemas.microsoft.com/office/powerpoint/2010/main" val="29104612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9</a:t>
            </a:fld>
            <a:endParaRPr lang="zh-CN" altLang="en-US"/>
          </a:p>
        </p:txBody>
      </p:sp>
    </p:spTree>
    <p:extLst>
      <p:ext uri="{BB962C8B-B14F-4D97-AF65-F5344CB8AC3E}">
        <p14:creationId xmlns:p14="http://schemas.microsoft.com/office/powerpoint/2010/main" val="41892568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5751662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75431AA-0E7E-4B48-8BFF-7B61E1422AA4}" type="slidenum">
              <a:rPr lang="zh-CN" altLang="en-US" smtClean="0"/>
              <a:pPr>
                <a:defRPr/>
              </a:pPr>
              <a:t>11</a:t>
            </a:fld>
            <a:endParaRPr lang="zh-CN" altLang="en-US"/>
          </a:p>
        </p:txBody>
      </p:sp>
    </p:spTree>
    <p:extLst>
      <p:ext uri="{BB962C8B-B14F-4D97-AF65-F5344CB8AC3E}">
        <p14:creationId xmlns:p14="http://schemas.microsoft.com/office/powerpoint/2010/main" val="40494569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12232082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pic>
        <p:nvPicPr>
          <p:cNvPr id="3" name="图片 7"/>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18">
            <a:extLst/>
          </p:cNvPr>
          <p:cNvSpPr>
            <a:spLocks noChangeArrowheads="1"/>
          </p:cNvSpPr>
          <p:nvPr userDrawn="1"/>
        </p:nvSpPr>
        <p:spPr bwMode="ltGray">
          <a:xfrm>
            <a:off x="0" y="6597650"/>
            <a:ext cx="9144000" cy="260350"/>
          </a:xfrm>
          <a:prstGeom prst="rect">
            <a:avLst/>
          </a:prstGeom>
          <a:solidFill>
            <a:srgbClr val="28498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000" b="1">
                <a:solidFill>
                  <a:schemeClr val="tx1"/>
                </a:solidFill>
                <a:latin typeface="仿宋_GB2312" pitchFamily="49" charset="-122"/>
                <a:ea typeface="仿宋_GB2312" pitchFamily="49" charset="-122"/>
              </a:defRPr>
            </a:lvl1pPr>
            <a:lvl2pPr marL="742950" indent="-285750" eaLnBrk="0" hangingPunct="0">
              <a:defRPr sz="2000" b="1">
                <a:solidFill>
                  <a:schemeClr val="tx1"/>
                </a:solidFill>
                <a:latin typeface="仿宋_GB2312" pitchFamily="49" charset="-122"/>
                <a:ea typeface="仿宋_GB2312" pitchFamily="49" charset="-122"/>
              </a:defRPr>
            </a:lvl2pPr>
            <a:lvl3pPr marL="1143000" indent="-228600" eaLnBrk="0" hangingPunct="0">
              <a:defRPr sz="2000" b="1">
                <a:solidFill>
                  <a:schemeClr val="tx1"/>
                </a:solidFill>
                <a:latin typeface="仿宋_GB2312" pitchFamily="49" charset="-122"/>
                <a:ea typeface="仿宋_GB2312" pitchFamily="49" charset="-122"/>
              </a:defRPr>
            </a:lvl3pPr>
            <a:lvl4pPr marL="1600200" indent="-228600" eaLnBrk="0" hangingPunct="0">
              <a:defRPr sz="2000" b="1">
                <a:solidFill>
                  <a:schemeClr val="tx1"/>
                </a:solidFill>
                <a:latin typeface="仿宋_GB2312" pitchFamily="49" charset="-122"/>
                <a:ea typeface="仿宋_GB2312" pitchFamily="49" charset="-122"/>
              </a:defRPr>
            </a:lvl4pPr>
            <a:lvl5pPr marL="2057400" indent="-228600" eaLnBrk="0" hangingPunct="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eaLnBrk="1" hangingPunct="1">
              <a:defRPr/>
            </a:pPr>
            <a:r>
              <a:rPr lang="en-US" altLang="zh-CN" sz="1800" b="0">
                <a:solidFill>
                  <a:schemeClr val="bg1"/>
                </a:solidFill>
                <a:latin typeface="Times New Roman" pitchFamily="18" charset="0"/>
                <a:ea typeface="宋体" pitchFamily="2" charset="-122"/>
              </a:rPr>
              <a:t>GRADUATE SCHOOL OF XIDIAN UNIVERSITY</a:t>
            </a:r>
            <a:endParaRPr lang="zh-CN" altLang="en-US" sz="1800" b="0">
              <a:solidFill>
                <a:schemeClr val="bg1"/>
              </a:solidFill>
              <a:latin typeface="Times New Roman" pitchFamily="18" charset="0"/>
              <a:ea typeface="宋体" pitchFamily="2" charset="-122"/>
            </a:endParaRPr>
          </a:p>
        </p:txBody>
      </p:sp>
      <p:sp>
        <p:nvSpPr>
          <p:cNvPr id="5" name="灯片编号占位符 5">
            <a:extLst/>
          </p:cNvPr>
          <p:cNvSpPr txBox="1">
            <a:spLocks/>
          </p:cNvSpPr>
          <p:nvPr userDrawn="1"/>
        </p:nvSpPr>
        <p:spPr>
          <a:xfrm>
            <a:off x="7019925" y="6553200"/>
            <a:ext cx="2133600" cy="365125"/>
          </a:xfrm>
          <a:prstGeom prst="rect">
            <a:avLst/>
          </a:prstGeom>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algn="r" eaLnBrk="1" hangingPunct="1">
              <a:defRPr/>
            </a:pPr>
            <a:fld id="{1DF31B22-8973-4EFC-94CF-ECA29AE1F7D0}" type="slidenum">
              <a:rPr lang="zh-CN" altLang="en-US" sz="1400" smtClean="0">
                <a:solidFill>
                  <a:schemeClr val="bg1"/>
                </a:solidFill>
                <a:latin typeface="Times New Roman" pitchFamily="18" charset="0"/>
                <a:ea typeface="宋体" pitchFamily="2" charset="-122"/>
              </a:rPr>
              <a:pPr algn="r" eaLnBrk="1" hangingPunct="1">
                <a:defRPr/>
              </a:pPr>
              <a:t>‹#›</a:t>
            </a:fld>
            <a:endParaRPr lang="zh-CN" altLang="en-US" sz="1400">
              <a:solidFill>
                <a:schemeClr val="bg1"/>
              </a:solidFill>
              <a:latin typeface="Times New Roman" pitchFamily="18" charset="0"/>
              <a:ea typeface="宋体" pitchFamily="2" charset="-122"/>
            </a:endParaRPr>
          </a:p>
        </p:txBody>
      </p:sp>
      <p:pic>
        <p:nvPicPr>
          <p:cNvPr id="6" name="图片 10"/>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18">
            <a:extLst/>
          </p:cNvPr>
          <p:cNvSpPr>
            <a:spLocks noChangeArrowheads="1"/>
          </p:cNvSpPr>
          <p:nvPr userDrawn="1"/>
        </p:nvSpPr>
        <p:spPr bwMode="ltGray">
          <a:xfrm>
            <a:off x="0" y="6597650"/>
            <a:ext cx="9144000" cy="260350"/>
          </a:xfrm>
          <a:prstGeom prst="rect">
            <a:avLst/>
          </a:prstGeom>
          <a:solidFill>
            <a:srgbClr val="28498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000" b="1">
                <a:solidFill>
                  <a:schemeClr val="tx1"/>
                </a:solidFill>
                <a:latin typeface="仿宋_GB2312" pitchFamily="49" charset="-122"/>
                <a:ea typeface="仿宋_GB2312" pitchFamily="49" charset="-122"/>
              </a:defRPr>
            </a:lvl1pPr>
            <a:lvl2pPr marL="742950" indent="-285750" eaLnBrk="0" hangingPunct="0">
              <a:defRPr sz="2000" b="1">
                <a:solidFill>
                  <a:schemeClr val="tx1"/>
                </a:solidFill>
                <a:latin typeface="仿宋_GB2312" pitchFamily="49" charset="-122"/>
                <a:ea typeface="仿宋_GB2312" pitchFamily="49" charset="-122"/>
              </a:defRPr>
            </a:lvl2pPr>
            <a:lvl3pPr marL="1143000" indent="-228600" eaLnBrk="0" hangingPunct="0">
              <a:defRPr sz="2000" b="1">
                <a:solidFill>
                  <a:schemeClr val="tx1"/>
                </a:solidFill>
                <a:latin typeface="仿宋_GB2312" pitchFamily="49" charset="-122"/>
                <a:ea typeface="仿宋_GB2312" pitchFamily="49" charset="-122"/>
              </a:defRPr>
            </a:lvl3pPr>
            <a:lvl4pPr marL="1600200" indent="-228600" eaLnBrk="0" hangingPunct="0">
              <a:defRPr sz="2000" b="1">
                <a:solidFill>
                  <a:schemeClr val="tx1"/>
                </a:solidFill>
                <a:latin typeface="仿宋_GB2312" pitchFamily="49" charset="-122"/>
                <a:ea typeface="仿宋_GB2312" pitchFamily="49" charset="-122"/>
              </a:defRPr>
            </a:lvl4pPr>
            <a:lvl5pPr marL="2057400" indent="-228600" eaLnBrk="0" hangingPunct="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eaLnBrk="1" hangingPunct="1">
              <a:defRPr/>
            </a:pPr>
            <a:r>
              <a:rPr lang="en-US" altLang="zh-CN" sz="1800" b="0">
                <a:solidFill>
                  <a:schemeClr val="bg1"/>
                </a:solidFill>
                <a:latin typeface="Times New Roman" pitchFamily="18" charset="0"/>
                <a:ea typeface="宋体" pitchFamily="2" charset="-122"/>
              </a:rPr>
              <a:t>GRADUATE SCHOOL OF XIDIAN UNIVERSITY</a:t>
            </a:r>
            <a:endParaRPr lang="zh-CN" altLang="en-US" sz="1800" b="0">
              <a:solidFill>
                <a:schemeClr val="bg1"/>
              </a:solidFill>
              <a:latin typeface="Times New Roman" pitchFamily="18" charset="0"/>
              <a:ea typeface="宋体" pitchFamily="2" charset="-122"/>
            </a:endParaRPr>
          </a:p>
        </p:txBody>
      </p:sp>
      <p:sp>
        <p:nvSpPr>
          <p:cNvPr id="8" name="灯片编号占位符 5">
            <a:extLst/>
          </p:cNvPr>
          <p:cNvSpPr txBox="1">
            <a:spLocks/>
          </p:cNvSpPr>
          <p:nvPr userDrawn="1"/>
        </p:nvSpPr>
        <p:spPr>
          <a:xfrm>
            <a:off x="7019925" y="6553200"/>
            <a:ext cx="2133600" cy="365125"/>
          </a:xfrm>
          <a:prstGeom prst="rect">
            <a:avLst/>
          </a:prstGeom>
        </p:spPr>
        <p:txBody>
          <a:bodyPr anchor="ct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algn="r" eaLnBrk="1" hangingPunct="1">
              <a:defRPr/>
            </a:pPr>
            <a:fld id="{6F980787-70AC-4EA4-9E72-81DF5C586621}" type="slidenum">
              <a:rPr lang="zh-CN" altLang="en-US" sz="1400" smtClean="0">
                <a:solidFill>
                  <a:schemeClr val="bg1"/>
                </a:solidFill>
                <a:latin typeface="Times New Roman" pitchFamily="18" charset="0"/>
                <a:ea typeface="宋体" pitchFamily="2" charset="-122"/>
              </a:rPr>
              <a:pPr algn="r" eaLnBrk="1" hangingPunct="1">
                <a:defRPr/>
              </a:pPr>
              <a:t>‹#›</a:t>
            </a:fld>
            <a:endParaRPr lang="zh-CN" altLang="en-US" sz="1400">
              <a:solidFill>
                <a:schemeClr val="bg1"/>
              </a:solidFill>
              <a:latin typeface="Times New Roman" pitchFamily="18" charset="0"/>
              <a:ea typeface="宋体" pitchFamily="2" charset="-122"/>
            </a:endParaRPr>
          </a:p>
        </p:txBody>
      </p:sp>
      <p:sp>
        <p:nvSpPr>
          <p:cNvPr id="2" name="标题 1"/>
          <p:cNvSpPr>
            <a:spLocks noGrp="1"/>
          </p:cNvSpPr>
          <p:nvPr>
            <p:ph type="title"/>
          </p:nvPr>
        </p:nvSpPr>
        <p:spPr/>
        <p:txBody>
          <a:bodyPr/>
          <a:lstStyle/>
          <a:p>
            <a:r>
              <a:rPr lang="zh-CN" altLang="en-US"/>
              <a:t>单击此处编辑母版标题样式</a:t>
            </a:r>
          </a:p>
        </p:txBody>
      </p:sp>
      <p:sp>
        <p:nvSpPr>
          <p:cNvPr id="9" name="日期占位符 2">
            <a:extLst/>
          </p:cNvPr>
          <p:cNvSpPr>
            <a:spLocks noGrp="1"/>
          </p:cNvSpPr>
          <p:nvPr>
            <p:ph type="dt" sz="half" idx="10"/>
          </p:nvPr>
        </p:nvSpPr>
        <p:spPr/>
        <p:txBody>
          <a:bodyPr/>
          <a:lstStyle>
            <a:lvl1pPr>
              <a:defRPr/>
            </a:lvl1pPr>
          </a:lstStyle>
          <a:p>
            <a:pPr>
              <a:defRPr/>
            </a:pPr>
            <a:fld id="{EE2FC936-9101-40B4-81FB-5C8B5B68CA7C}" type="datetime1">
              <a:rPr lang="zh-CN" altLang="en-US"/>
              <a:pPr>
                <a:defRPr/>
              </a:pPr>
              <a:t>2022/9/20</a:t>
            </a:fld>
            <a:endParaRPr lang="zh-CN" altLang="en-US"/>
          </a:p>
        </p:txBody>
      </p:sp>
      <p:sp>
        <p:nvSpPr>
          <p:cNvPr id="10" name="页脚占位符 3">
            <a:extLst/>
          </p:cNvPr>
          <p:cNvSpPr>
            <a:spLocks noGrp="1"/>
          </p:cNvSpPr>
          <p:nvPr>
            <p:ph type="ftr" sz="quarter" idx="11"/>
          </p:nvPr>
        </p:nvSpPr>
        <p:spPr/>
        <p:txBody>
          <a:bodyPr/>
          <a:lstStyle>
            <a:lvl1pPr>
              <a:defRPr/>
            </a:lvl1pPr>
          </a:lstStyle>
          <a:p>
            <a:pPr>
              <a:defRPr/>
            </a:pPr>
            <a:endParaRPr lang="en-US" altLang="zh-CN"/>
          </a:p>
        </p:txBody>
      </p:sp>
      <p:sp>
        <p:nvSpPr>
          <p:cNvPr id="11" name="灯片编号占位符 4">
            <a:extLst/>
          </p:cNvPr>
          <p:cNvSpPr>
            <a:spLocks noGrp="1"/>
          </p:cNvSpPr>
          <p:nvPr>
            <p:ph type="sldNum" sz="quarter" idx="12"/>
          </p:nvPr>
        </p:nvSpPr>
        <p:spPr/>
        <p:txBody>
          <a:bodyPr/>
          <a:lstStyle>
            <a:lvl1pPr>
              <a:defRPr/>
            </a:lvl1pPr>
          </a:lstStyle>
          <a:p>
            <a:pPr>
              <a:defRPr/>
            </a:pPr>
            <a:fld id="{40B32E0E-4A0F-4DFA-9A92-97DD5339E610}" type="slidenum">
              <a:rPr lang="zh-CN" altLang="en-US"/>
              <a:pPr>
                <a:defRPr/>
              </a:pPr>
              <a:t>‹#›</a:t>
            </a:fld>
            <a:endParaRPr lang="zh-CN" altLang="en-US"/>
          </a:p>
        </p:txBody>
      </p:sp>
    </p:spTree>
    <p:extLst>
      <p:ext uri="{BB962C8B-B14F-4D97-AF65-F5344CB8AC3E}">
        <p14:creationId xmlns:p14="http://schemas.microsoft.com/office/powerpoint/2010/main" val="253089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p:cNvPr>
          <p:cNvSpPr>
            <a:spLocks noGrp="1"/>
          </p:cNvSpPr>
          <p:nvPr>
            <p:ph type="dt" sz="half" idx="10"/>
          </p:nvPr>
        </p:nvSpPr>
        <p:spPr/>
        <p:txBody>
          <a:bodyPr/>
          <a:lstStyle>
            <a:lvl1pPr>
              <a:defRPr/>
            </a:lvl1pPr>
          </a:lstStyle>
          <a:p>
            <a:pPr>
              <a:defRPr/>
            </a:pPr>
            <a:fld id="{43D3420B-D0AF-4AB4-90F8-FC4FF80E4987}" type="datetime1">
              <a:rPr lang="zh-CN" altLang="en-US"/>
              <a:pPr>
                <a:defRPr/>
              </a:pPr>
              <a:t>2022/9/20</a:t>
            </a:fld>
            <a:endParaRPr lang="zh-CN" altLang="en-US"/>
          </a:p>
        </p:txBody>
      </p:sp>
      <p:sp>
        <p:nvSpPr>
          <p:cNvPr id="6" name="页脚占位符 4">
            <a:extLst/>
          </p:cNvPr>
          <p:cNvSpPr>
            <a:spLocks noGrp="1"/>
          </p:cNvSpPr>
          <p:nvPr>
            <p:ph type="ftr" sz="quarter" idx="11"/>
          </p:nvPr>
        </p:nvSpPr>
        <p:spPr/>
        <p:txBody>
          <a:bodyPr/>
          <a:lstStyle>
            <a:lvl1pPr>
              <a:defRPr/>
            </a:lvl1pPr>
          </a:lstStyle>
          <a:p>
            <a:pPr>
              <a:defRPr/>
            </a:pPr>
            <a:endParaRPr lang="en-US" altLang="zh-CN"/>
          </a:p>
        </p:txBody>
      </p:sp>
      <p:sp>
        <p:nvSpPr>
          <p:cNvPr id="7" name="灯片编号占位符 5">
            <a:extLst/>
          </p:cNvPr>
          <p:cNvSpPr>
            <a:spLocks noGrp="1"/>
          </p:cNvSpPr>
          <p:nvPr>
            <p:ph type="sldNum" sz="quarter" idx="12"/>
          </p:nvPr>
        </p:nvSpPr>
        <p:spPr/>
        <p:txBody>
          <a:bodyPr/>
          <a:lstStyle>
            <a:lvl1pPr>
              <a:defRPr/>
            </a:lvl1pPr>
          </a:lstStyle>
          <a:p>
            <a:pPr>
              <a:defRPr/>
            </a:pPr>
            <a:fld id="{E2A4736F-15C1-4CEB-9852-59E4EBD1EF87}" type="slidenum">
              <a:rPr lang="zh-CN" altLang="en-US"/>
              <a:pPr>
                <a:defRPr/>
              </a:pPr>
              <a:t>‹#›</a:t>
            </a:fld>
            <a:endParaRPr lang="zh-CN" altLang="en-US"/>
          </a:p>
        </p:txBody>
      </p:sp>
    </p:spTree>
    <p:extLst>
      <p:ext uri="{BB962C8B-B14F-4D97-AF65-F5344CB8AC3E}">
        <p14:creationId xmlns:p14="http://schemas.microsoft.com/office/powerpoint/2010/main" val="16942618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p:cNvPr>
          <p:cNvSpPr>
            <a:spLocks noGrp="1"/>
          </p:cNvSpPr>
          <p:nvPr>
            <p:ph type="dt" sz="half" idx="10"/>
          </p:nvPr>
        </p:nvSpPr>
        <p:spPr/>
        <p:txBody>
          <a:bodyPr/>
          <a:lstStyle>
            <a:lvl1pPr>
              <a:defRPr/>
            </a:lvl1pPr>
          </a:lstStyle>
          <a:p>
            <a:pPr>
              <a:defRPr/>
            </a:pPr>
            <a:fld id="{4630BB5B-145C-419F-8A7D-F1FC09DE92EC}" type="datetime1">
              <a:rPr lang="zh-CN" altLang="en-US"/>
              <a:pPr>
                <a:defRPr/>
              </a:pPr>
              <a:t>2022/9/20</a:t>
            </a:fld>
            <a:endParaRPr lang="zh-CN" altLang="en-US"/>
          </a:p>
        </p:txBody>
      </p:sp>
      <p:sp>
        <p:nvSpPr>
          <p:cNvPr id="5" name="页脚占位符 4">
            <a:extLst/>
          </p:cNvPr>
          <p:cNvSpPr>
            <a:spLocks noGrp="1"/>
          </p:cNvSpPr>
          <p:nvPr>
            <p:ph type="ftr" sz="quarter" idx="11"/>
          </p:nvPr>
        </p:nvSpPr>
        <p:spPr/>
        <p:txBody>
          <a:bodyPr/>
          <a:lstStyle>
            <a:lvl1pPr>
              <a:defRPr/>
            </a:lvl1pPr>
          </a:lstStyle>
          <a:p>
            <a:pPr>
              <a:defRPr/>
            </a:pPr>
            <a:endParaRPr lang="en-US" altLang="zh-CN"/>
          </a:p>
        </p:txBody>
      </p:sp>
      <p:sp>
        <p:nvSpPr>
          <p:cNvPr id="6" name="灯片编号占位符 5">
            <a:extLst/>
          </p:cNvPr>
          <p:cNvSpPr>
            <a:spLocks noGrp="1"/>
          </p:cNvSpPr>
          <p:nvPr>
            <p:ph type="sldNum" sz="quarter" idx="12"/>
          </p:nvPr>
        </p:nvSpPr>
        <p:spPr/>
        <p:txBody>
          <a:bodyPr/>
          <a:lstStyle>
            <a:lvl1pPr>
              <a:defRPr/>
            </a:lvl1pPr>
          </a:lstStyle>
          <a:p>
            <a:pPr>
              <a:defRPr/>
            </a:pPr>
            <a:fld id="{9987881E-9B02-4893-B5C9-A984691B5AE0}" type="slidenum">
              <a:rPr lang="zh-CN" altLang="en-US"/>
              <a:pPr>
                <a:defRPr/>
              </a:pPr>
              <a:t>‹#›</a:t>
            </a:fld>
            <a:endParaRPr lang="zh-CN" altLang="en-US"/>
          </a:p>
        </p:txBody>
      </p:sp>
    </p:spTree>
    <p:extLst>
      <p:ext uri="{BB962C8B-B14F-4D97-AF65-F5344CB8AC3E}">
        <p14:creationId xmlns:p14="http://schemas.microsoft.com/office/powerpoint/2010/main" val="35942761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p:cNvPr>
          <p:cNvSpPr>
            <a:spLocks noGrp="1"/>
          </p:cNvSpPr>
          <p:nvPr>
            <p:ph type="dt" sz="half" idx="10"/>
          </p:nvPr>
        </p:nvSpPr>
        <p:spPr/>
        <p:txBody>
          <a:bodyPr/>
          <a:lstStyle>
            <a:lvl1pPr>
              <a:defRPr/>
            </a:lvl1pPr>
          </a:lstStyle>
          <a:p>
            <a:pPr>
              <a:defRPr/>
            </a:pPr>
            <a:fld id="{6FB6A2B7-AD0A-4780-BBF8-9287ACF66C9C}" type="datetime1">
              <a:rPr lang="zh-CN" altLang="en-US"/>
              <a:pPr>
                <a:defRPr/>
              </a:pPr>
              <a:t>2022/9/20</a:t>
            </a:fld>
            <a:endParaRPr lang="zh-CN" altLang="en-US"/>
          </a:p>
        </p:txBody>
      </p:sp>
      <p:sp>
        <p:nvSpPr>
          <p:cNvPr id="5" name="页脚占位符 4">
            <a:extLst/>
          </p:cNvPr>
          <p:cNvSpPr>
            <a:spLocks noGrp="1"/>
          </p:cNvSpPr>
          <p:nvPr>
            <p:ph type="ftr" sz="quarter" idx="11"/>
          </p:nvPr>
        </p:nvSpPr>
        <p:spPr/>
        <p:txBody>
          <a:bodyPr/>
          <a:lstStyle>
            <a:lvl1pPr>
              <a:defRPr/>
            </a:lvl1pPr>
          </a:lstStyle>
          <a:p>
            <a:pPr>
              <a:defRPr/>
            </a:pPr>
            <a:endParaRPr lang="en-US" altLang="zh-CN"/>
          </a:p>
        </p:txBody>
      </p:sp>
      <p:sp>
        <p:nvSpPr>
          <p:cNvPr id="6" name="灯片编号占位符 5">
            <a:extLst/>
          </p:cNvPr>
          <p:cNvSpPr>
            <a:spLocks noGrp="1"/>
          </p:cNvSpPr>
          <p:nvPr>
            <p:ph type="sldNum" sz="quarter" idx="12"/>
          </p:nvPr>
        </p:nvSpPr>
        <p:spPr/>
        <p:txBody>
          <a:bodyPr/>
          <a:lstStyle>
            <a:lvl1pPr>
              <a:defRPr/>
            </a:lvl1pPr>
          </a:lstStyle>
          <a:p>
            <a:pPr>
              <a:defRPr/>
            </a:pPr>
            <a:fld id="{3A047927-14BB-4FFE-93DF-9E20ECBE13A7}" type="slidenum">
              <a:rPr lang="zh-CN" altLang="en-US"/>
              <a:pPr>
                <a:defRPr/>
              </a:pPr>
              <a:t>‹#›</a:t>
            </a:fld>
            <a:endParaRPr lang="zh-CN" altLang="en-US"/>
          </a:p>
        </p:txBody>
      </p:sp>
    </p:spTree>
    <p:extLst>
      <p:ext uri="{BB962C8B-B14F-4D97-AF65-F5344CB8AC3E}">
        <p14:creationId xmlns:p14="http://schemas.microsoft.com/office/powerpoint/2010/main" val="11408817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pic>
        <p:nvPicPr>
          <p:cNvPr id="2" name="图片 7"/>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18">
            <a:extLst/>
          </p:cNvPr>
          <p:cNvSpPr>
            <a:spLocks noChangeArrowheads="1"/>
          </p:cNvSpPr>
          <p:nvPr userDrawn="1"/>
        </p:nvSpPr>
        <p:spPr bwMode="ltGray">
          <a:xfrm>
            <a:off x="0" y="6597650"/>
            <a:ext cx="9144000" cy="260350"/>
          </a:xfrm>
          <a:prstGeom prst="rect">
            <a:avLst/>
          </a:prstGeom>
          <a:solidFill>
            <a:srgbClr val="28498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000" b="1">
                <a:solidFill>
                  <a:schemeClr val="tx1"/>
                </a:solidFill>
                <a:latin typeface="仿宋_GB2312" pitchFamily="49" charset="-122"/>
                <a:ea typeface="仿宋_GB2312" pitchFamily="49" charset="-122"/>
              </a:defRPr>
            </a:lvl1pPr>
            <a:lvl2pPr marL="742950" indent="-285750" eaLnBrk="0" hangingPunct="0">
              <a:defRPr sz="2000" b="1">
                <a:solidFill>
                  <a:schemeClr val="tx1"/>
                </a:solidFill>
                <a:latin typeface="仿宋_GB2312" pitchFamily="49" charset="-122"/>
                <a:ea typeface="仿宋_GB2312" pitchFamily="49" charset="-122"/>
              </a:defRPr>
            </a:lvl2pPr>
            <a:lvl3pPr marL="1143000" indent="-228600" eaLnBrk="0" hangingPunct="0">
              <a:defRPr sz="2000" b="1">
                <a:solidFill>
                  <a:schemeClr val="tx1"/>
                </a:solidFill>
                <a:latin typeface="仿宋_GB2312" pitchFamily="49" charset="-122"/>
                <a:ea typeface="仿宋_GB2312" pitchFamily="49" charset="-122"/>
              </a:defRPr>
            </a:lvl3pPr>
            <a:lvl4pPr marL="1600200" indent="-228600" eaLnBrk="0" hangingPunct="0">
              <a:defRPr sz="2000" b="1">
                <a:solidFill>
                  <a:schemeClr val="tx1"/>
                </a:solidFill>
                <a:latin typeface="仿宋_GB2312" pitchFamily="49" charset="-122"/>
                <a:ea typeface="仿宋_GB2312" pitchFamily="49" charset="-122"/>
              </a:defRPr>
            </a:lvl4pPr>
            <a:lvl5pPr marL="2057400" indent="-228600" eaLnBrk="0" hangingPunct="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eaLnBrk="1" hangingPunct="1">
              <a:defRPr/>
            </a:pPr>
            <a:r>
              <a:rPr lang="en-US" altLang="zh-CN" sz="1800" b="0">
                <a:solidFill>
                  <a:schemeClr val="bg1"/>
                </a:solidFill>
                <a:latin typeface="Times New Roman" pitchFamily="18" charset="0"/>
                <a:ea typeface="宋体" pitchFamily="2" charset="-122"/>
              </a:rPr>
              <a:t>GRADUATE SCHOOL OF XIDIAN UNIVERSITY</a:t>
            </a:r>
            <a:endParaRPr lang="zh-CN" altLang="en-US" sz="1800" b="0">
              <a:solidFill>
                <a:schemeClr val="bg1"/>
              </a:solidFill>
              <a:latin typeface="Times New Roman" pitchFamily="18" charset="0"/>
              <a:ea typeface="宋体" pitchFamily="2" charset="-122"/>
            </a:endParaRPr>
          </a:p>
        </p:txBody>
      </p:sp>
      <p:sp>
        <p:nvSpPr>
          <p:cNvPr id="4" name="灯片编号占位符 5">
            <a:extLst/>
          </p:cNvPr>
          <p:cNvSpPr txBox="1">
            <a:spLocks/>
          </p:cNvSpPr>
          <p:nvPr userDrawn="1"/>
        </p:nvSpPr>
        <p:spPr>
          <a:xfrm>
            <a:off x="7010400" y="6492875"/>
            <a:ext cx="2133600" cy="365125"/>
          </a:xfrm>
          <a:prstGeom prst="rect">
            <a:avLst/>
          </a:prstGeom>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algn="r" eaLnBrk="1" hangingPunct="1">
              <a:defRPr/>
            </a:pPr>
            <a:fld id="{B078231B-CF02-46B2-86EB-9D46AE937C94}" type="slidenum">
              <a:rPr lang="zh-CN" altLang="en-US" sz="1400" smtClean="0">
                <a:solidFill>
                  <a:schemeClr val="bg1"/>
                </a:solidFill>
                <a:latin typeface="Times New Roman" pitchFamily="18" charset="0"/>
                <a:ea typeface="宋体" pitchFamily="2" charset="-122"/>
              </a:rPr>
              <a:pPr algn="r" eaLnBrk="1" hangingPunct="1">
                <a:defRPr/>
              </a:pPr>
              <a:t>‹#›</a:t>
            </a:fld>
            <a:endParaRPr lang="zh-CN" altLang="en-US" sz="1400">
              <a:solidFill>
                <a:schemeClr val="bg1"/>
              </a:solidFill>
              <a:latin typeface="Times New Roman" pitchFamily="18" charset="0"/>
              <a:ea typeface="宋体" pitchFamily="2" charset="-122"/>
            </a:endParaRPr>
          </a:p>
        </p:txBody>
      </p:sp>
      <p:sp>
        <p:nvSpPr>
          <p:cNvPr id="5" name="日期占位符 3">
            <a:extLst/>
          </p:cNvPr>
          <p:cNvSpPr>
            <a:spLocks noGrp="1"/>
          </p:cNvSpPr>
          <p:nvPr>
            <p:ph type="dt" sz="half" idx="10"/>
          </p:nvPr>
        </p:nvSpPr>
        <p:spPr/>
        <p:txBody>
          <a:bodyPr/>
          <a:lstStyle>
            <a:lvl1pPr>
              <a:defRPr/>
            </a:lvl1pPr>
          </a:lstStyle>
          <a:p>
            <a:pPr>
              <a:defRPr/>
            </a:pPr>
            <a:fld id="{A4D5BFCF-3408-4F18-9FB0-893381C24863}" type="datetime1">
              <a:rPr lang="zh-CN" altLang="en-US"/>
              <a:pPr>
                <a:defRPr/>
              </a:pPr>
              <a:t>2022/9/20</a:t>
            </a:fld>
            <a:endParaRPr lang="zh-CN" altLang="en-US"/>
          </a:p>
        </p:txBody>
      </p:sp>
      <p:sp>
        <p:nvSpPr>
          <p:cNvPr id="6" name="页脚占位符 4">
            <a:extLst/>
          </p:cNvPr>
          <p:cNvSpPr>
            <a:spLocks noGrp="1"/>
          </p:cNvSpPr>
          <p:nvPr>
            <p:ph type="ftr" sz="quarter" idx="11"/>
          </p:nvPr>
        </p:nvSpPr>
        <p:spPr/>
        <p:txBody>
          <a:bodyPr/>
          <a:lstStyle>
            <a:lvl1pPr>
              <a:defRPr/>
            </a:lvl1pPr>
          </a:lstStyle>
          <a:p>
            <a:pPr>
              <a:defRPr/>
            </a:pPr>
            <a:endParaRPr lang="en-US" altLang="zh-CN"/>
          </a:p>
        </p:txBody>
      </p:sp>
    </p:spTree>
    <p:extLst>
      <p:ext uri="{BB962C8B-B14F-4D97-AF65-F5344CB8AC3E}">
        <p14:creationId xmlns:p14="http://schemas.microsoft.com/office/powerpoint/2010/main" val="26486645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p:cNvPr>
          <p:cNvSpPr>
            <a:spLocks noGrp="1"/>
          </p:cNvSpPr>
          <p:nvPr>
            <p:ph type="dt" sz="half" idx="10"/>
          </p:nvPr>
        </p:nvSpPr>
        <p:spPr/>
        <p:txBody>
          <a:bodyPr/>
          <a:lstStyle>
            <a:lvl1pPr>
              <a:defRPr/>
            </a:lvl1pPr>
          </a:lstStyle>
          <a:p>
            <a:pPr>
              <a:defRPr/>
            </a:pPr>
            <a:fld id="{DFF74909-3C41-4097-BBAA-8B7D3EAD58CF}" type="datetime1">
              <a:rPr lang="zh-CN" altLang="en-US"/>
              <a:pPr>
                <a:defRPr/>
              </a:pPr>
              <a:t>2022/9/20</a:t>
            </a:fld>
            <a:endParaRPr lang="zh-CN" altLang="en-US"/>
          </a:p>
        </p:txBody>
      </p:sp>
      <p:sp>
        <p:nvSpPr>
          <p:cNvPr id="5" name="页脚占位符 4">
            <a:extLst/>
          </p:cNvPr>
          <p:cNvSpPr>
            <a:spLocks noGrp="1"/>
          </p:cNvSpPr>
          <p:nvPr>
            <p:ph type="ftr" sz="quarter" idx="11"/>
          </p:nvPr>
        </p:nvSpPr>
        <p:spPr/>
        <p:txBody>
          <a:bodyPr/>
          <a:lstStyle>
            <a:lvl1pPr>
              <a:defRPr/>
            </a:lvl1pPr>
          </a:lstStyle>
          <a:p>
            <a:pPr>
              <a:defRPr/>
            </a:pPr>
            <a:endParaRPr lang="en-US" altLang="zh-CN"/>
          </a:p>
        </p:txBody>
      </p:sp>
      <p:sp>
        <p:nvSpPr>
          <p:cNvPr id="6" name="灯片编号占位符 5">
            <a:extLst/>
          </p:cNvPr>
          <p:cNvSpPr>
            <a:spLocks noGrp="1"/>
          </p:cNvSpPr>
          <p:nvPr>
            <p:ph type="sldNum" sz="quarter" idx="12"/>
          </p:nvPr>
        </p:nvSpPr>
        <p:spPr/>
        <p:txBody>
          <a:bodyPr/>
          <a:lstStyle>
            <a:lvl1pPr>
              <a:defRPr/>
            </a:lvl1pPr>
          </a:lstStyle>
          <a:p>
            <a:pPr>
              <a:defRPr/>
            </a:pPr>
            <a:fld id="{DF5C338C-E8F9-4BC5-BEFF-77D1C3A691E7}" type="slidenum">
              <a:rPr lang="zh-CN" altLang="en-US"/>
              <a:pPr>
                <a:defRPr/>
              </a:pPr>
              <a:t>‹#›</a:t>
            </a:fld>
            <a:endParaRPr lang="zh-CN" altLang="en-US"/>
          </a:p>
        </p:txBody>
      </p:sp>
    </p:spTree>
    <p:extLst>
      <p:ext uri="{BB962C8B-B14F-4D97-AF65-F5344CB8AC3E}">
        <p14:creationId xmlns:p14="http://schemas.microsoft.com/office/powerpoint/2010/main" val="27459973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a:extLst/>
          </p:cNvPr>
          <p:cNvSpPr>
            <a:spLocks noGrp="1"/>
          </p:cNvSpPr>
          <p:nvPr>
            <p:ph type="dt" sz="half" idx="10"/>
          </p:nvPr>
        </p:nvSpPr>
        <p:spPr/>
        <p:txBody>
          <a:bodyPr/>
          <a:lstStyle>
            <a:lvl1pPr>
              <a:defRPr/>
            </a:lvl1pPr>
          </a:lstStyle>
          <a:p>
            <a:pPr>
              <a:defRPr/>
            </a:pPr>
            <a:fld id="{A595C567-7838-489D-8409-7066312DEDDB}" type="datetime1">
              <a:rPr lang="zh-CN" altLang="en-US"/>
              <a:pPr>
                <a:defRPr/>
              </a:pPr>
              <a:t>2022/9/20</a:t>
            </a:fld>
            <a:endParaRPr lang="zh-CN" altLang="en-US"/>
          </a:p>
        </p:txBody>
      </p:sp>
      <p:sp>
        <p:nvSpPr>
          <p:cNvPr id="5" name="页脚占位符 4">
            <a:extLst/>
          </p:cNvPr>
          <p:cNvSpPr>
            <a:spLocks noGrp="1"/>
          </p:cNvSpPr>
          <p:nvPr>
            <p:ph type="ftr" sz="quarter" idx="11"/>
          </p:nvPr>
        </p:nvSpPr>
        <p:spPr/>
        <p:txBody>
          <a:bodyPr/>
          <a:lstStyle>
            <a:lvl1pPr>
              <a:defRPr/>
            </a:lvl1pPr>
          </a:lstStyle>
          <a:p>
            <a:pPr>
              <a:defRPr/>
            </a:pPr>
            <a:endParaRPr lang="en-US" altLang="zh-CN"/>
          </a:p>
        </p:txBody>
      </p:sp>
      <p:sp>
        <p:nvSpPr>
          <p:cNvPr id="6" name="灯片编号占位符 5">
            <a:extLst/>
          </p:cNvPr>
          <p:cNvSpPr>
            <a:spLocks noGrp="1"/>
          </p:cNvSpPr>
          <p:nvPr>
            <p:ph type="sldNum" sz="quarter" idx="12"/>
          </p:nvPr>
        </p:nvSpPr>
        <p:spPr/>
        <p:txBody>
          <a:bodyPr/>
          <a:lstStyle>
            <a:lvl1pPr>
              <a:defRPr/>
            </a:lvl1pPr>
          </a:lstStyle>
          <a:p>
            <a:pPr>
              <a:defRPr/>
            </a:pPr>
            <a:fld id="{DAB13300-D6D1-41CA-A125-F183E322BAA4}" type="slidenum">
              <a:rPr lang="zh-CN" altLang="en-US"/>
              <a:pPr>
                <a:defRPr/>
              </a:pPr>
              <a:t>‹#›</a:t>
            </a:fld>
            <a:endParaRPr lang="zh-CN" altLang="en-US"/>
          </a:p>
        </p:txBody>
      </p:sp>
    </p:spTree>
    <p:extLst>
      <p:ext uri="{BB962C8B-B14F-4D97-AF65-F5344CB8AC3E}">
        <p14:creationId xmlns:p14="http://schemas.microsoft.com/office/powerpoint/2010/main" val="2625636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p:cNvPr>
          <p:cNvSpPr>
            <a:spLocks noGrp="1"/>
          </p:cNvSpPr>
          <p:nvPr>
            <p:ph type="dt" sz="half" idx="10"/>
          </p:nvPr>
        </p:nvSpPr>
        <p:spPr/>
        <p:txBody>
          <a:bodyPr/>
          <a:lstStyle>
            <a:lvl1pPr>
              <a:defRPr/>
            </a:lvl1pPr>
          </a:lstStyle>
          <a:p>
            <a:pPr>
              <a:defRPr/>
            </a:pPr>
            <a:fld id="{A857A0B7-412A-4E80-AE82-1B0A13BD0216}" type="datetime1">
              <a:rPr lang="zh-CN" altLang="en-US"/>
              <a:pPr>
                <a:defRPr/>
              </a:pPr>
              <a:t>2022/9/20</a:t>
            </a:fld>
            <a:endParaRPr lang="zh-CN" altLang="en-US"/>
          </a:p>
        </p:txBody>
      </p:sp>
      <p:sp>
        <p:nvSpPr>
          <p:cNvPr id="6" name="页脚占位符 4">
            <a:extLst/>
          </p:cNvPr>
          <p:cNvSpPr>
            <a:spLocks noGrp="1"/>
          </p:cNvSpPr>
          <p:nvPr>
            <p:ph type="ftr" sz="quarter" idx="11"/>
          </p:nvPr>
        </p:nvSpPr>
        <p:spPr/>
        <p:txBody>
          <a:bodyPr/>
          <a:lstStyle>
            <a:lvl1pPr>
              <a:defRPr/>
            </a:lvl1pPr>
          </a:lstStyle>
          <a:p>
            <a:pPr>
              <a:defRPr/>
            </a:pPr>
            <a:endParaRPr lang="en-US" altLang="zh-CN"/>
          </a:p>
        </p:txBody>
      </p:sp>
      <p:sp>
        <p:nvSpPr>
          <p:cNvPr id="7" name="灯片编号占位符 5">
            <a:extLst/>
          </p:cNvPr>
          <p:cNvSpPr>
            <a:spLocks noGrp="1"/>
          </p:cNvSpPr>
          <p:nvPr>
            <p:ph type="sldNum" sz="quarter" idx="12"/>
          </p:nvPr>
        </p:nvSpPr>
        <p:spPr/>
        <p:txBody>
          <a:bodyPr/>
          <a:lstStyle>
            <a:lvl1pPr>
              <a:defRPr/>
            </a:lvl1pPr>
          </a:lstStyle>
          <a:p>
            <a:pPr>
              <a:defRPr/>
            </a:pPr>
            <a:fld id="{3EA2CC0A-A4D4-4F43-AC6D-BAE94F0BB94A}" type="slidenum">
              <a:rPr lang="zh-CN" altLang="en-US"/>
              <a:pPr>
                <a:defRPr/>
              </a:pPr>
              <a:t>‹#›</a:t>
            </a:fld>
            <a:endParaRPr lang="zh-CN" altLang="en-US"/>
          </a:p>
        </p:txBody>
      </p:sp>
    </p:spTree>
    <p:extLst>
      <p:ext uri="{BB962C8B-B14F-4D97-AF65-F5344CB8AC3E}">
        <p14:creationId xmlns:p14="http://schemas.microsoft.com/office/powerpoint/2010/main" val="21802991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p:cNvPr>
          <p:cNvSpPr>
            <a:spLocks noGrp="1"/>
          </p:cNvSpPr>
          <p:nvPr>
            <p:ph type="dt" sz="half" idx="10"/>
          </p:nvPr>
        </p:nvSpPr>
        <p:spPr/>
        <p:txBody>
          <a:bodyPr/>
          <a:lstStyle>
            <a:lvl1pPr>
              <a:defRPr/>
            </a:lvl1pPr>
          </a:lstStyle>
          <a:p>
            <a:pPr>
              <a:defRPr/>
            </a:pPr>
            <a:fld id="{8974D219-8AE8-47C3-BA28-FA55640F2FD7}" type="datetime1">
              <a:rPr lang="zh-CN" altLang="en-US"/>
              <a:pPr>
                <a:defRPr/>
              </a:pPr>
              <a:t>2022/9/20</a:t>
            </a:fld>
            <a:endParaRPr lang="zh-CN" altLang="en-US"/>
          </a:p>
        </p:txBody>
      </p:sp>
      <p:sp>
        <p:nvSpPr>
          <p:cNvPr id="8" name="页脚占位符 4">
            <a:extLst/>
          </p:cNvPr>
          <p:cNvSpPr>
            <a:spLocks noGrp="1"/>
          </p:cNvSpPr>
          <p:nvPr>
            <p:ph type="ftr" sz="quarter" idx="11"/>
          </p:nvPr>
        </p:nvSpPr>
        <p:spPr/>
        <p:txBody>
          <a:bodyPr/>
          <a:lstStyle>
            <a:lvl1pPr>
              <a:defRPr/>
            </a:lvl1pPr>
          </a:lstStyle>
          <a:p>
            <a:pPr>
              <a:defRPr/>
            </a:pPr>
            <a:endParaRPr lang="en-US" altLang="zh-CN"/>
          </a:p>
        </p:txBody>
      </p:sp>
      <p:sp>
        <p:nvSpPr>
          <p:cNvPr id="9" name="灯片编号占位符 5">
            <a:extLst/>
          </p:cNvPr>
          <p:cNvSpPr>
            <a:spLocks noGrp="1"/>
          </p:cNvSpPr>
          <p:nvPr>
            <p:ph type="sldNum" sz="quarter" idx="12"/>
          </p:nvPr>
        </p:nvSpPr>
        <p:spPr/>
        <p:txBody>
          <a:bodyPr/>
          <a:lstStyle>
            <a:lvl1pPr>
              <a:defRPr/>
            </a:lvl1pPr>
          </a:lstStyle>
          <a:p>
            <a:pPr>
              <a:defRPr/>
            </a:pPr>
            <a:fld id="{F3117308-9844-486A-AAAA-F4B173CC9A2D}" type="slidenum">
              <a:rPr lang="zh-CN" altLang="en-US"/>
              <a:pPr>
                <a:defRPr/>
              </a:pPr>
              <a:t>‹#›</a:t>
            </a:fld>
            <a:endParaRPr lang="zh-CN" altLang="en-US"/>
          </a:p>
        </p:txBody>
      </p:sp>
    </p:spTree>
    <p:extLst>
      <p:ext uri="{BB962C8B-B14F-4D97-AF65-F5344CB8AC3E}">
        <p14:creationId xmlns:p14="http://schemas.microsoft.com/office/powerpoint/2010/main" val="2061133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p:cNvPr>
          <p:cNvSpPr>
            <a:spLocks noGrp="1"/>
          </p:cNvSpPr>
          <p:nvPr>
            <p:ph type="dt" sz="half" idx="10"/>
          </p:nvPr>
        </p:nvSpPr>
        <p:spPr/>
        <p:txBody>
          <a:bodyPr/>
          <a:lstStyle>
            <a:lvl1pPr>
              <a:defRPr/>
            </a:lvl1pPr>
          </a:lstStyle>
          <a:p>
            <a:pPr>
              <a:defRPr/>
            </a:pPr>
            <a:fld id="{9C3A11B6-5D75-4785-A980-3C3F7FF01FDB}" type="datetime1">
              <a:rPr lang="zh-CN" altLang="en-US"/>
              <a:pPr>
                <a:defRPr/>
              </a:pPr>
              <a:t>2022/9/20</a:t>
            </a:fld>
            <a:endParaRPr lang="zh-CN" altLang="en-US"/>
          </a:p>
        </p:txBody>
      </p:sp>
      <p:sp>
        <p:nvSpPr>
          <p:cNvPr id="4" name="页脚占位符 4">
            <a:extLst/>
          </p:cNvPr>
          <p:cNvSpPr>
            <a:spLocks noGrp="1"/>
          </p:cNvSpPr>
          <p:nvPr>
            <p:ph type="ftr" sz="quarter" idx="11"/>
          </p:nvPr>
        </p:nvSpPr>
        <p:spPr/>
        <p:txBody>
          <a:bodyPr/>
          <a:lstStyle>
            <a:lvl1pPr>
              <a:defRPr/>
            </a:lvl1pPr>
          </a:lstStyle>
          <a:p>
            <a:pPr>
              <a:defRPr/>
            </a:pPr>
            <a:endParaRPr lang="en-US" altLang="zh-CN"/>
          </a:p>
        </p:txBody>
      </p:sp>
      <p:sp>
        <p:nvSpPr>
          <p:cNvPr id="5" name="灯片编号占位符 5">
            <a:extLst/>
          </p:cNvPr>
          <p:cNvSpPr>
            <a:spLocks noGrp="1"/>
          </p:cNvSpPr>
          <p:nvPr>
            <p:ph type="sldNum" sz="quarter" idx="12"/>
          </p:nvPr>
        </p:nvSpPr>
        <p:spPr/>
        <p:txBody>
          <a:bodyPr/>
          <a:lstStyle>
            <a:lvl1pPr>
              <a:defRPr/>
            </a:lvl1pPr>
          </a:lstStyle>
          <a:p>
            <a:pPr>
              <a:defRPr/>
            </a:pPr>
            <a:fld id="{4D6A252F-32F5-4947-A1EC-BB47BBD025FF}" type="slidenum">
              <a:rPr lang="zh-CN" altLang="en-US"/>
              <a:pPr>
                <a:defRPr/>
              </a:pPr>
              <a:t>‹#›</a:t>
            </a:fld>
            <a:endParaRPr lang="zh-CN" altLang="en-US"/>
          </a:p>
        </p:txBody>
      </p:sp>
    </p:spTree>
    <p:extLst>
      <p:ext uri="{BB962C8B-B14F-4D97-AF65-F5344CB8AC3E}">
        <p14:creationId xmlns:p14="http://schemas.microsoft.com/office/powerpoint/2010/main" val="550479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p:cNvPr>
          <p:cNvSpPr>
            <a:spLocks noGrp="1"/>
          </p:cNvSpPr>
          <p:nvPr>
            <p:ph type="dt" sz="half" idx="10"/>
          </p:nvPr>
        </p:nvSpPr>
        <p:spPr/>
        <p:txBody>
          <a:bodyPr/>
          <a:lstStyle>
            <a:lvl1pPr>
              <a:defRPr/>
            </a:lvl1pPr>
          </a:lstStyle>
          <a:p>
            <a:pPr>
              <a:defRPr/>
            </a:pPr>
            <a:fld id="{387E4504-F22F-4CEF-9F66-8F56FAF72378}" type="datetime1">
              <a:rPr lang="zh-CN" altLang="en-US"/>
              <a:pPr>
                <a:defRPr/>
              </a:pPr>
              <a:t>2022/9/20</a:t>
            </a:fld>
            <a:endParaRPr lang="zh-CN" altLang="en-US"/>
          </a:p>
        </p:txBody>
      </p:sp>
      <p:sp>
        <p:nvSpPr>
          <p:cNvPr id="3" name="页脚占位符 4">
            <a:extLst/>
          </p:cNvPr>
          <p:cNvSpPr>
            <a:spLocks noGrp="1"/>
          </p:cNvSpPr>
          <p:nvPr>
            <p:ph type="ftr" sz="quarter" idx="11"/>
          </p:nvPr>
        </p:nvSpPr>
        <p:spPr/>
        <p:txBody>
          <a:bodyPr/>
          <a:lstStyle>
            <a:lvl1pPr>
              <a:defRPr/>
            </a:lvl1pPr>
          </a:lstStyle>
          <a:p>
            <a:pPr>
              <a:defRPr/>
            </a:pPr>
            <a:endParaRPr lang="en-US" altLang="zh-CN"/>
          </a:p>
        </p:txBody>
      </p:sp>
      <p:sp>
        <p:nvSpPr>
          <p:cNvPr id="4" name="灯片编号占位符 5">
            <a:extLst/>
          </p:cNvPr>
          <p:cNvSpPr>
            <a:spLocks noGrp="1"/>
          </p:cNvSpPr>
          <p:nvPr>
            <p:ph type="sldNum" sz="quarter" idx="12"/>
          </p:nvPr>
        </p:nvSpPr>
        <p:spPr/>
        <p:txBody>
          <a:bodyPr/>
          <a:lstStyle>
            <a:lvl1pPr>
              <a:defRPr/>
            </a:lvl1pPr>
          </a:lstStyle>
          <a:p>
            <a:pPr>
              <a:defRPr/>
            </a:pPr>
            <a:fld id="{F8B54EFB-1DA4-4A7B-BF17-8DEF39A36DC4}" type="slidenum">
              <a:rPr lang="zh-CN" altLang="en-US"/>
              <a:pPr>
                <a:defRPr/>
              </a:pPr>
              <a:t>‹#›</a:t>
            </a:fld>
            <a:endParaRPr lang="zh-CN" altLang="en-US"/>
          </a:p>
        </p:txBody>
      </p:sp>
    </p:spTree>
    <p:extLst>
      <p:ext uri="{BB962C8B-B14F-4D97-AF65-F5344CB8AC3E}">
        <p14:creationId xmlns:p14="http://schemas.microsoft.com/office/powerpoint/2010/main" val="27045572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p:cNvPr>
          <p:cNvSpPr>
            <a:spLocks noGrp="1"/>
          </p:cNvSpPr>
          <p:nvPr>
            <p:ph type="dt" sz="half" idx="10"/>
          </p:nvPr>
        </p:nvSpPr>
        <p:spPr/>
        <p:txBody>
          <a:bodyPr/>
          <a:lstStyle>
            <a:lvl1pPr>
              <a:defRPr/>
            </a:lvl1pPr>
          </a:lstStyle>
          <a:p>
            <a:pPr>
              <a:defRPr/>
            </a:pPr>
            <a:fld id="{CCC997C2-48D7-4C4F-9CE6-76B99AEE7154}" type="datetime1">
              <a:rPr lang="zh-CN" altLang="en-US"/>
              <a:pPr>
                <a:defRPr/>
              </a:pPr>
              <a:t>2022/9/20</a:t>
            </a:fld>
            <a:endParaRPr lang="zh-CN" altLang="en-US"/>
          </a:p>
        </p:txBody>
      </p:sp>
      <p:sp>
        <p:nvSpPr>
          <p:cNvPr id="6" name="页脚占位符 4">
            <a:extLst/>
          </p:cNvPr>
          <p:cNvSpPr>
            <a:spLocks noGrp="1"/>
          </p:cNvSpPr>
          <p:nvPr>
            <p:ph type="ftr" sz="quarter" idx="11"/>
          </p:nvPr>
        </p:nvSpPr>
        <p:spPr/>
        <p:txBody>
          <a:bodyPr/>
          <a:lstStyle>
            <a:lvl1pPr>
              <a:defRPr/>
            </a:lvl1pPr>
          </a:lstStyle>
          <a:p>
            <a:pPr>
              <a:defRPr/>
            </a:pPr>
            <a:endParaRPr lang="en-US" altLang="zh-CN"/>
          </a:p>
        </p:txBody>
      </p:sp>
      <p:sp>
        <p:nvSpPr>
          <p:cNvPr id="7" name="灯片编号占位符 5">
            <a:extLst/>
          </p:cNvPr>
          <p:cNvSpPr>
            <a:spLocks noGrp="1"/>
          </p:cNvSpPr>
          <p:nvPr>
            <p:ph type="sldNum" sz="quarter" idx="12"/>
          </p:nvPr>
        </p:nvSpPr>
        <p:spPr/>
        <p:txBody>
          <a:bodyPr/>
          <a:lstStyle>
            <a:lvl1pPr>
              <a:defRPr/>
            </a:lvl1pPr>
          </a:lstStyle>
          <a:p>
            <a:pPr>
              <a:defRPr/>
            </a:pPr>
            <a:fld id="{04CE282F-16C3-40A0-96BD-78729231EC93}" type="slidenum">
              <a:rPr lang="zh-CN" altLang="en-US"/>
              <a:pPr>
                <a:defRPr/>
              </a:pPr>
              <a:t>‹#›</a:t>
            </a:fld>
            <a:endParaRPr lang="zh-CN" altLang="en-US"/>
          </a:p>
        </p:txBody>
      </p:sp>
    </p:spTree>
    <p:extLst>
      <p:ext uri="{BB962C8B-B14F-4D97-AF65-F5344CB8AC3E}">
        <p14:creationId xmlns:p14="http://schemas.microsoft.com/office/powerpoint/2010/main" val="655928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p:cNvPr>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fontAlgn="auto" hangingPunct="1">
              <a:spcBef>
                <a:spcPts val="0"/>
              </a:spcBef>
              <a:spcAft>
                <a:spcPts val="0"/>
              </a:spcAft>
              <a:defRPr sz="1200" b="0">
                <a:solidFill>
                  <a:schemeClr val="tx1">
                    <a:tint val="75000"/>
                  </a:schemeClr>
                </a:solidFill>
                <a:latin typeface="+mn-lt"/>
                <a:ea typeface="+mn-ea"/>
                <a:cs typeface="+mn-cs"/>
              </a:defRPr>
            </a:lvl1pPr>
          </a:lstStyle>
          <a:p>
            <a:pPr>
              <a:defRPr/>
            </a:pPr>
            <a:fld id="{492FB4D6-7C32-44E5-8E20-43AC0654A7FC}" type="datetime1">
              <a:rPr lang="zh-CN" altLang="en-US"/>
              <a:pPr>
                <a:defRPr/>
              </a:pPr>
              <a:t>2022/9/20</a:t>
            </a:fld>
            <a:endParaRPr lang="zh-CN" altLang="en-US"/>
          </a:p>
        </p:txBody>
      </p:sp>
      <p:sp>
        <p:nvSpPr>
          <p:cNvPr id="5" name="页脚占位符 4">
            <a:extLst/>
          </p:cNvPr>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eaLnBrk="1" hangingPunct="1">
              <a:defRPr sz="1200" b="0">
                <a:solidFill>
                  <a:srgbClr val="898989"/>
                </a:solidFill>
                <a:latin typeface="Calibri" pitchFamily="34" charset="0"/>
                <a:ea typeface="宋体" pitchFamily="2" charset="-122"/>
                <a:cs typeface="+mn-cs"/>
              </a:defRPr>
            </a:lvl1pPr>
          </a:lstStyle>
          <a:p>
            <a:pPr>
              <a:defRPr/>
            </a:pPr>
            <a:endParaRPr lang="en-US" altLang="zh-CN"/>
          </a:p>
        </p:txBody>
      </p:sp>
      <p:sp>
        <p:nvSpPr>
          <p:cNvPr id="6" name="灯片编号占位符 5">
            <a:extLst/>
          </p:cNvPr>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b="0">
                <a:solidFill>
                  <a:srgbClr val="898989"/>
                </a:solidFill>
                <a:latin typeface="Calibri" pitchFamily="34" charset="0"/>
                <a:ea typeface="宋体" pitchFamily="2" charset="-122"/>
              </a:defRPr>
            </a:lvl1pPr>
          </a:lstStyle>
          <a:p>
            <a:pPr>
              <a:defRPr/>
            </a:pPr>
            <a:fld id="{60113325-0AB1-4A35-A860-0D1149D7B844}" type="slidenum">
              <a:rPr lang="zh-CN" altLang="en-US"/>
              <a:pPr>
                <a:defRPr/>
              </a:pPr>
              <a:t>‹#›</a:t>
            </a:fld>
            <a:endParaRPr lang="zh-CN" altLang="en-US"/>
          </a:p>
        </p:txBody>
      </p:sp>
      <p:pic>
        <p:nvPicPr>
          <p:cNvPr id="1031" name="图片 7"/>
          <p:cNvPicPr>
            <a:picLocks noChangeAspect="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2" name="灯片编号占位符 5">
            <a:extLst/>
          </p:cNvPr>
          <p:cNvSpPr txBox="1">
            <a:spLocks/>
          </p:cNvSpPr>
          <p:nvPr/>
        </p:nvSpPr>
        <p:spPr bwMode="auto">
          <a:xfrm>
            <a:off x="7019925" y="6553200"/>
            <a:ext cx="21336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b="1">
                <a:solidFill>
                  <a:schemeClr val="tx1"/>
                </a:solidFill>
                <a:latin typeface="仿宋_GB2312" charset="-122"/>
                <a:ea typeface="仿宋_GB2312" charset="-122"/>
              </a:defRPr>
            </a:lvl1pPr>
            <a:lvl2pPr marL="742950" indent="-285750" eaLnBrk="0" hangingPunct="0">
              <a:defRPr sz="2000" b="1">
                <a:solidFill>
                  <a:schemeClr val="tx1"/>
                </a:solidFill>
                <a:latin typeface="仿宋_GB2312" charset="-122"/>
                <a:ea typeface="仿宋_GB2312" charset="-122"/>
              </a:defRPr>
            </a:lvl2pPr>
            <a:lvl3pPr marL="1143000" indent="-228600" eaLnBrk="0" hangingPunct="0">
              <a:defRPr sz="2000" b="1">
                <a:solidFill>
                  <a:schemeClr val="tx1"/>
                </a:solidFill>
                <a:latin typeface="仿宋_GB2312" charset="-122"/>
                <a:ea typeface="仿宋_GB2312" charset="-122"/>
              </a:defRPr>
            </a:lvl3pPr>
            <a:lvl4pPr marL="1600200" indent="-228600" eaLnBrk="0" hangingPunct="0">
              <a:defRPr sz="2000" b="1">
                <a:solidFill>
                  <a:schemeClr val="tx1"/>
                </a:solidFill>
                <a:latin typeface="仿宋_GB2312" charset="-122"/>
                <a:ea typeface="仿宋_GB2312" charset="-122"/>
              </a:defRPr>
            </a:lvl4pPr>
            <a:lvl5pPr marL="2057400" indent="-228600" eaLnBrk="0" hangingPunct="0">
              <a:defRPr sz="2000" b="1">
                <a:solidFill>
                  <a:schemeClr val="tx1"/>
                </a:solidFill>
                <a:latin typeface="仿宋_GB2312" charset="-122"/>
                <a:ea typeface="仿宋_GB2312" charset="-122"/>
              </a:defRPr>
            </a:lvl5pPr>
            <a:lvl6pPr marL="2514600" indent="-228600" eaLnBrk="0" fontAlgn="base" hangingPunct="0">
              <a:spcBef>
                <a:spcPct val="0"/>
              </a:spcBef>
              <a:spcAft>
                <a:spcPct val="0"/>
              </a:spcAft>
              <a:defRPr sz="2000" b="1">
                <a:solidFill>
                  <a:schemeClr val="tx1"/>
                </a:solidFill>
                <a:latin typeface="仿宋_GB2312" charset="-122"/>
                <a:ea typeface="仿宋_GB2312" charset="-122"/>
              </a:defRPr>
            </a:lvl6pPr>
            <a:lvl7pPr marL="2971800" indent="-228600" eaLnBrk="0" fontAlgn="base" hangingPunct="0">
              <a:spcBef>
                <a:spcPct val="0"/>
              </a:spcBef>
              <a:spcAft>
                <a:spcPct val="0"/>
              </a:spcAft>
              <a:defRPr sz="2000" b="1">
                <a:solidFill>
                  <a:schemeClr val="tx1"/>
                </a:solidFill>
                <a:latin typeface="仿宋_GB2312" charset="-122"/>
                <a:ea typeface="仿宋_GB2312" charset="-122"/>
              </a:defRPr>
            </a:lvl7pPr>
            <a:lvl8pPr marL="3429000" indent="-228600" eaLnBrk="0" fontAlgn="base" hangingPunct="0">
              <a:spcBef>
                <a:spcPct val="0"/>
              </a:spcBef>
              <a:spcAft>
                <a:spcPct val="0"/>
              </a:spcAft>
              <a:defRPr sz="2000" b="1">
                <a:solidFill>
                  <a:schemeClr val="tx1"/>
                </a:solidFill>
                <a:latin typeface="仿宋_GB2312" charset="-122"/>
                <a:ea typeface="仿宋_GB2312" charset="-122"/>
              </a:defRPr>
            </a:lvl8pPr>
            <a:lvl9pPr marL="3886200" indent="-228600" eaLnBrk="0" fontAlgn="base" hangingPunct="0">
              <a:spcBef>
                <a:spcPct val="0"/>
              </a:spcBef>
              <a:spcAft>
                <a:spcPct val="0"/>
              </a:spcAft>
              <a:defRPr sz="2000" b="1">
                <a:solidFill>
                  <a:schemeClr val="tx1"/>
                </a:solidFill>
                <a:latin typeface="仿宋_GB2312" charset="-122"/>
                <a:ea typeface="仿宋_GB2312" charset="-122"/>
              </a:defRPr>
            </a:lvl9pPr>
          </a:lstStyle>
          <a:p>
            <a:pPr algn="r" eaLnBrk="1" hangingPunct="1">
              <a:defRPr/>
            </a:pPr>
            <a:endParaRPr lang="en-US" altLang="zh-CN" sz="1400">
              <a:solidFill>
                <a:schemeClr val="bg1"/>
              </a:solidFill>
              <a:latin typeface="Times New Roman" pitchFamily="18" charset="0"/>
              <a:ea typeface="宋体" pitchFamily="2" charset="-122"/>
              <a:cs typeface="Times New Roman" pitchFamily="18" charset="0"/>
            </a:endParaRPr>
          </a:p>
        </p:txBody>
      </p:sp>
      <p:sp>
        <p:nvSpPr>
          <p:cNvPr id="1033" name="Rectangle 18">
            <a:extLst/>
          </p:cNvPr>
          <p:cNvSpPr>
            <a:spLocks noChangeArrowheads="1"/>
          </p:cNvSpPr>
          <p:nvPr/>
        </p:nvSpPr>
        <p:spPr bwMode="ltGray">
          <a:xfrm>
            <a:off x="0" y="6524625"/>
            <a:ext cx="9144000" cy="360363"/>
          </a:xfrm>
          <a:prstGeom prst="rect">
            <a:avLst/>
          </a:prstGeom>
          <a:solidFill>
            <a:srgbClr val="28498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nchorCtr="1"/>
          <a:lstStyle>
            <a:lvl1pPr eaLnBrk="0" hangingPunct="0">
              <a:defRPr sz="2000" b="1">
                <a:solidFill>
                  <a:schemeClr val="tx1"/>
                </a:solidFill>
                <a:latin typeface="仿宋_GB2312" pitchFamily="49" charset="-122"/>
                <a:ea typeface="仿宋_GB2312" pitchFamily="49" charset="-122"/>
              </a:defRPr>
            </a:lvl1pPr>
            <a:lvl2pPr marL="742950" indent="-285750" eaLnBrk="0" hangingPunct="0">
              <a:defRPr sz="2000" b="1">
                <a:solidFill>
                  <a:schemeClr val="tx1"/>
                </a:solidFill>
                <a:latin typeface="仿宋_GB2312" pitchFamily="49" charset="-122"/>
                <a:ea typeface="仿宋_GB2312" pitchFamily="49" charset="-122"/>
              </a:defRPr>
            </a:lvl2pPr>
            <a:lvl3pPr marL="1143000" indent="-228600" eaLnBrk="0" hangingPunct="0">
              <a:defRPr sz="2000" b="1">
                <a:solidFill>
                  <a:schemeClr val="tx1"/>
                </a:solidFill>
                <a:latin typeface="仿宋_GB2312" pitchFamily="49" charset="-122"/>
                <a:ea typeface="仿宋_GB2312" pitchFamily="49" charset="-122"/>
              </a:defRPr>
            </a:lvl3pPr>
            <a:lvl4pPr marL="1600200" indent="-228600" eaLnBrk="0" hangingPunct="0">
              <a:defRPr sz="2000" b="1">
                <a:solidFill>
                  <a:schemeClr val="tx1"/>
                </a:solidFill>
                <a:latin typeface="仿宋_GB2312" pitchFamily="49" charset="-122"/>
                <a:ea typeface="仿宋_GB2312" pitchFamily="49" charset="-122"/>
              </a:defRPr>
            </a:lvl4pPr>
            <a:lvl5pPr marL="2057400" indent="-228600" eaLnBrk="0" hangingPunct="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algn="r" eaLnBrk="1" hangingPunct="1">
              <a:defRPr/>
            </a:pPr>
            <a:r>
              <a:rPr lang="zh-CN" altLang="en-US" sz="2200" b="0">
                <a:solidFill>
                  <a:schemeClr val="bg1"/>
                </a:solidFill>
                <a:latin typeface="Arial" charset="0"/>
                <a:ea typeface="黑体" pitchFamily="49" charset="-122"/>
              </a:rPr>
              <a:t>                                                                     </a:t>
            </a:r>
            <a:endParaRPr lang="zh-CN" altLang="en-US" sz="1800" b="0">
              <a:solidFill>
                <a:schemeClr val="bg1"/>
              </a:solidFill>
              <a:latin typeface="Times New Roman" pitchFamily="18" charset="0"/>
              <a:ea typeface="宋体" pitchFamily="2" charset="-122"/>
            </a:endParaRPr>
          </a:p>
        </p:txBody>
      </p:sp>
      <p:sp>
        <p:nvSpPr>
          <p:cNvPr id="1034" name="Line 27"/>
          <p:cNvSpPr>
            <a:spLocks noChangeShapeType="1"/>
          </p:cNvSpPr>
          <p:nvPr/>
        </p:nvSpPr>
        <p:spPr bwMode="auto">
          <a:xfrm>
            <a:off x="2700338" y="231775"/>
            <a:ext cx="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nvGrpSpPr>
          <p:cNvPr id="1035" name="Group 28"/>
          <p:cNvGrpSpPr>
            <a:grpSpLocks/>
          </p:cNvGrpSpPr>
          <p:nvPr/>
        </p:nvGrpSpPr>
        <p:grpSpPr bwMode="auto">
          <a:xfrm>
            <a:off x="2771775" y="3175"/>
            <a:ext cx="2895600" cy="914400"/>
            <a:chOff x="1200" y="1008"/>
            <a:chExt cx="1824" cy="576"/>
          </a:xfrm>
        </p:grpSpPr>
        <p:sp>
          <p:nvSpPr>
            <p:cNvPr id="1037" name="矩形 38">
              <a:extLst/>
            </p:cNvPr>
            <p:cNvSpPr>
              <a:spLocks noChangeArrowheads="1"/>
            </p:cNvSpPr>
            <p:nvPr/>
          </p:nvSpPr>
          <p:spPr bwMode="auto">
            <a:xfrm>
              <a:off x="1206" y="1008"/>
              <a:ext cx="1818" cy="57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b="1">
                  <a:solidFill>
                    <a:schemeClr val="tx1"/>
                  </a:solidFill>
                  <a:latin typeface="仿宋_GB2312" pitchFamily="49" charset="-122"/>
                  <a:ea typeface="仿宋_GB2312" pitchFamily="49" charset="-122"/>
                </a:defRPr>
              </a:lvl1pPr>
              <a:lvl2pPr marL="742950" indent="-285750" eaLnBrk="0" hangingPunct="0">
                <a:defRPr sz="2000" b="1">
                  <a:solidFill>
                    <a:schemeClr val="tx1"/>
                  </a:solidFill>
                  <a:latin typeface="仿宋_GB2312" pitchFamily="49" charset="-122"/>
                  <a:ea typeface="仿宋_GB2312" pitchFamily="49" charset="-122"/>
                </a:defRPr>
              </a:lvl2pPr>
              <a:lvl3pPr marL="1143000" indent="-228600" eaLnBrk="0" hangingPunct="0">
                <a:defRPr sz="2000" b="1">
                  <a:solidFill>
                    <a:schemeClr val="tx1"/>
                  </a:solidFill>
                  <a:latin typeface="仿宋_GB2312" pitchFamily="49" charset="-122"/>
                  <a:ea typeface="仿宋_GB2312" pitchFamily="49" charset="-122"/>
                </a:defRPr>
              </a:lvl3pPr>
              <a:lvl4pPr marL="1600200" indent="-228600" eaLnBrk="0" hangingPunct="0">
                <a:defRPr sz="2000" b="1">
                  <a:solidFill>
                    <a:schemeClr val="tx1"/>
                  </a:solidFill>
                  <a:latin typeface="仿宋_GB2312" pitchFamily="49" charset="-122"/>
                  <a:ea typeface="仿宋_GB2312" pitchFamily="49" charset="-122"/>
                </a:defRPr>
              </a:lvl4pPr>
              <a:lvl5pPr marL="2057400" indent="-228600" eaLnBrk="0" hangingPunct="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eaLnBrk="1" hangingPunct="1">
                <a:defRPr/>
              </a:pPr>
              <a:r>
                <a:rPr lang="zh-CN" altLang="en-US" sz="1800">
                  <a:latin typeface="黑体" pitchFamily="49" charset="-122"/>
                  <a:ea typeface="黑体" pitchFamily="49" charset="-122"/>
                </a:rPr>
                <a:t>    </a:t>
              </a:r>
            </a:p>
            <a:p>
              <a:pPr eaLnBrk="1" hangingPunct="1">
                <a:defRPr/>
              </a:pPr>
              <a:r>
                <a:rPr lang="zh-CN" altLang="en-US" sz="1800">
                  <a:latin typeface="黑体" pitchFamily="49" charset="-122"/>
                  <a:ea typeface="黑体" pitchFamily="49" charset="-122"/>
                </a:rPr>
                <a:t>    空间科学与技术学院</a:t>
              </a:r>
            </a:p>
            <a:p>
              <a:pPr eaLnBrk="1" hangingPunct="1">
                <a:defRPr/>
              </a:pPr>
              <a:r>
                <a:rPr lang="en-US" altLang="zh-CN" sz="900">
                  <a:latin typeface="Times New Roman" pitchFamily="18" charset="0"/>
                  <a:ea typeface="黑体" pitchFamily="49" charset="-122"/>
                </a:rPr>
                <a:t>               School of Aerospace Science and Technology</a:t>
              </a:r>
            </a:p>
            <a:p>
              <a:pPr eaLnBrk="1" hangingPunct="1">
                <a:defRPr/>
              </a:pPr>
              <a:endParaRPr lang="en-US" altLang="zh-CN" sz="900">
                <a:latin typeface="Times New Roman" pitchFamily="18" charset="0"/>
                <a:ea typeface="黑体" pitchFamily="49" charset="-122"/>
              </a:endParaRPr>
            </a:p>
          </p:txBody>
        </p:sp>
        <p:pic>
          <p:nvPicPr>
            <p:cNvPr id="1038" name="Picture 30" descr="徽标1"/>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200" y="1133"/>
              <a:ext cx="311" cy="3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 name="灯片编号占位符 5">
            <a:extLst/>
          </p:cNvPr>
          <p:cNvSpPr txBox="1">
            <a:spLocks/>
          </p:cNvSpPr>
          <p:nvPr/>
        </p:nvSpPr>
        <p:spPr>
          <a:xfrm>
            <a:off x="7010400" y="6519863"/>
            <a:ext cx="2133600" cy="365125"/>
          </a:xfrm>
          <a:prstGeom prst="rect">
            <a:avLst/>
          </a:prstGeom>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pPr algn="r" eaLnBrk="1" hangingPunct="1">
              <a:defRPr/>
            </a:pPr>
            <a:fld id="{53159542-40B9-47CF-9A18-DF6F13051553}" type="slidenum">
              <a:rPr lang="zh-CN" altLang="en-US" sz="1400" smtClean="0">
                <a:solidFill>
                  <a:schemeClr val="bg1"/>
                </a:solidFill>
                <a:latin typeface="Times New Roman" pitchFamily="18" charset="0"/>
                <a:ea typeface="宋体" pitchFamily="2" charset="-122"/>
              </a:rPr>
              <a:pPr algn="r" eaLnBrk="1" hangingPunct="1">
                <a:defRPr/>
              </a:pPr>
              <a:t>‹#›</a:t>
            </a:fld>
            <a:endParaRPr lang="zh-CN" altLang="en-US" sz="1400">
              <a:solidFill>
                <a:schemeClr val="bg1"/>
              </a:solidFill>
              <a:latin typeface="Times New Roman" pitchFamily="18" charset="0"/>
              <a:ea typeface="宋体" pitchFamily="2" charset="-122"/>
            </a:endParaRPr>
          </a:p>
        </p:txBody>
      </p:sp>
    </p:spTree>
  </p:cSld>
  <p:clrMap bg1="lt1" tx1="dk1" bg2="lt2" tx2="dk2" accent1="accent1" accent2="accent2" accent3="accent3" accent4="accent4" accent5="accent5" accent6="accent6" hlink="hlink" folHlink="folHlink"/>
  <p:sldLayoutIdLst>
    <p:sldLayoutId id="2147484289" r:id="rId1"/>
    <p:sldLayoutId id="2147484290" r:id="rId2"/>
    <p:sldLayoutId id="2147484279" r:id="rId3"/>
    <p:sldLayoutId id="2147484280" r:id="rId4"/>
    <p:sldLayoutId id="2147484281" r:id="rId5"/>
    <p:sldLayoutId id="2147484282" r:id="rId6"/>
    <p:sldLayoutId id="2147484283" r:id="rId7"/>
    <p:sldLayoutId id="2147484284" r:id="rId8"/>
    <p:sldLayoutId id="2147484285" r:id="rId9"/>
    <p:sldLayoutId id="2147484286" r:id="rId10"/>
    <p:sldLayoutId id="2147484287" r:id="rId11"/>
    <p:sldLayoutId id="2147484288" r:id="rId12"/>
  </p:sldLayoutIdLst>
  <p:hf hdr="0" ft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charset="-122"/>
        </a:defRPr>
      </a:lvl2pPr>
      <a:lvl3pPr algn="ctr" rtl="0" eaLnBrk="0" fontAlgn="base" hangingPunct="0">
        <a:spcBef>
          <a:spcPct val="0"/>
        </a:spcBef>
        <a:spcAft>
          <a:spcPct val="0"/>
        </a:spcAft>
        <a:defRPr sz="4400">
          <a:solidFill>
            <a:schemeClr val="tx1"/>
          </a:solidFill>
          <a:latin typeface="Calibri" pitchFamily="34" charset="0"/>
          <a:ea typeface="宋体" charset="-122"/>
        </a:defRPr>
      </a:lvl3pPr>
      <a:lvl4pPr algn="ctr" rtl="0" eaLnBrk="0" fontAlgn="base" hangingPunct="0">
        <a:spcBef>
          <a:spcPct val="0"/>
        </a:spcBef>
        <a:spcAft>
          <a:spcPct val="0"/>
        </a:spcAft>
        <a:defRPr sz="4400">
          <a:solidFill>
            <a:schemeClr val="tx1"/>
          </a:solidFill>
          <a:latin typeface="Calibri" pitchFamily="34" charset="0"/>
          <a:ea typeface="宋体" charset="-122"/>
        </a:defRPr>
      </a:lvl4pPr>
      <a:lvl5pPr algn="ctr" rtl="0" eaLnBrk="0" fontAlgn="base" hangingPunct="0">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2.jp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4.jp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6.jp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8" Type="http://schemas.openxmlformats.org/officeDocument/2006/relationships/image" Target="../media/image23.jpeg"/><Relationship Id="rId3" Type="http://schemas.openxmlformats.org/officeDocument/2006/relationships/image" Target="../media/image18.emf"/><Relationship Id="rId7" Type="http://schemas.openxmlformats.org/officeDocument/2006/relationships/image" Target="../media/image22.jp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21.jpg"/><Relationship Id="rId5" Type="http://schemas.openxmlformats.org/officeDocument/2006/relationships/image" Target="../media/image20.jp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hyperlink" Target="https://link.zhihu.com/?target=http://www.elecfans.com/tags/stm32/"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31.xml"/><Relationship Id="rId1" Type="http://schemas.openxmlformats.org/officeDocument/2006/relationships/slideLayout" Target="../slideLayouts/slideLayout3.xml"/><Relationship Id="rId5" Type="http://schemas.openxmlformats.org/officeDocument/2006/relationships/image" Target="../media/image28.png"/><Relationship Id="rId4" Type="http://schemas.openxmlformats.org/officeDocument/2006/relationships/image" Target="../media/image27.jpg"/></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2.xml"/><Relationship Id="rId1" Type="http://schemas.openxmlformats.org/officeDocument/2006/relationships/slideLayout" Target="../slideLayouts/slideLayout3.xml"/><Relationship Id="rId6" Type="http://schemas.openxmlformats.org/officeDocument/2006/relationships/image" Target="../media/image32.jpg"/><Relationship Id="rId5" Type="http://schemas.openxmlformats.org/officeDocument/2006/relationships/image" Target="../media/image31.jpg"/><Relationship Id="rId4" Type="http://schemas.openxmlformats.org/officeDocument/2006/relationships/image" Target="../media/image30.png"/></Relationships>
</file>

<file path=ppt/slides/_rels/slide36.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3" Type="http://schemas.openxmlformats.org/officeDocument/2006/relationships/hyperlink" Target="https://baike.baidu.com/item/%E6%8C%87%E4%BB%A4%E9%9B%86?fromModule=lemma_inlink" TargetMode="External"/><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hyperlink" Target="https://baike.baidu.com/item/%E5%AF%84%E5%AD%98%E5%99%A8?fromModule=lemma_inlink"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image" Target="../media/image35.gif"/></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image" Target="../media/image37.jpeg"/><Relationship Id="rId7" Type="http://schemas.openxmlformats.org/officeDocument/2006/relationships/image" Target="../media/image41.jpg"/><Relationship Id="rId2" Type="http://schemas.openxmlformats.org/officeDocument/2006/relationships/notesSlide" Target="../notesSlides/notesSlide43.xml"/><Relationship Id="rId1" Type="http://schemas.openxmlformats.org/officeDocument/2006/relationships/slideLayout" Target="../slideLayouts/slideLayout3.xml"/><Relationship Id="rId6" Type="http://schemas.openxmlformats.org/officeDocument/2006/relationships/image" Target="../media/image40.png"/><Relationship Id="rId5" Type="http://schemas.openxmlformats.org/officeDocument/2006/relationships/image" Target="../media/image39.jpeg"/><Relationship Id="rId4" Type="http://schemas.openxmlformats.org/officeDocument/2006/relationships/image" Target="../media/image38.jpg"/></Relationships>
</file>

<file path=ppt/slides/_rels/slide47.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notesSlide" Target="../notesSlides/notesSlide44.xml"/><Relationship Id="rId1" Type="http://schemas.openxmlformats.org/officeDocument/2006/relationships/slideLayout" Target="../slideLayouts/slideLayout3.xml"/><Relationship Id="rId5" Type="http://schemas.openxmlformats.org/officeDocument/2006/relationships/image" Target="../media/image45.jpeg"/><Relationship Id="rId4" Type="http://schemas.openxmlformats.org/officeDocument/2006/relationships/image" Target="../media/image44.jp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46.xml"/><Relationship Id="rId1" Type="http://schemas.openxmlformats.org/officeDocument/2006/relationships/slideLayout" Target="../slideLayouts/slideLayout3.xml"/><Relationship Id="rId6" Type="http://schemas.openxmlformats.org/officeDocument/2006/relationships/image" Target="../media/image49.jpg"/><Relationship Id="rId5" Type="http://schemas.openxmlformats.org/officeDocument/2006/relationships/image" Target="../media/image48.jpg"/><Relationship Id="rId4" Type="http://schemas.openxmlformats.org/officeDocument/2006/relationships/image" Target="../media/image47.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7.xml"/><Relationship Id="rId1" Type="http://schemas.openxmlformats.org/officeDocument/2006/relationships/slideLayout" Target="../slideLayouts/slideLayout3.xml"/><Relationship Id="rId4" Type="http://schemas.openxmlformats.org/officeDocument/2006/relationships/image" Target="../media/image51.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3" Type="http://schemas.openxmlformats.org/officeDocument/2006/relationships/image" Target="../media/image52.jpg"/><Relationship Id="rId2" Type="http://schemas.openxmlformats.org/officeDocument/2006/relationships/notesSlide" Target="../notesSlides/notesSlide50.xml"/><Relationship Id="rId1" Type="http://schemas.openxmlformats.org/officeDocument/2006/relationships/slideLayout" Target="../slideLayouts/slideLayout3.xml"/><Relationship Id="rId6" Type="http://schemas.openxmlformats.org/officeDocument/2006/relationships/image" Target="../media/image55.png"/><Relationship Id="rId5" Type="http://schemas.openxmlformats.org/officeDocument/2006/relationships/image" Target="../media/image54.jpg"/><Relationship Id="rId4" Type="http://schemas.openxmlformats.org/officeDocument/2006/relationships/image" Target="../media/image53.jpe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3" Type="http://schemas.openxmlformats.org/officeDocument/2006/relationships/image" Target="../media/image56.jpg"/><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image" Target="../media/image58.jpg"/><Relationship Id="rId2" Type="http://schemas.openxmlformats.org/officeDocument/2006/relationships/notesSlide" Target="../notesSlides/notesSlide55.xml"/><Relationship Id="rId1" Type="http://schemas.openxmlformats.org/officeDocument/2006/relationships/slideLayout" Target="../slideLayouts/slideLayout3.xml"/><Relationship Id="rId4" Type="http://schemas.openxmlformats.org/officeDocument/2006/relationships/image" Target="../media/image59.png"/></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jpeg"/></Relationships>
</file>

<file path=ppt/slides/_rels/slide60.xml.rels><?xml version="1.0" encoding="UTF-8" standalone="yes"?>
<Relationships xmlns="http://schemas.openxmlformats.org/package/2006/relationships"><Relationship Id="rId3" Type="http://schemas.openxmlformats.org/officeDocument/2006/relationships/image" Target="../media/image60.jpeg"/><Relationship Id="rId2" Type="http://schemas.openxmlformats.org/officeDocument/2006/relationships/notesSlide" Target="../notesSlides/notesSlide57.xml"/><Relationship Id="rId1" Type="http://schemas.openxmlformats.org/officeDocument/2006/relationships/slideLayout" Target="../slideLayouts/slideLayout3.xml"/><Relationship Id="rId4" Type="http://schemas.openxmlformats.org/officeDocument/2006/relationships/image" Target="../media/image61.jpe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0.jpg"/></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p:cNvPr>
          <p:cNvSpPr>
            <a:spLocks noGrp="1"/>
          </p:cNvSpPr>
          <p:nvPr>
            <p:ph type="title"/>
          </p:nvPr>
        </p:nvSpPr>
        <p:spPr>
          <a:xfrm>
            <a:off x="460375" y="1243198"/>
            <a:ext cx="8065269" cy="1347044"/>
          </a:xfrm>
        </p:spPr>
        <p:txBody>
          <a:bodyPr/>
          <a:lstStyle/>
          <a:p>
            <a:pPr algn="ctr">
              <a:lnSpc>
                <a:spcPct val="150000"/>
              </a:lnSpc>
              <a:defRPr/>
            </a:pPr>
            <a:r>
              <a:rPr lang="zh-CN" altLang="en-US" sz="6000" dirty="0">
                <a:solidFill>
                  <a:srgbClr val="0000FF"/>
                </a:solidFill>
                <a:latin typeface="黑体" pitchFamily="49" charset="-122"/>
                <a:ea typeface="黑体" pitchFamily="49" charset="-122"/>
              </a:rPr>
              <a:t>工程概论</a:t>
            </a:r>
            <a:r>
              <a:rPr lang="en-US" altLang="zh-CN" sz="6000" dirty="0">
                <a:solidFill>
                  <a:srgbClr val="0000FF"/>
                </a:solidFill>
                <a:latin typeface="黑体" pitchFamily="49" charset="-122"/>
                <a:ea typeface="黑体" pitchFamily="49" charset="-122"/>
              </a:rPr>
              <a:t>III</a:t>
            </a:r>
            <a:endParaRPr lang="zh-CN" altLang="en-US" sz="2800" dirty="0">
              <a:solidFill>
                <a:srgbClr val="0000FF"/>
              </a:solidFill>
              <a:latin typeface="黑体" pitchFamily="49" charset="-122"/>
              <a:ea typeface="黑体" pitchFamily="49" charset="-122"/>
            </a:endParaRPr>
          </a:p>
        </p:txBody>
      </p:sp>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1</a:t>
            </a:fld>
            <a:endParaRPr lang="zh-CN" altLang="en-US" sz="1200" b="0">
              <a:solidFill>
                <a:srgbClr val="898989"/>
              </a:solidFill>
              <a:latin typeface="Calibri" pitchFamily="34" charset="0"/>
              <a:ea typeface="宋体" charset="-122"/>
            </a:endParaRPr>
          </a:p>
        </p:txBody>
      </p:sp>
      <p:cxnSp>
        <p:nvCxnSpPr>
          <p:cNvPr id="6" name="直接连接符 5"/>
          <p:cNvCxnSpPr/>
          <p:nvPr/>
        </p:nvCxnSpPr>
        <p:spPr>
          <a:xfrm>
            <a:off x="460375" y="3859460"/>
            <a:ext cx="5286375" cy="1588"/>
          </a:xfrm>
          <a:prstGeom prst="line">
            <a:avLst/>
          </a:prstGeom>
          <a:ln w="190500"/>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3960813" y="3858319"/>
            <a:ext cx="4572000" cy="1588"/>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8" name="标题 1">
            <a:extLst/>
          </p:cNvPr>
          <p:cNvSpPr txBox="1">
            <a:spLocks/>
          </p:cNvSpPr>
          <p:nvPr/>
        </p:nvSpPr>
        <p:spPr bwMode="auto">
          <a:xfrm>
            <a:off x="5260591" y="2559350"/>
            <a:ext cx="3667509" cy="7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4000" b="1" kern="1200" cap="all">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charset="-122"/>
              </a:defRPr>
            </a:lvl2pPr>
            <a:lvl3pPr algn="ctr" rtl="0" eaLnBrk="0" fontAlgn="base" hangingPunct="0">
              <a:spcBef>
                <a:spcPct val="0"/>
              </a:spcBef>
              <a:spcAft>
                <a:spcPct val="0"/>
              </a:spcAft>
              <a:defRPr sz="4400">
                <a:solidFill>
                  <a:schemeClr val="tx1"/>
                </a:solidFill>
                <a:latin typeface="Calibri" pitchFamily="34" charset="0"/>
                <a:ea typeface="宋体" charset="-122"/>
              </a:defRPr>
            </a:lvl3pPr>
            <a:lvl4pPr algn="ctr" rtl="0" eaLnBrk="0" fontAlgn="base" hangingPunct="0">
              <a:spcBef>
                <a:spcPct val="0"/>
              </a:spcBef>
              <a:spcAft>
                <a:spcPct val="0"/>
              </a:spcAft>
              <a:defRPr sz="4400">
                <a:solidFill>
                  <a:schemeClr val="tx1"/>
                </a:solidFill>
                <a:latin typeface="Calibri" pitchFamily="34" charset="0"/>
                <a:ea typeface="宋体" charset="-122"/>
              </a:defRPr>
            </a:lvl4pPr>
            <a:lvl5pPr algn="ctr" rtl="0" eaLnBrk="0" fontAlgn="base" hangingPunct="0">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pPr>
              <a:lnSpc>
                <a:spcPct val="150000"/>
              </a:lnSpc>
              <a:defRPr/>
            </a:pPr>
            <a:r>
              <a:rPr lang="en-US" altLang="zh-CN" sz="2800" dirty="0">
                <a:solidFill>
                  <a:srgbClr val="0000FF"/>
                </a:solidFill>
                <a:latin typeface="黑体" pitchFamily="49" charset="-122"/>
                <a:ea typeface="黑体" pitchFamily="49" charset="-122"/>
              </a:rPr>
              <a:t>---</a:t>
            </a:r>
            <a:r>
              <a:rPr lang="zh-CN" altLang="en-US" sz="2800" dirty="0">
                <a:solidFill>
                  <a:srgbClr val="0000FF"/>
                </a:solidFill>
                <a:latin typeface="黑体" pitchFamily="49" charset="-122"/>
                <a:ea typeface="黑体" pitchFamily="49" charset="-122"/>
              </a:rPr>
              <a:t>电子技术工程基础</a:t>
            </a:r>
          </a:p>
        </p:txBody>
      </p:sp>
      <p:sp>
        <p:nvSpPr>
          <p:cNvPr id="9" name="标题 1">
            <a:extLst/>
          </p:cNvPr>
          <p:cNvSpPr txBox="1">
            <a:spLocks/>
          </p:cNvSpPr>
          <p:nvPr/>
        </p:nvSpPr>
        <p:spPr bwMode="auto">
          <a:xfrm>
            <a:off x="4106709" y="4373345"/>
            <a:ext cx="1224137" cy="572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4000" b="1" kern="1200" cap="all">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charset="-122"/>
              </a:defRPr>
            </a:lvl2pPr>
            <a:lvl3pPr algn="ctr" rtl="0" eaLnBrk="0" fontAlgn="base" hangingPunct="0">
              <a:spcBef>
                <a:spcPct val="0"/>
              </a:spcBef>
              <a:spcAft>
                <a:spcPct val="0"/>
              </a:spcAft>
              <a:defRPr sz="4400">
                <a:solidFill>
                  <a:schemeClr val="tx1"/>
                </a:solidFill>
                <a:latin typeface="Calibri" pitchFamily="34" charset="0"/>
                <a:ea typeface="宋体" charset="-122"/>
              </a:defRPr>
            </a:lvl3pPr>
            <a:lvl4pPr algn="ctr" rtl="0" eaLnBrk="0" fontAlgn="base" hangingPunct="0">
              <a:spcBef>
                <a:spcPct val="0"/>
              </a:spcBef>
              <a:spcAft>
                <a:spcPct val="0"/>
              </a:spcAft>
              <a:defRPr sz="4400">
                <a:solidFill>
                  <a:schemeClr val="tx1"/>
                </a:solidFill>
                <a:latin typeface="Calibri" pitchFamily="34" charset="0"/>
                <a:ea typeface="宋体" charset="-122"/>
              </a:defRPr>
            </a:lvl4pPr>
            <a:lvl5pPr algn="ctr" rtl="0" eaLnBrk="0" fontAlgn="base" hangingPunct="0">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pPr>
              <a:lnSpc>
                <a:spcPct val="150000"/>
              </a:lnSpc>
              <a:defRPr/>
            </a:pPr>
            <a:r>
              <a:rPr lang="zh-CN" altLang="en-US" sz="2800" dirty="0">
                <a:solidFill>
                  <a:srgbClr val="0000FF"/>
                </a:solidFill>
                <a:latin typeface="黑体" pitchFamily="49" charset="-122"/>
                <a:ea typeface="黑体" pitchFamily="49" charset="-122"/>
              </a:rPr>
              <a:t>张 宝</a:t>
            </a:r>
          </a:p>
        </p:txBody>
      </p:sp>
      <p:sp>
        <p:nvSpPr>
          <p:cNvPr id="10"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电子技术工程基础</a:t>
            </a:r>
            <a:endParaRPr lang="zh-CN" altLang="en-US" dirty="0">
              <a:solidFill>
                <a:schemeClr val="bg1"/>
              </a:solidFill>
            </a:endParaRPr>
          </a:p>
        </p:txBody>
      </p:sp>
      <p:sp>
        <p:nvSpPr>
          <p:cNvPr id="4" name="矩形 3"/>
          <p:cNvSpPr/>
          <p:nvPr/>
        </p:nvSpPr>
        <p:spPr>
          <a:xfrm>
            <a:off x="3347864" y="5058390"/>
            <a:ext cx="3499676" cy="461665"/>
          </a:xfrm>
          <a:prstGeom prst="rect">
            <a:avLst/>
          </a:prstGeom>
        </p:spPr>
        <p:txBody>
          <a:bodyPr wrap="none">
            <a:spAutoFit/>
          </a:bodyPr>
          <a:lstStyle/>
          <a:p>
            <a:r>
              <a:rPr lang="en-US" altLang="zh-CN" sz="2400" dirty="0" err="1">
                <a:solidFill>
                  <a:srgbClr val="0000FF"/>
                </a:solidFill>
                <a:latin typeface="Times New Roman" panose="02020603050405020304" pitchFamily="18" charset="0"/>
                <a:cs typeface="Times New Roman" panose="02020603050405020304" pitchFamily="18" charset="0"/>
              </a:rPr>
              <a:t>zhangbao</a:t>
            </a:r>
            <a:r>
              <a:rPr lang="zh-CN" altLang="en-US" sz="2400" dirty="0">
                <a:solidFill>
                  <a:srgbClr val="0000FF"/>
                </a:solidFill>
                <a:latin typeface="Times New Roman" panose="02020603050405020304" pitchFamily="18" charset="0"/>
                <a:cs typeface="Times New Roman" panose="02020603050405020304" pitchFamily="18" charset="0"/>
              </a:rPr>
              <a:t>@xidian.edu.cn</a:t>
            </a:r>
          </a:p>
        </p:txBody>
      </p:sp>
    </p:spTree>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txBox="1">
            <a:spLocks noChangeArrowheads="1"/>
          </p:cNvSpPr>
          <p:nvPr/>
        </p:nvSpPr>
        <p:spPr bwMode="auto">
          <a:xfrm>
            <a:off x="5651500" y="115888"/>
            <a:ext cx="3082925" cy="50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2000" b="1">
                <a:solidFill>
                  <a:schemeClr val="tx1"/>
                </a:solidFill>
                <a:latin typeface="仿宋_GB2312" charset="-122"/>
                <a:ea typeface="仿宋_GB2312" charset="-122"/>
              </a:defRPr>
            </a:lvl1pPr>
            <a:lvl2pPr marL="742950" indent="-285750" eaLnBrk="0" hangingPunct="0">
              <a:defRPr sz="2000" b="1">
                <a:solidFill>
                  <a:schemeClr val="tx1"/>
                </a:solidFill>
                <a:latin typeface="仿宋_GB2312" charset="-122"/>
                <a:ea typeface="仿宋_GB2312" charset="-122"/>
              </a:defRPr>
            </a:lvl2pPr>
            <a:lvl3pPr marL="1143000" indent="-228600" eaLnBrk="0" hangingPunct="0">
              <a:defRPr sz="2000" b="1">
                <a:solidFill>
                  <a:schemeClr val="tx1"/>
                </a:solidFill>
                <a:latin typeface="仿宋_GB2312" charset="-122"/>
                <a:ea typeface="仿宋_GB2312" charset="-122"/>
              </a:defRPr>
            </a:lvl3pPr>
            <a:lvl4pPr marL="1600200" indent="-228600" eaLnBrk="0" hangingPunct="0">
              <a:defRPr sz="2000" b="1">
                <a:solidFill>
                  <a:schemeClr val="tx1"/>
                </a:solidFill>
                <a:latin typeface="仿宋_GB2312" charset="-122"/>
                <a:ea typeface="仿宋_GB2312" charset="-122"/>
              </a:defRPr>
            </a:lvl4pPr>
            <a:lvl5pPr marL="2057400" indent="-228600" eaLnBrk="0" hangingPunct="0">
              <a:defRPr sz="2000" b="1">
                <a:solidFill>
                  <a:schemeClr val="tx1"/>
                </a:solidFill>
                <a:latin typeface="仿宋_GB2312" charset="-122"/>
                <a:ea typeface="仿宋_GB2312" charset="-122"/>
              </a:defRPr>
            </a:lvl5pPr>
            <a:lvl6pPr marL="2514600" indent="-228600" algn="ctr" eaLnBrk="0" fontAlgn="base" hangingPunct="0">
              <a:spcBef>
                <a:spcPct val="0"/>
              </a:spcBef>
              <a:spcAft>
                <a:spcPct val="0"/>
              </a:spcAft>
              <a:defRPr sz="2000" b="1">
                <a:solidFill>
                  <a:schemeClr val="tx1"/>
                </a:solidFill>
                <a:latin typeface="仿宋_GB2312" charset="-122"/>
                <a:ea typeface="仿宋_GB2312" charset="-122"/>
              </a:defRPr>
            </a:lvl6pPr>
            <a:lvl7pPr marL="2971800" indent="-228600" algn="ctr" eaLnBrk="0" fontAlgn="base" hangingPunct="0">
              <a:spcBef>
                <a:spcPct val="0"/>
              </a:spcBef>
              <a:spcAft>
                <a:spcPct val="0"/>
              </a:spcAft>
              <a:defRPr sz="2000" b="1">
                <a:solidFill>
                  <a:schemeClr val="tx1"/>
                </a:solidFill>
                <a:latin typeface="仿宋_GB2312" charset="-122"/>
                <a:ea typeface="仿宋_GB2312" charset="-122"/>
              </a:defRPr>
            </a:lvl7pPr>
            <a:lvl8pPr marL="3429000" indent="-228600" algn="ctr" eaLnBrk="0" fontAlgn="base" hangingPunct="0">
              <a:spcBef>
                <a:spcPct val="0"/>
              </a:spcBef>
              <a:spcAft>
                <a:spcPct val="0"/>
              </a:spcAft>
              <a:defRPr sz="2000" b="1">
                <a:solidFill>
                  <a:schemeClr val="tx1"/>
                </a:solidFill>
                <a:latin typeface="仿宋_GB2312" charset="-122"/>
                <a:ea typeface="仿宋_GB2312" charset="-122"/>
              </a:defRPr>
            </a:lvl8pPr>
            <a:lvl9pPr marL="3886200" indent="-228600" algn="ctr" eaLnBrk="0" fontAlgn="base" hangingPunct="0">
              <a:spcBef>
                <a:spcPct val="0"/>
              </a:spcBef>
              <a:spcAft>
                <a:spcPct val="0"/>
              </a:spcAft>
              <a:defRPr sz="2000" b="1">
                <a:solidFill>
                  <a:schemeClr val="tx1"/>
                </a:solidFill>
                <a:latin typeface="仿宋_GB2312" charset="-122"/>
                <a:ea typeface="仿宋_GB2312" charset="-122"/>
              </a:defRPr>
            </a:lvl9pPr>
          </a:lstStyle>
          <a:p>
            <a:pPr eaLnBrk="1" hangingPunct="1">
              <a:lnSpc>
                <a:spcPct val="130000"/>
              </a:lnSpc>
            </a:pPr>
            <a:r>
              <a:rPr lang="zh-CN" altLang="en-US" sz="3200">
                <a:solidFill>
                  <a:schemeClr val="bg1"/>
                </a:solidFill>
                <a:latin typeface="微软雅黑" pitchFamily="34" charset="-122"/>
                <a:ea typeface="微软雅黑" pitchFamily="34" charset="-122"/>
              </a:rPr>
              <a:t>目   录</a:t>
            </a:r>
            <a:endParaRPr lang="en-US" altLang="zh-CN" sz="3200">
              <a:solidFill>
                <a:schemeClr val="bg1"/>
              </a:solidFill>
              <a:latin typeface="微软雅黑" pitchFamily="34" charset="-122"/>
              <a:ea typeface="微软雅黑" pitchFamily="34" charset="-122"/>
            </a:endParaRPr>
          </a:p>
        </p:txBody>
      </p:sp>
      <p:sp>
        <p:nvSpPr>
          <p:cNvPr id="5124" name="Rectangle 35"/>
          <p:cNvSpPr>
            <a:spLocks noChangeArrowheads="1"/>
          </p:cNvSpPr>
          <p:nvPr/>
        </p:nvSpPr>
        <p:spPr bwMode="auto">
          <a:xfrm>
            <a:off x="785413" y="980728"/>
            <a:ext cx="2520271"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a:r>
              <a:rPr lang="zh-CN" altLang="en-US" sz="2800" dirty="0">
                <a:solidFill>
                  <a:schemeClr val="bg1"/>
                </a:solidFill>
                <a:latin typeface="黑体" pitchFamily="49" charset="-122"/>
                <a:ea typeface="黑体" pitchFamily="49" charset="-122"/>
              </a:rPr>
              <a:t>微处理器概述</a:t>
            </a:r>
          </a:p>
        </p:txBody>
      </p:sp>
      <p:sp>
        <p:nvSpPr>
          <p:cNvPr id="5126" name="Rectangle 35"/>
          <p:cNvSpPr>
            <a:spLocks noChangeArrowheads="1"/>
          </p:cNvSpPr>
          <p:nvPr/>
        </p:nvSpPr>
        <p:spPr bwMode="auto">
          <a:xfrm>
            <a:off x="2205504" y="2506718"/>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微处理器的发展</a:t>
            </a:r>
          </a:p>
        </p:txBody>
      </p:sp>
      <p:cxnSp>
        <p:nvCxnSpPr>
          <p:cNvPr id="4" name="直接连接符 3"/>
          <p:cNvCxnSpPr>
            <a:cxnSpLocks/>
          </p:cNvCxnSpPr>
          <p:nvPr/>
        </p:nvCxnSpPr>
        <p:spPr>
          <a:xfrm>
            <a:off x="1793525" y="1590328"/>
            <a:ext cx="0" cy="435895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808259" y="2852936"/>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8" name="Rectangle 35"/>
          <p:cNvSpPr>
            <a:spLocks noChangeArrowheads="1"/>
          </p:cNvSpPr>
          <p:nvPr/>
        </p:nvSpPr>
        <p:spPr bwMode="auto">
          <a:xfrm>
            <a:off x="2206002" y="1718017"/>
            <a:ext cx="4959523"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什么是微处理器</a:t>
            </a:r>
          </a:p>
        </p:txBody>
      </p:sp>
      <p:cxnSp>
        <p:nvCxnSpPr>
          <p:cNvPr id="19" name="直接连接符 18"/>
          <p:cNvCxnSpPr>
            <a:cxnSpLocks/>
            <a:endCxn id="18" idx="1"/>
          </p:cNvCxnSpPr>
          <p:nvPr/>
        </p:nvCxnSpPr>
        <p:spPr>
          <a:xfrm>
            <a:off x="1808259" y="2022817"/>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 name="右箭头 19"/>
          <p:cNvSpPr/>
          <p:nvPr/>
        </p:nvSpPr>
        <p:spPr>
          <a:xfrm>
            <a:off x="785413" y="3340224"/>
            <a:ext cx="72008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35">
            <a:extLst>
              <a:ext uri="{FF2B5EF4-FFF2-40B4-BE49-F238E27FC236}">
                <a16:creationId xmlns:a16="http://schemas.microsoft.com/office/drawing/2014/main" id="{FC0D0968-C147-407D-9869-FD00F3CA13B1}"/>
              </a:ext>
            </a:extLst>
          </p:cNvPr>
          <p:cNvSpPr>
            <a:spLocks noChangeArrowheads="1"/>
          </p:cNvSpPr>
          <p:nvPr/>
        </p:nvSpPr>
        <p:spPr bwMode="auto">
          <a:xfrm>
            <a:off x="2205504" y="3293230"/>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solidFill>
                <a:latin typeface="黑体" pitchFamily="49" charset="-122"/>
                <a:ea typeface="黑体" pitchFamily="49" charset="-122"/>
              </a:rPr>
              <a:t>微处理器的作用</a:t>
            </a:r>
          </a:p>
        </p:txBody>
      </p:sp>
      <p:sp>
        <p:nvSpPr>
          <p:cNvPr id="11" name="Rectangle 35">
            <a:extLst>
              <a:ext uri="{FF2B5EF4-FFF2-40B4-BE49-F238E27FC236}">
                <a16:creationId xmlns:a16="http://schemas.microsoft.com/office/drawing/2014/main" id="{9213C0E9-B74C-4DD8-9959-DB2BB017B0F2}"/>
              </a:ext>
            </a:extLst>
          </p:cNvPr>
          <p:cNvSpPr>
            <a:spLocks noChangeArrowheads="1"/>
          </p:cNvSpPr>
          <p:nvPr/>
        </p:nvSpPr>
        <p:spPr bwMode="auto">
          <a:xfrm>
            <a:off x="2195736" y="4078812"/>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微处理器工作原理</a:t>
            </a:r>
          </a:p>
        </p:txBody>
      </p:sp>
      <p:cxnSp>
        <p:nvCxnSpPr>
          <p:cNvPr id="12" name="直接连接符 11">
            <a:extLst>
              <a:ext uri="{FF2B5EF4-FFF2-40B4-BE49-F238E27FC236}">
                <a16:creationId xmlns:a16="http://schemas.microsoft.com/office/drawing/2014/main" id="{5B5FBAF0-FDC8-49FB-BA70-404638A7B2A8}"/>
              </a:ext>
            </a:extLst>
          </p:cNvPr>
          <p:cNvCxnSpPr/>
          <p:nvPr/>
        </p:nvCxnSpPr>
        <p:spPr>
          <a:xfrm>
            <a:off x="1808259" y="3645024"/>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29F76F39-ED94-403B-8314-1094D83754E1}"/>
              </a:ext>
            </a:extLst>
          </p:cNvPr>
          <p:cNvCxnSpPr/>
          <p:nvPr/>
        </p:nvCxnSpPr>
        <p:spPr>
          <a:xfrm>
            <a:off x="1793525" y="4365104"/>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5" name="Rectangle 35">
            <a:extLst>
              <a:ext uri="{FF2B5EF4-FFF2-40B4-BE49-F238E27FC236}">
                <a16:creationId xmlns:a16="http://schemas.microsoft.com/office/drawing/2014/main" id="{187F174F-E61A-48CF-9313-C1F554873CD0}"/>
              </a:ext>
            </a:extLst>
          </p:cNvPr>
          <p:cNvSpPr>
            <a:spLocks noChangeArrowheads="1"/>
          </p:cNvSpPr>
          <p:nvPr/>
        </p:nvSpPr>
        <p:spPr bwMode="auto">
          <a:xfrm>
            <a:off x="2195736" y="4870030"/>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微处理器特点</a:t>
            </a:r>
          </a:p>
        </p:txBody>
      </p:sp>
      <p:cxnSp>
        <p:nvCxnSpPr>
          <p:cNvPr id="16" name="直接连接符 15">
            <a:extLst>
              <a:ext uri="{FF2B5EF4-FFF2-40B4-BE49-F238E27FC236}">
                <a16:creationId xmlns:a16="http://schemas.microsoft.com/office/drawing/2014/main" id="{07A67688-20F5-40A4-8793-7C4D74D1B0E6}"/>
              </a:ext>
            </a:extLst>
          </p:cNvPr>
          <p:cNvCxnSpPr/>
          <p:nvPr/>
        </p:nvCxnSpPr>
        <p:spPr>
          <a:xfrm>
            <a:off x="1793525" y="5157192"/>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1" name="Rectangle 35">
            <a:extLst>
              <a:ext uri="{FF2B5EF4-FFF2-40B4-BE49-F238E27FC236}">
                <a16:creationId xmlns:a16="http://schemas.microsoft.com/office/drawing/2014/main" id="{AC6D0B59-BADA-4158-8AE2-AF98BD66B96D}"/>
              </a:ext>
            </a:extLst>
          </p:cNvPr>
          <p:cNvSpPr>
            <a:spLocks noChangeArrowheads="1"/>
          </p:cNvSpPr>
          <p:nvPr/>
        </p:nvSpPr>
        <p:spPr bwMode="auto">
          <a:xfrm>
            <a:off x="2195736" y="5661248"/>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微处理器分类</a:t>
            </a:r>
          </a:p>
        </p:txBody>
      </p:sp>
      <p:cxnSp>
        <p:nvCxnSpPr>
          <p:cNvPr id="22" name="直接连接符 21">
            <a:extLst>
              <a:ext uri="{FF2B5EF4-FFF2-40B4-BE49-F238E27FC236}">
                <a16:creationId xmlns:a16="http://schemas.microsoft.com/office/drawing/2014/main" id="{3DB6AA9F-B62E-421C-861D-A949A9208A93}"/>
              </a:ext>
            </a:extLst>
          </p:cNvPr>
          <p:cNvCxnSpPr/>
          <p:nvPr/>
        </p:nvCxnSpPr>
        <p:spPr>
          <a:xfrm>
            <a:off x="1808259" y="5949280"/>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12687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圆角矩形 1">
            <a:extLst>
              <a:ext uri="{FF2B5EF4-FFF2-40B4-BE49-F238E27FC236}">
                <a16:creationId xmlns:a16="http://schemas.microsoft.com/office/drawing/2014/main" id="{98D690D0-52C4-4978-BEDA-04F45C2470F1}"/>
              </a:ext>
            </a:extLst>
          </p:cNvPr>
          <p:cNvSpPr/>
          <p:nvPr/>
        </p:nvSpPr>
        <p:spPr>
          <a:xfrm>
            <a:off x="537573" y="3517890"/>
            <a:ext cx="5262838" cy="2071350"/>
          </a:xfrm>
          <a:prstGeom prst="roundRect">
            <a:avLst>
              <a:gd name="adj" fmla="val 8734"/>
            </a:avLst>
          </a:prstGeom>
          <a:solidFill>
            <a:schemeClr val="bg1"/>
          </a:solid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微处理器作用</a:t>
            </a:r>
          </a:p>
        </p:txBody>
      </p:sp>
      <p:sp>
        <p:nvSpPr>
          <p:cNvPr id="30" name="矩形 29">
            <a:extLst>
              <a:ext uri="{FF2B5EF4-FFF2-40B4-BE49-F238E27FC236}">
                <a16:creationId xmlns:a16="http://schemas.microsoft.com/office/drawing/2014/main" id="{2BFA8148-4BBF-4539-B3B9-456875D05919}"/>
              </a:ext>
            </a:extLst>
          </p:cNvPr>
          <p:cNvSpPr/>
          <p:nvPr/>
        </p:nvSpPr>
        <p:spPr>
          <a:xfrm>
            <a:off x="923235" y="1196752"/>
            <a:ext cx="2040944"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00FF"/>
                </a:solidFill>
                <a:latin typeface="黑体" pitchFamily="49" charset="-122"/>
                <a:ea typeface="黑体" pitchFamily="49" charset="-122"/>
              </a:rPr>
              <a:t>微处理器作用</a:t>
            </a:r>
          </a:p>
        </p:txBody>
      </p:sp>
      <p:sp>
        <p:nvSpPr>
          <p:cNvPr id="31" name="圆角矩形 1">
            <a:extLst>
              <a:ext uri="{FF2B5EF4-FFF2-40B4-BE49-F238E27FC236}">
                <a16:creationId xmlns:a16="http://schemas.microsoft.com/office/drawing/2014/main" id="{441C611C-6E48-41AF-8359-F21DA98CC937}"/>
              </a:ext>
            </a:extLst>
          </p:cNvPr>
          <p:cNvSpPr/>
          <p:nvPr/>
        </p:nvSpPr>
        <p:spPr>
          <a:xfrm>
            <a:off x="534087" y="1930983"/>
            <a:ext cx="2664296" cy="1409128"/>
          </a:xfrm>
          <a:prstGeom prst="roundRect">
            <a:avLst>
              <a:gd name="adj" fmla="val 8734"/>
            </a:avLst>
          </a:prstGeom>
          <a:solidFill>
            <a:schemeClr val="bg1"/>
          </a:solid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8" name="矩形 7">
            <a:extLst>
              <a:ext uri="{FF2B5EF4-FFF2-40B4-BE49-F238E27FC236}">
                <a16:creationId xmlns:a16="http://schemas.microsoft.com/office/drawing/2014/main" id="{16C73439-C774-44A6-A74D-D498C8C5F6CB}"/>
              </a:ext>
            </a:extLst>
          </p:cNvPr>
          <p:cNvSpPr/>
          <p:nvPr/>
        </p:nvSpPr>
        <p:spPr>
          <a:xfrm>
            <a:off x="613856" y="1864434"/>
            <a:ext cx="5110272" cy="1422954"/>
          </a:xfrm>
          <a:prstGeom prst="rect">
            <a:avLst/>
          </a:prstGeom>
        </p:spPr>
        <p:txBody>
          <a:bodyPr wrap="square">
            <a:spAutoFit/>
          </a:bodyPr>
          <a:lstStyle/>
          <a:p>
            <a:pPr>
              <a:lnSpc>
                <a:spcPct val="150000"/>
              </a:lnSpc>
            </a:pPr>
            <a:r>
              <a:rPr lang="zh-CN" altLang="en-US" dirty="0">
                <a:solidFill>
                  <a:srgbClr val="C00000"/>
                </a:solidFill>
                <a:ea typeface="宋体" panose="02010600030101010101" pitchFamily="2" charset="-122"/>
                <a:cs typeface="Times New Roman" panose="02020603050405020304" pitchFamily="18" charset="0"/>
              </a:rPr>
              <a:t>微处理器主要作用</a:t>
            </a:r>
            <a:endParaRPr lang="en-US" altLang="zh-CN" dirty="0">
              <a:solidFill>
                <a:srgbClr val="C00000"/>
              </a:solidFill>
              <a:ea typeface="宋体" panose="02010600030101010101" pitchFamily="2" charset="-122"/>
              <a:cs typeface="Times New Roman" panose="02020603050405020304" pitchFamily="18" charset="0"/>
            </a:endParaRPr>
          </a:p>
          <a:p>
            <a:pPr marL="457200" indent="-457200">
              <a:lnSpc>
                <a:spcPct val="150000"/>
              </a:lnSpc>
              <a:buFont typeface="+mj-ea"/>
              <a:buAutoNum type="circleNumDbPlain"/>
            </a:pPr>
            <a:r>
              <a:rPr lang="zh-CN" altLang="en-US" dirty="0">
                <a:solidFill>
                  <a:srgbClr val="C00000"/>
                </a:solidFill>
                <a:ea typeface="宋体" panose="02010600030101010101" pitchFamily="2" charset="-122"/>
                <a:cs typeface="Times New Roman" panose="02020603050405020304" pitchFamily="18" charset="0"/>
              </a:rPr>
              <a:t>计算</a:t>
            </a:r>
            <a:endParaRPr lang="en-US" altLang="zh-CN" dirty="0">
              <a:solidFill>
                <a:srgbClr val="C00000"/>
              </a:solidFill>
              <a:ea typeface="宋体" panose="02010600030101010101" pitchFamily="2" charset="-122"/>
              <a:cs typeface="Times New Roman" panose="02020603050405020304" pitchFamily="18" charset="0"/>
            </a:endParaRPr>
          </a:p>
          <a:p>
            <a:pPr marL="457200" indent="-457200">
              <a:lnSpc>
                <a:spcPct val="150000"/>
              </a:lnSpc>
              <a:buFont typeface="+mj-ea"/>
              <a:buAutoNum type="circleNumDbPlain"/>
            </a:pPr>
            <a:r>
              <a:rPr lang="zh-CN" altLang="en-US" dirty="0">
                <a:solidFill>
                  <a:srgbClr val="C00000"/>
                </a:solidFill>
                <a:ea typeface="宋体" panose="02010600030101010101" pitchFamily="2" charset="-122"/>
                <a:cs typeface="Times New Roman" panose="02020603050405020304" pitchFamily="18" charset="0"/>
              </a:rPr>
              <a:t>控制</a:t>
            </a:r>
          </a:p>
        </p:txBody>
      </p:sp>
      <p:sp>
        <p:nvSpPr>
          <p:cNvPr id="11" name="矩形 10">
            <a:extLst>
              <a:ext uri="{FF2B5EF4-FFF2-40B4-BE49-F238E27FC236}">
                <a16:creationId xmlns:a16="http://schemas.microsoft.com/office/drawing/2014/main" id="{FFA7B36C-6B03-4C59-8393-534EDAD95568}"/>
              </a:ext>
            </a:extLst>
          </p:cNvPr>
          <p:cNvSpPr/>
          <p:nvPr/>
        </p:nvSpPr>
        <p:spPr>
          <a:xfrm>
            <a:off x="533918" y="3600168"/>
            <a:ext cx="5190210" cy="1881284"/>
          </a:xfrm>
          <a:prstGeom prst="rect">
            <a:avLst/>
          </a:prstGeom>
        </p:spPr>
        <p:txBody>
          <a:bodyPr wrap="square">
            <a:spAutoFit/>
          </a:bodyPr>
          <a:lstStyle/>
          <a:p>
            <a:pPr marL="342900" indent="-342900">
              <a:lnSpc>
                <a:spcPct val="150000"/>
              </a:lnSpc>
              <a:buFont typeface="Wingdings" panose="05000000000000000000" pitchFamily="2" charset="2"/>
              <a:buChar char="ü"/>
            </a:pPr>
            <a:r>
              <a:rPr lang="zh-CN" altLang="en-US" dirty="0">
                <a:solidFill>
                  <a:srgbClr val="C00000"/>
                </a:solidFill>
                <a:ea typeface="宋体" panose="02010600030101010101" pitchFamily="2" charset="-122"/>
                <a:cs typeface="Times New Roman" panose="02020603050405020304" pitchFamily="18" charset="0"/>
              </a:rPr>
              <a:t>一般通用</a:t>
            </a:r>
            <a:r>
              <a:rPr lang="zh-CN" altLang="zh-CN" dirty="0">
                <a:solidFill>
                  <a:srgbClr val="C00000"/>
                </a:solidFill>
                <a:ea typeface="宋体" panose="02010600030101010101" pitchFamily="2" charset="-122"/>
                <a:cs typeface="Times New Roman" panose="02020603050405020304" pitchFamily="18" charset="0"/>
              </a:rPr>
              <a:t>微处理器</a:t>
            </a:r>
            <a:r>
              <a:rPr lang="zh-CN" altLang="en-US" dirty="0">
                <a:solidFill>
                  <a:srgbClr val="C00000"/>
                </a:solidFill>
                <a:ea typeface="宋体" panose="02010600030101010101" pitchFamily="2" charset="-122"/>
                <a:cs typeface="Times New Roman" panose="02020603050405020304" pitchFamily="18" charset="0"/>
              </a:rPr>
              <a:t>核心功能：</a:t>
            </a:r>
            <a:endParaRPr lang="en-US" altLang="zh-CN" dirty="0">
              <a:solidFill>
                <a:srgbClr val="C00000"/>
              </a:solidFill>
              <a:ea typeface="宋体" panose="02010600030101010101" pitchFamily="2" charset="-122"/>
              <a:cs typeface="Times New Roman" panose="02020603050405020304" pitchFamily="18" charset="0"/>
            </a:endParaRPr>
          </a:p>
          <a:p>
            <a:pPr marL="457200" indent="-457200">
              <a:lnSpc>
                <a:spcPct val="150000"/>
              </a:lnSpc>
              <a:buFont typeface="+mj-ea"/>
              <a:buAutoNum type="circleNumDbPlain"/>
            </a:pPr>
            <a:r>
              <a:rPr lang="zh-CN" altLang="zh-CN" dirty="0">
                <a:solidFill>
                  <a:srgbClr val="C00000"/>
                </a:solidFill>
                <a:ea typeface="宋体" panose="02010600030101010101" pitchFamily="2" charset="-122"/>
                <a:cs typeface="Times New Roman" panose="02020603050405020304" pitchFamily="18" charset="0"/>
              </a:rPr>
              <a:t>完成取指令</a:t>
            </a:r>
            <a:r>
              <a:rPr lang="zh-CN" altLang="en-US" dirty="0">
                <a:solidFill>
                  <a:srgbClr val="C00000"/>
                </a:solidFill>
                <a:ea typeface="宋体" panose="02010600030101010101" pitchFamily="2" charset="-122"/>
                <a:cs typeface="Times New Roman" panose="02020603050405020304" pitchFamily="18" charset="0"/>
              </a:rPr>
              <a:t>；</a:t>
            </a:r>
            <a:endParaRPr lang="en-US" altLang="zh-CN" dirty="0">
              <a:solidFill>
                <a:srgbClr val="C00000"/>
              </a:solidFill>
              <a:ea typeface="宋体" panose="02010600030101010101" pitchFamily="2" charset="-122"/>
              <a:cs typeface="Times New Roman" panose="02020603050405020304" pitchFamily="18" charset="0"/>
            </a:endParaRPr>
          </a:p>
          <a:p>
            <a:pPr marL="457200" indent="-457200">
              <a:lnSpc>
                <a:spcPct val="150000"/>
              </a:lnSpc>
              <a:buFont typeface="+mj-ea"/>
              <a:buAutoNum type="circleNumDbPlain"/>
            </a:pPr>
            <a:r>
              <a:rPr lang="zh-CN" altLang="zh-CN" dirty="0">
                <a:solidFill>
                  <a:srgbClr val="C00000"/>
                </a:solidFill>
                <a:ea typeface="宋体" panose="02010600030101010101" pitchFamily="2" charset="-122"/>
                <a:cs typeface="Times New Roman" panose="02020603050405020304" pitchFamily="18" charset="0"/>
              </a:rPr>
              <a:t>执行指令</a:t>
            </a:r>
            <a:r>
              <a:rPr lang="zh-CN" altLang="en-US" dirty="0">
                <a:solidFill>
                  <a:srgbClr val="C00000"/>
                </a:solidFill>
                <a:ea typeface="宋体" panose="02010600030101010101" pitchFamily="2" charset="-122"/>
                <a:cs typeface="Times New Roman" panose="02020603050405020304" pitchFamily="18" charset="0"/>
              </a:rPr>
              <a:t>；</a:t>
            </a:r>
            <a:endParaRPr lang="en-US" altLang="zh-CN" dirty="0">
              <a:solidFill>
                <a:srgbClr val="C00000"/>
              </a:solidFill>
              <a:ea typeface="宋体" panose="02010600030101010101" pitchFamily="2" charset="-122"/>
              <a:cs typeface="Times New Roman" panose="02020603050405020304" pitchFamily="18" charset="0"/>
            </a:endParaRPr>
          </a:p>
          <a:p>
            <a:pPr marL="457200" indent="-457200">
              <a:lnSpc>
                <a:spcPct val="150000"/>
              </a:lnSpc>
              <a:buFont typeface="+mj-ea"/>
              <a:buAutoNum type="circleNumDbPlain"/>
            </a:pPr>
            <a:r>
              <a:rPr lang="zh-CN" altLang="zh-CN" dirty="0">
                <a:solidFill>
                  <a:srgbClr val="C00000"/>
                </a:solidFill>
                <a:ea typeface="宋体" panose="02010600030101010101" pitchFamily="2" charset="-122"/>
                <a:cs typeface="Times New Roman" panose="02020603050405020304" pitchFamily="18" charset="0"/>
              </a:rPr>
              <a:t>与外界存储器和逻辑部件交换信息</a:t>
            </a:r>
            <a:r>
              <a:rPr lang="zh-CN" altLang="en-US" dirty="0">
                <a:solidFill>
                  <a:srgbClr val="C00000"/>
                </a:solidFill>
                <a:ea typeface="宋体" panose="02010600030101010101" pitchFamily="2" charset="-122"/>
                <a:cs typeface="Times New Roman" panose="02020603050405020304" pitchFamily="18" charset="0"/>
              </a:rPr>
              <a:t>。</a:t>
            </a:r>
          </a:p>
        </p:txBody>
      </p:sp>
      <p:pic>
        <p:nvPicPr>
          <p:cNvPr id="3" name="图片 2">
            <a:extLst>
              <a:ext uri="{FF2B5EF4-FFF2-40B4-BE49-F238E27FC236}">
                <a16:creationId xmlns:a16="http://schemas.microsoft.com/office/drawing/2014/main" id="{4C36C93B-C39A-44CA-A784-5591E11A7E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35780" y="1482862"/>
            <a:ext cx="3390900" cy="1905000"/>
          </a:xfrm>
          <a:prstGeom prst="rect">
            <a:avLst/>
          </a:prstGeom>
        </p:spPr>
      </p:pic>
      <p:pic>
        <p:nvPicPr>
          <p:cNvPr id="7" name="图片 6">
            <a:extLst>
              <a:ext uri="{FF2B5EF4-FFF2-40B4-BE49-F238E27FC236}">
                <a16:creationId xmlns:a16="http://schemas.microsoft.com/office/drawing/2014/main" id="{F46CF38F-670D-453E-AFE9-C7B29F27E14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26480" y="3600168"/>
            <a:ext cx="1800200" cy="2440949"/>
          </a:xfrm>
          <a:prstGeom prst="rect">
            <a:avLst/>
          </a:prstGeom>
        </p:spPr>
      </p:pic>
    </p:spTree>
    <p:extLst>
      <p:ext uri="{BB962C8B-B14F-4D97-AF65-F5344CB8AC3E}">
        <p14:creationId xmlns:p14="http://schemas.microsoft.com/office/powerpoint/2010/main" val="1566712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txBox="1">
            <a:spLocks noChangeArrowheads="1"/>
          </p:cNvSpPr>
          <p:nvPr/>
        </p:nvSpPr>
        <p:spPr bwMode="auto">
          <a:xfrm>
            <a:off x="5651500" y="115888"/>
            <a:ext cx="3082925" cy="50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2000" b="1">
                <a:solidFill>
                  <a:schemeClr val="tx1"/>
                </a:solidFill>
                <a:latin typeface="仿宋_GB2312" charset="-122"/>
                <a:ea typeface="仿宋_GB2312" charset="-122"/>
              </a:defRPr>
            </a:lvl1pPr>
            <a:lvl2pPr marL="742950" indent="-285750" eaLnBrk="0" hangingPunct="0">
              <a:defRPr sz="2000" b="1">
                <a:solidFill>
                  <a:schemeClr val="tx1"/>
                </a:solidFill>
                <a:latin typeface="仿宋_GB2312" charset="-122"/>
                <a:ea typeface="仿宋_GB2312" charset="-122"/>
              </a:defRPr>
            </a:lvl2pPr>
            <a:lvl3pPr marL="1143000" indent="-228600" eaLnBrk="0" hangingPunct="0">
              <a:defRPr sz="2000" b="1">
                <a:solidFill>
                  <a:schemeClr val="tx1"/>
                </a:solidFill>
                <a:latin typeface="仿宋_GB2312" charset="-122"/>
                <a:ea typeface="仿宋_GB2312" charset="-122"/>
              </a:defRPr>
            </a:lvl3pPr>
            <a:lvl4pPr marL="1600200" indent="-228600" eaLnBrk="0" hangingPunct="0">
              <a:defRPr sz="2000" b="1">
                <a:solidFill>
                  <a:schemeClr val="tx1"/>
                </a:solidFill>
                <a:latin typeface="仿宋_GB2312" charset="-122"/>
                <a:ea typeface="仿宋_GB2312" charset="-122"/>
              </a:defRPr>
            </a:lvl4pPr>
            <a:lvl5pPr marL="2057400" indent="-228600" eaLnBrk="0" hangingPunct="0">
              <a:defRPr sz="2000" b="1">
                <a:solidFill>
                  <a:schemeClr val="tx1"/>
                </a:solidFill>
                <a:latin typeface="仿宋_GB2312" charset="-122"/>
                <a:ea typeface="仿宋_GB2312" charset="-122"/>
              </a:defRPr>
            </a:lvl5pPr>
            <a:lvl6pPr marL="2514600" indent="-228600" algn="ctr" eaLnBrk="0" fontAlgn="base" hangingPunct="0">
              <a:spcBef>
                <a:spcPct val="0"/>
              </a:spcBef>
              <a:spcAft>
                <a:spcPct val="0"/>
              </a:spcAft>
              <a:defRPr sz="2000" b="1">
                <a:solidFill>
                  <a:schemeClr val="tx1"/>
                </a:solidFill>
                <a:latin typeface="仿宋_GB2312" charset="-122"/>
                <a:ea typeface="仿宋_GB2312" charset="-122"/>
              </a:defRPr>
            </a:lvl6pPr>
            <a:lvl7pPr marL="2971800" indent="-228600" algn="ctr" eaLnBrk="0" fontAlgn="base" hangingPunct="0">
              <a:spcBef>
                <a:spcPct val="0"/>
              </a:spcBef>
              <a:spcAft>
                <a:spcPct val="0"/>
              </a:spcAft>
              <a:defRPr sz="2000" b="1">
                <a:solidFill>
                  <a:schemeClr val="tx1"/>
                </a:solidFill>
                <a:latin typeface="仿宋_GB2312" charset="-122"/>
                <a:ea typeface="仿宋_GB2312" charset="-122"/>
              </a:defRPr>
            </a:lvl7pPr>
            <a:lvl8pPr marL="3429000" indent="-228600" algn="ctr" eaLnBrk="0" fontAlgn="base" hangingPunct="0">
              <a:spcBef>
                <a:spcPct val="0"/>
              </a:spcBef>
              <a:spcAft>
                <a:spcPct val="0"/>
              </a:spcAft>
              <a:defRPr sz="2000" b="1">
                <a:solidFill>
                  <a:schemeClr val="tx1"/>
                </a:solidFill>
                <a:latin typeface="仿宋_GB2312" charset="-122"/>
                <a:ea typeface="仿宋_GB2312" charset="-122"/>
              </a:defRPr>
            </a:lvl8pPr>
            <a:lvl9pPr marL="3886200" indent="-228600" algn="ctr" eaLnBrk="0" fontAlgn="base" hangingPunct="0">
              <a:spcBef>
                <a:spcPct val="0"/>
              </a:spcBef>
              <a:spcAft>
                <a:spcPct val="0"/>
              </a:spcAft>
              <a:defRPr sz="2000" b="1">
                <a:solidFill>
                  <a:schemeClr val="tx1"/>
                </a:solidFill>
                <a:latin typeface="仿宋_GB2312" charset="-122"/>
                <a:ea typeface="仿宋_GB2312" charset="-122"/>
              </a:defRPr>
            </a:lvl9pPr>
          </a:lstStyle>
          <a:p>
            <a:pPr eaLnBrk="1" hangingPunct="1">
              <a:lnSpc>
                <a:spcPct val="130000"/>
              </a:lnSpc>
            </a:pPr>
            <a:r>
              <a:rPr lang="zh-CN" altLang="en-US" sz="3200">
                <a:solidFill>
                  <a:schemeClr val="bg1"/>
                </a:solidFill>
                <a:latin typeface="微软雅黑" pitchFamily="34" charset="-122"/>
                <a:ea typeface="微软雅黑" pitchFamily="34" charset="-122"/>
              </a:rPr>
              <a:t>目   录</a:t>
            </a:r>
            <a:endParaRPr lang="en-US" altLang="zh-CN" sz="3200">
              <a:solidFill>
                <a:schemeClr val="bg1"/>
              </a:solidFill>
              <a:latin typeface="微软雅黑" pitchFamily="34" charset="-122"/>
              <a:ea typeface="微软雅黑" pitchFamily="34" charset="-122"/>
            </a:endParaRPr>
          </a:p>
        </p:txBody>
      </p:sp>
      <p:sp>
        <p:nvSpPr>
          <p:cNvPr id="5124" name="Rectangle 35"/>
          <p:cNvSpPr>
            <a:spLocks noChangeArrowheads="1"/>
          </p:cNvSpPr>
          <p:nvPr/>
        </p:nvSpPr>
        <p:spPr bwMode="auto">
          <a:xfrm>
            <a:off x="785413" y="980728"/>
            <a:ext cx="2520271"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a:r>
              <a:rPr lang="zh-CN" altLang="en-US" sz="2800" dirty="0">
                <a:solidFill>
                  <a:schemeClr val="bg1"/>
                </a:solidFill>
                <a:latin typeface="黑体" pitchFamily="49" charset="-122"/>
                <a:ea typeface="黑体" pitchFamily="49" charset="-122"/>
              </a:rPr>
              <a:t>微处理器概述</a:t>
            </a:r>
          </a:p>
        </p:txBody>
      </p:sp>
      <p:sp>
        <p:nvSpPr>
          <p:cNvPr id="5126" name="Rectangle 35"/>
          <p:cNvSpPr>
            <a:spLocks noChangeArrowheads="1"/>
          </p:cNvSpPr>
          <p:nvPr/>
        </p:nvSpPr>
        <p:spPr bwMode="auto">
          <a:xfrm>
            <a:off x="2205504" y="2506718"/>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微处理器的发展</a:t>
            </a:r>
          </a:p>
        </p:txBody>
      </p:sp>
      <p:cxnSp>
        <p:nvCxnSpPr>
          <p:cNvPr id="4" name="直接连接符 3"/>
          <p:cNvCxnSpPr>
            <a:cxnSpLocks/>
          </p:cNvCxnSpPr>
          <p:nvPr/>
        </p:nvCxnSpPr>
        <p:spPr>
          <a:xfrm>
            <a:off x="1793525" y="1590328"/>
            <a:ext cx="0" cy="435895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808259" y="2852936"/>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8" name="Rectangle 35"/>
          <p:cNvSpPr>
            <a:spLocks noChangeArrowheads="1"/>
          </p:cNvSpPr>
          <p:nvPr/>
        </p:nvSpPr>
        <p:spPr bwMode="auto">
          <a:xfrm>
            <a:off x="2206002" y="1718017"/>
            <a:ext cx="4959523"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什么是微处理器</a:t>
            </a:r>
          </a:p>
        </p:txBody>
      </p:sp>
      <p:cxnSp>
        <p:nvCxnSpPr>
          <p:cNvPr id="19" name="直接连接符 18"/>
          <p:cNvCxnSpPr>
            <a:cxnSpLocks/>
            <a:endCxn id="18" idx="1"/>
          </p:cNvCxnSpPr>
          <p:nvPr/>
        </p:nvCxnSpPr>
        <p:spPr>
          <a:xfrm>
            <a:off x="1808259" y="2022817"/>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 name="右箭头 19"/>
          <p:cNvSpPr/>
          <p:nvPr/>
        </p:nvSpPr>
        <p:spPr>
          <a:xfrm>
            <a:off x="785413" y="4060304"/>
            <a:ext cx="72008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35">
            <a:extLst>
              <a:ext uri="{FF2B5EF4-FFF2-40B4-BE49-F238E27FC236}">
                <a16:creationId xmlns:a16="http://schemas.microsoft.com/office/drawing/2014/main" id="{FC0D0968-C147-407D-9869-FD00F3CA13B1}"/>
              </a:ext>
            </a:extLst>
          </p:cNvPr>
          <p:cNvSpPr>
            <a:spLocks noChangeArrowheads="1"/>
          </p:cNvSpPr>
          <p:nvPr/>
        </p:nvSpPr>
        <p:spPr bwMode="auto">
          <a:xfrm>
            <a:off x="2205504" y="3293230"/>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微处理器的作用</a:t>
            </a:r>
          </a:p>
        </p:txBody>
      </p:sp>
      <p:sp>
        <p:nvSpPr>
          <p:cNvPr id="11" name="Rectangle 35">
            <a:extLst>
              <a:ext uri="{FF2B5EF4-FFF2-40B4-BE49-F238E27FC236}">
                <a16:creationId xmlns:a16="http://schemas.microsoft.com/office/drawing/2014/main" id="{9213C0E9-B74C-4DD8-9959-DB2BB017B0F2}"/>
              </a:ext>
            </a:extLst>
          </p:cNvPr>
          <p:cNvSpPr>
            <a:spLocks noChangeArrowheads="1"/>
          </p:cNvSpPr>
          <p:nvPr/>
        </p:nvSpPr>
        <p:spPr bwMode="auto">
          <a:xfrm>
            <a:off x="2195736" y="4078812"/>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solidFill>
                <a:latin typeface="黑体" pitchFamily="49" charset="-122"/>
                <a:ea typeface="黑体" pitchFamily="49" charset="-122"/>
              </a:rPr>
              <a:t>微处理器工作原理</a:t>
            </a:r>
          </a:p>
        </p:txBody>
      </p:sp>
      <p:cxnSp>
        <p:nvCxnSpPr>
          <p:cNvPr id="12" name="直接连接符 11">
            <a:extLst>
              <a:ext uri="{FF2B5EF4-FFF2-40B4-BE49-F238E27FC236}">
                <a16:creationId xmlns:a16="http://schemas.microsoft.com/office/drawing/2014/main" id="{5B5FBAF0-FDC8-49FB-BA70-404638A7B2A8}"/>
              </a:ext>
            </a:extLst>
          </p:cNvPr>
          <p:cNvCxnSpPr/>
          <p:nvPr/>
        </p:nvCxnSpPr>
        <p:spPr>
          <a:xfrm>
            <a:off x="1808259" y="3645024"/>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29F76F39-ED94-403B-8314-1094D83754E1}"/>
              </a:ext>
            </a:extLst>
          </p:cNvPr>
          <p:cNvCxnSpPr/>
          <p:nvPr/>
        </p:nvCxnSpPr>
        <p:spPr>
          <a:xfrm>
            <a:off x="1793525" y="4365104"/>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5" name="Rectangle 35">
            <a:extLst>
              <a:ext uri="{FF2B5EF4-FFF2-40B4-BE49-F238E27FC236}">
                <a16:creationId xmlns:a16="http://schemas.microsoft.com/office/drawing/2014/main" id="{187F174F-E61A-48CF-9313-C1F554873CD0}"/>
              </a:ext>
            </a:extLst>
          </p:cNvPr>
          <p:cNvSpPr>
            <a:spLocks noChangeArrowheads="1"/>
          </p:cNvSpPr>
          <p:nvPr/>
        </p:nvSpPr>
        <p:spPr bwMode="auto">
          <a:xfrm>
            <a:off x="2195736" y="4870030"/>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微处理器特点</a:t>
            </a:r>
          </a:p>
        </p:txBody>
      </p:sp>
      <p:cxnSp>
        <p:nvCxnSpPr>
          <p:cNvPr id="16" name="直接连接符 15">
            <a:extLst>
              <a:ext uri="{FF2B5EF4-FFF2-40B4-BE49-F238E27FC236}">
                <a16:creationId xmlns:a16="http://schemas.microsoft.com/office/drawing/2014/main" id="{07A67688-20F5-40A4-8793-7C4D74D1B0E6}"/>
              </a:ext>
            </a:extLst>
          </p:cNvPr>
          <p:cNvCxnSpPr/>
          <p:nvPr/>
        </p:nvCxnSpPr>
        <p:spPr>
          <a:xfrm>
            <a:off x="1793525" y="5157192"/>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1" name="Rectangle 35">
            <a:extLst>
              <a:ext uri="{FF2B5EF4-FFF2-40B4-BE49-F238E27FC236}">
                <a16:creationId xmlns:a16="http://schemas.microsoft.com/office/drawing/2014/main" id="{AC6D0B59-BADA-4158-8AE2-AF98BD66B96D}"/>
              </a:ext>
            </a:extLst>
          </p:cNvPr>
          <p:cNvSpPr>
            <a:spLocks noChangeArrowheads="1"/>
          </p:cNvSpPr>
          <p:nvPr/>
        </p:nvSpPr>
        <p:spPr bwMode="auto">
          <a:xfrm>
            <a:off x="2195736" y="5661248"/>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微处理器分类</a:t>
            </a:r>
          </a:p>
        </p:txBody>
      </p:sp>
      <p:cxnSp>
        <p:nvCxnSpPr>
          <p:cNvPr id="22" name="直接连接符 21">
            <a:extLst>
              <a:ext uri="{FF2B5EF4-FFF2-40B4-BE49-F238E27FC236}">
                <a16:creationId xmlns:a16="http://schemas.microsoft.com/office/drawing/2014/main" id="{3DB6AA9F-B62E-421C-861D-A949A9208A93}"/>
              </a:ext>
            </a:extLst>
          </p:cNvPr>
          <p:cNvCxnSpPr/>
          <p:nvPr/>
        </p:nvCxnSpPr>
        <p:spPr>
          <a:xfrm>
            <a:off x="1808259" y="5949280"/>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18858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圆角矩形 1">
            <a:extLst>
              <a:ext uri="{FF2B5EF4-FFF2-40B4-BE49-F238E27FC236}">
                <a16:creationId xmlns:a16="http://schemas.microsoft.com/office/drawing/2014/main" id="{98D690D0-52C4-4978-BEDA-04F45C2470F1}"/>
              </a:ext>
            </a:extLst>
          </p:cNvPr>
          <p:cNvSpPr/>
          <p:nvPr/>
        </p:nvSpPr>
        <p:spPr>
          <a:xfrm>
            <a:off x="539552" y="1844824"/>
            <a:ext cx="4464496" cy="4338587"/>
          </a:xfrm>
          <a:prstGeom prst="roundRect">
            <a:avLst>
              <a:gd name="adj" fmla="val 8734"/>
            </a:avLst>
          </a:prstGeom>
          <a:solidFill>
            <a:schemeClr val="bg1"/>
          </a:solid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微处理器原理</a:t>
            </a:r>
          </a:p>
        </p:txBody>
      </p:sp>
      <p:sp>
        <p:nvSpPr>
          <p:cNvPr id="30" name="矩形 29">
            <a:extLst>
              <a:ext uri="{FF2B5EF4-FFF2-40B4-BE49-F238E27FC236}">
                <a16:creationId xmlns:a16="http://schemas.microsoft.com/office/drawing/2014/main" id="{2BFA8148-4BBF-4539-B3B9-456875D05919}"/>
              </a:ext>
            </a:extLst>
          </p:cNvPr>
          <p:cNvSpPr/>
          <p:nvPr/>
        </p:nvSpPr>
        <p:spPr>
          <a:xfrm>
            <a:off x="467544" y="1165155"/>
            <a:ext cx="2659703"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00FF"/>
                </a:solidFill>
                <a:latin typeface="黑体" pitchFamily="49" charset="-122"/>
                <a:ea typeface="黑体" pitchFamily="49" charset="-122"/>
              </a:rPr>
              <a:t>微处理器工作原理</a:t>
            </a:r>
          </a:p>
        </p:txBody>
      </p:sp>
      <p:pic>
        <p:nvPicPr>
          <p:cNvPr id="4" name="图片 3">
            <a:extLst>
              <a:ext uri="{FF2B5EF4-FFF2-40B4-BE49-F238E27FC236}">
                <a16:creationId xmlns:a16="http://schemas.microsoft.com/office/drawing/2014/main" id="{C1D545DF-0C98-467B-92A2-9DACB50C85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0152" y="4149080"/>
            <a:ext cx="2152343" cy="1741364"/>
          </a:xfrm>
          <a:prstGeom prst="rect">
            <a:avLst/>
          </a:prstGeom>
        </p:spPr>
      </p:pic>
      <p:pic>
        <p:nvPicPr>
          <p:cNvPr id="6" name="图片 5">
            <a:extLst>
              <a:ext uri="{FF2B5EF4-FFF2-40B4-BE49-F238E27FC236}">
                <a16:creationId xmlns:a16="http://schemas.microsoft.com/office/drawing/2014/main" id="{FD9D3439-D2B2-4F82-9098-B1FD62D64D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03564" y="1165155"/>
            <a:ext cx="3835482" cy="2412058"/>
          </a:xfrm>
          <a:prstGeom prst="rect">
            <a:avLst/>
          </a:prstGeom>
        </p:spPr>
      </p:pic>
      <p:sp>
        <p:nvSpPr>
          <p:cNvPr id="10" name="矩形 9">
            <a:extLst>
              <a:ext uri="{FF2B5EF4-FFF2-40B4-BE49-F238E27FC236}">
                <a16:creationId xmlns:a16="http://schemas.microsoft.com/office/drawing/2014/main" id="{03C5EE8B-837D-4C83-9CDF-8B3B9762CAE9}"/>
              </a:ext>
            </a:extLst>
          </p:cNvPr>
          <p:cNvSpPr/>
          <p:nvPr/>
        </p:nvSpPr>
        <p:spPr>
          <a:xfrm>
            <a:off x="611559" y="1934940"/>
            <a:ext cx="4371348" cy="4097275"/>
          </a:xfrm>
          <a:prstGeom prst="rect">
            <a:avLst/>
          </a:prstGeom>
        </p:spPr>
        <p:txBody>
          <a:bodyPr wrap="square">
            <a:spAutoFit/>
          </a:bodyPr>
          <a:lstStyle/>
          <a:p>
            <a:pPr>
              <a:lnSpc>
                <a:spcPct val="150000"/>
              </a:lnSpc>
            </a:pPr>
            <a:r>
              <a:rPr lang="zh-CN" altLang="en-US" sz="1600" b="0" dirty="0">
                <a:solidFill>
                  <a:srgbClr val="002060"/>
                </a:solidFill>
                <a:latin typeface="+mn-ea"/>
                <a:ea typeface="+mn-ea"/>
              </a:rPr>
              <a:t>控制单元在时序脉冲的作用下，将指令计数器里所指向的指令地址</a:t>
            </a:r>
            <a:r>
              <a:rPr lang="en-US" altLang="zh-CN" sz="1600" b="0" dirty="0">
                <a:solidFill>
                  <a:srgbClr val="002060"/>
                </a:solidFill>
                <a:latin typeface="+mn-ea"/>
                <a:ea typeface="+mn-ea"/>
              </a:rPr>
              <a:t>(</a:t>
            </a:r>
            <a:r>
              <a:rPr lang="zh-CN" altLang="en-US" sz="1600" b="0" dirty="0">
                <a:solidFill>
                  <a:srgbClr val="002060"/>
                </a:solidFill>
                <a:latin typeface="+mn-ea"/>
                <a:ea typeface="+mn-ea"/>
              </a:rPr>
              <a:t>这个地址是在内存里的</a:t>
            </a:r>
            <a:r>
              <a:rPr lang="en-US" altLang="zh-CN" sz="1600" b="0" dirty="0">
                <a:solidFill>
                  <a:srgbClr val="002060"/>
                </a:solidFill>
                <a:latin typeface="+mn-ea"/>
                <a:ea typeface="+mn-ea"/>
              </a:rPr>
              <a:t>)</a:t>
            </a:r>
            <a:r>
              <a:rPr lang="zh-CN" altLang="en-US" sz="1600" b="0" dirty="0">
                <a:solidFill>
                  <a:srgbClr val="002060"/>
                </a:solidFill>
                <a:latin typeface="+mn-ea"/>
                <a:ea typeface="+mn-ea"/>
              </a:rPr>
              <a:t>送到地址总线上去，然后</a:t>
            </a:r>
            <a:r>
              <a:rPr lang="en-US" altLang="zh-CN" sz="1600" b="0" dirty="0">
                <a:solidFill>
                  <a:srgbClr val="002060"/>
                </a:solidFill>
                <a:latin typeface="+mn-ea"/>
                <a:ea typeface="+mn-ea"/>
              </a:rPr>
              <a:t>CPU</a:t>
            </a:r>
            <a:r>
              <a:rPr lang="zh-CN" altLang="en-US" sz="1600" b="0" dirty="0">
                <a:solidFill>
                  <a:srgbClr val="002060"/>
                </a:solidFill>
                <a:latin typeface="+mn-ea"/>
                <a:ea typeface="+mn-ea"/>
              </a:rPr>
              <a:t>将这个地址里的指令读到指令寄存器进行译码。</a:t>
            </a:r>
            <a:br>
              <a:rPr lang="zh-CN" altLang="en-US" sz="1600" b="0" dirty="0">
                <a:solidFill>
                  <a:srgbClr val="002060"/>
                </a:solidFill>
                <a:latin typeface="+mn-ea"/>
                <a:ea typeface="+mn-ea"/>
              </a:rPr>
            </a:br>
            <a:endParaRPr lang="zh-CN" altLang="en-US" sz="1600" b="0" dirty="0">
              <a:solidFill>
                <a:srgbClr val="002060"/>
              </a:solidFill>
              <a:latin typeface="+mn-ea"/>
              <a:ea typeface="+mn-ea"/>
            </a:endParaRPr>
          </a:p>
          <a:p>
            <a:pPr>
              <a:lnSpc>
                <a:spcPct val="150000"/>
              </a:lnSpc>
            </a:pPr>
            <a:r>
              <a:rPr lang="zh-CN" altLang="en-US" sz="1600" b="0" dirty="0">
                <a:solidFill>
                  <a:srgbClr val="002060"/>
                </a:solidFill>
                <a:latin typeface="+mn-ea"/>
                <a:ea typeface="+mn-ea"/>
              </a:rPr>
              <a:t>对于执行指令过程中所需要用到的数据，会将数据地址也送到地址总线，然后</a:t>
            </a:r>
            <a:r>
              <a:rPr lang="en-US" altLang="zh-CN" sz="1600" b="0" dirty="0">
                <a:solidFill>
                  <a:srgbClr val="002060"/>
                </a:solidFill>
                <a:latin typeface="+mn-ea"/>
                <a:ea typeface="+mn-ea"/>
              </a:rPr>
              <a:t>CPU</a:t>
            </a:r>
            <a:r>
              <a:rPr lang="zh-CN" altLang="en-US" sz="1600" b="0" dirty="0">
                <a:solidFill>
                  <a:srgbClr val="002060"/>
                </a:solidFill>
                <a:latin typeface="+mn-ea"/>
                <a:ea typeface="+mn-ea"/>
              </a:rPr>
              <a:t>把数据读到</a:t>
            </a:r>
            <a:r>
              <a:rPr lang="en-US" altLang="zh-CN" sz="1600" b="0" dirty="0">
                <a:solidFill>
                  <a:srgbClr val="002060"/>
                </a:solidFill>
                <a:latin typeface="+mn-ea"/>
                <a:ea typeface="+mn-ea"/>
              </a:rPr>
              <a:t>CPU</a:t>
            </a:r>
            <a:r>
              <a:rPr lang="zh-CN" altLang="en-US" sz="1600" b="0" dirty="0">
                <a:solidFill>
                  <a:srgbClr val="002060"/>
                </a:solidFill>
                <a:latin typeface="+mn-ea"/>
                <a:ea typeface="+mn-ea"/>
              </a:rPr>
              <a:t>的内部存储单元</a:t>
            </a:r>
            <a:r>
              <a:rPr lang="en-US" altLang="zh-CN" sz="1600" b="0" dirty="0">
                <a:solidFill>
                  <a:srgbClr val="002060"/>
                </a:solidFill>
                <a:latin typeface="+mn-ea"/>
                <a:ea typeface="+mn-ea"/>
              </a:rPr>
              <a:t>(</a:t>
            </a:r>
            <a:r>
              <a:rPr lang="zh-CN" altLang="en-US" sz="1600" b="0" dirty="0">
                <a:solidFill>
                  <a:srgbClr val="002060"/>
                </a:solidFill>
                <a:latin typeface="+mn-ea"/>
                <a:ea typeface="+mn-ea"/>
              </a:rPr>
              <a:t>就是内部寄存器</a:t>
            </a:r>
            <a:r>
              <a:rPr lang="en-US" altLang="zh-CN" sz="1600" b="0" dirty="0">
                <a:solidFill>
                  <a:srgbClr val="002060"/>
                </a:solidFill>
                <a:latin typeface="+mn-ea"/>
                <a:ea typeface="+mn-ea"/>
              </a:rPr>
              <a:t>)</a:t>
            </a:r>
            <a:r>
              <a:rPr lang="zh-CN" altLang="en-US" sz="1600" b="0" dirty="0">
                <a:solidFill>
                  <a:srgbClr val="002060"/>
                </a:solidFill>
                <a:latin typeface="+mn-ea"/>
                <a:ea typeface="+mn-ea"/>
              </a:rPr>
              <a:t>暂存起来，最后命令运算单元对数据进行处理加工。周而复始，一直这样执行下去，天荒地老，海枯石烂，直到停电。</a:t>
            </a:r>
            <a:endParaRPr lang="zh-CN" altLang="en-US" sz="1600" b="0" i="0" dirty="0">
              <a:solidFill>
                <a:srgbClr val="002060"/>
              </a:solidFill>
              <a:effectLst/>
              <a:latin typeface="+mn-ea"/>
              <a:ea typeface="+mn-ea"/>
            </a:endParaRPr>
          </a:p>
        </p:txBody>
      </p:sp>
    </p:spTree>
    <p:extLst>
      <p:ext uri="{BB962C8B-B14F-4D97-AF65-F5344CB8AC3E}">
        <p14:creationId xmlns:p14="http://schemas.microsoft.com/office/powerpoint/2010/main" val="35826120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txBox="1">
            <a:spLocks noChangeArrowheads="1"/>
          </p:cNvSpPr>
          <p:nvPr/>
        </p:nvSpPr>
        <p:spPr bwMode="auto">
          <a:xfrm>
            <a:off x="5651500" y="115888"/>
            <a:ext cx="3082925" cy="50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2000" b="1">
                <a:solidFill>
                  <a:schemeClr val="tx1"/>
                </a:solidFill>
                <a:latin typeface="仿宋_GB2312" charset="-122"/>
                <a:ea typeface="仿宋_GB2312" charset="-122"/>
              </a:defRPr>
            </a:lvl1pPr>
            <a:lvl2pPr marL="742950" indent="-285750" eaLnBrk="0" hangingPunct="0">
              <a:defRPr sz="2000" b="1">
                <a:solidFill>
                  <a:schemeClr val="tx1"/>
                </a:solidFill>
                <a:latin typeface="仿宋_GB2312" charset="-122"/>
                <a:ea typeface="仿宋_GB2312" charset="-122"/>
              </a:defRPr>
            </a:lvl2pPr>
            <a:lvl3pPr marL="1143000" indent="-228600" eaLnBrk="0" hangingPunct="0">
              <a:defRPr sz="2000" b="1">
                <a:solidFill>
                  <a:schemeClr val="tx1"/>
                </a:solidFill>
                <a:latin typeface="仿宋_GB2312" charset="-122"/>
                <a:ea typeface="仿宋_GB2312" charset="-122"/>
              </a:defRPr>
            </a:lvl3pPr>
            <a:lvl4pPr marL="1600200" indent="-228600" eaLnBrk="0" hangingPunct="0">
              <a:defRPr sz="2000" b="1">
                <a:solidFill>
                  <a:schemeClr val="tx1"/>
                </a:solidFill>
                <a:latin typeface="仿宋_GB2312" charset="-122"/>
                <a:ea typeface="仿宋_GB2312" charset="-122"/>
              </a:defRPr>
            </a:lvl4pPr>
            <a:lvl5pPr marL="2057400" indent="-228600" eaLnBrk="0" hangingPunct="0">
              <a:defRPr sz="2000" b="1">
                <a:solidFill>
                  <a:schemeClr val="tx1"/>
                </a:solidFill>
                <a:latin typeface="仿宋_GB2312" charset="-122"/>
                <a:ea typeface="仿宋_GB2312" charset="-122"/>
              </a:defRPr>
            </a:lvl5pPr>
            <a:lvl6pPr marL="2514600" indent="-228600" algn="ctr" eaLnBrk="0" fontAlgn="base" hangingPunct="0">
              <a:spcBef>
                <a:spcPct val="0"/>
              </a:spcBef>
              <a:spcAft>
                <a:spcPct val="0"/>
              </a:spcAft>
              <a:defRPr sz="2000" b="1">
                <a:solidFill>
                  <a:schemeClr val="tx1"/>
                </a:solidFill>
                <a:latin typeface="仿宋_GB2312" charset="-122"/>
                <a:ea typeface="仿宋_GB2312" charset="-122"/>
              </a:defRPr>
            </a:lvl6pPr>
            <a:lvl7pPr marL="2971800" indent="-228600" algn="ctr" eaLnBrk="0" fontAlgn="base" hangingPunct="0">
              <a:spcBef>
                <a:spcPct val="0"/>
              </a:spcBef>
              <a:spcAft>
                <a:spcPct val="0"/>
              </a:spcAft>
              <a:defRPr sz="2000" b="1">
                <a:solidFill>
                  <a:schemeClr val="tx1"/>
                </a:solidFill>
                <a:latin typeface="仿宋_GB2312" charset="-122"/>
                <a:ea typeface="仿宋_GB2312" charset="-122"/>
              </a:defRPr>
            </a:lvl7pPr>
            <a:lvl8pPr marL="3429000" indent="-228600" algn="ctr" eaLnBrk="0" fontAlgn="base" hangingPunct="0">
              <a:spcBef>
                <a:spcPct val="0"/>
              </a:spcBef>
              <a:spcAft>
                <a:spcPct val="0"/>
              </a:spcAft>
              <a:defRPr sz="2000" b="1">
                <a:solidFill>
                  <a:schemeClr val="tx1"/>
                </a:solidFill>
                <a:latin typeface="仿宋_GB2312" charset="-122"/>
                <a:ea typeface="仿宋_GB2312" charset="-122"/>
              </a:defRPr>
            </a:lvl8pPr>
            <a:lvl9pPr marL="3886200" indent="-228600" algn="ctr" eaLnBrk="0" fontAlgn="base" hangingPunct="0">
              <a:spcBef>
                <a:spcPct val="0"/>
              </a:spcBef>
              <a:spcAft>
                <a:spcPct val="0"/>
              </a:spcAft>
              <a:defRPr sz="2000" b="1">
                <a:solidFill>
                  <a:schemeClr val="tx1"/>
                </a:solidFill>
                <a:latin typeface="仿宋_GB2312" charset="-122"/>
                <a:ea typeface="仿宋_GB2312" charset="-122"/>
              </a:defRPr>
            </a:lvl9pPr>
          </a:lstStyle>
          <a:p>
            <a:pPr eaLnBrk="1" hangingPunct="1">
              <a:lnSpc>
                <a:spcPct val="130000"/>
              </a:lnSpc>
            </a:pPr>
            <a:r>
              <a:rPr lang="zh-CN" altLang="en-US" sz="3200">
                <a:solidFill>
                  <a:schemeClr val="bg1"/>
                </a:solidFill>
                <a:latin typeface="微软雅黑" pitchFamily="34" charset="-122"/>
                <a:ea typeface="微软雅黑" pitchFamily="34" charset="-122"/>
              </a:rPr>
              <a:t>目   录</a:t>
            </a:r>
            <a:endParaRPr lang="en-US" altLang="zh-CN" sz="3200">
              <a:solidFill>
                <a:schemeClr val="bg1"/>
              </a:solidFill>
              <a:latin typeface="微软雅黑" pitchFamily="34" charset="-122"/>
              <a:ea typeface="微软雅黑" pitchFamily="34" charset="-122"/>
            </a:endParaRPr>
          </a:p>
        </p:txBody>
      </p:sp>
      <p:sp>
        <p:nvSpPr>
          <p:cNvPr id="5124" name="Rectangle 35"/>
          <p:cNvSpPr>
            <a:spLocks noChangeArrowheads="1"/>
          </p:cNvSpPr>
          <p:nvPr/>
        </p:nvSpPr>
        <p:spPr bwMode="auto">
          <a:xfrm>
            <a:off x="785413" y="980728"/>
            <a:ext cx="2520271"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a:r>
              <a:rPr lang="zh-CN" altLang="en-US" sz="2800" dirty="0">
                <a:solidFill>
                  <a:schemeClr val="bg1"/>
                </a:solidFill>
                <a:latin typeface="黑体" pitchFamily="49" charset="-122"/>
                <a:ea typeface="黑体" pitchFamily="49" charset="-122"/>
              </a:rPr>
              <a:t>微处理器概述</a:t>
            </a:r>
          </a:p>
        </p:txBody>
      </p:sp>
      <p:sp>
        <p:nvSpPr>
          <p:cNvPr id="5126" name="Rectangle 35"/>
          <p:cNvSpPr>
            <a:spLocks noChangeArrowheads="1"/>
          </p:cNvSpPr>
          <p:nvPr/>
        </p:nvSpPr>
        <p:spPr bwMode="auto">
          <a:xfrm>
            <a:off x="2205504" y="2506718"/>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微处理器的发展</a:t>
            </a:r>
          </a:p>
        </p:txBody>
      </p:sp>
      <p:cxnSp>
        <p:nvCxnSpPr>
          <p:cNvPr id="4" name="直接连接符 3"/>
          <p:cNvCxnSpPr>
            <a:cxnSpLocks/>
          </p:cNvCxnSpPr>
          <p:nvPr/>
        </p:nvCxnSpPr>
        <p:spPr>
          <a:xfrm>
            <a:off x="1793525" y="1590328"/>
            <a:ext cx="0" cy="435895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808259" y="2852936"/>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8" name="Rectangle 35"/>
          <p:cNvSpPr>
            <a:spLocks noChangeArrowheads="1"/>
          </p:cNvSpPr>
          <p:nvPr/>
        </p:nvSpPr>
        <p:spPr bwMode="auto">
          <a:xfrm>
            <a:off x="2206002" y="1718017"/>
            <a:ext cx="4959523"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什么是微处理器</a:t>
            </a:r>
          </a:p>
        </p:txBody>
      </p:sp>
      <p:cxnSp>
        <p:nvCxnSpPr>
          <p:cNvPr id="19" name="直接连接符 18"/>
          <p:cNvCxnSpPr>
            <a:cxnSpLocks/>
            <a:endCxn id="18" idx="1"/>
          </p:cNvCxnSpPr>
          <p:nvPr/>
        </p:nvCxnSpPr>
        <p:spPr>
          <a:xfrm>
            <a:off x="1808259" y="2022817"/>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 name="右箭头 19"/>
          <p:cNvSpPr/>
          <p:nvPr/>
        </p:nvSpPr>
        <p:spPr>
          <a:xfrm>
            <a:off x="779237" y="4888430"/>
            <a:ext cx="72008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35">
            <a:extLst>
              <a:ext uri="{FF2B5EF4-FFF2-40B4-BE49-F238E27FC236}">
                <a16:creationId xmlns:a16="http://schemas.microsoft.com/office/drawing/2014/main" id="{FC0D0968-C147-407D-9869-FD00F3CA13B1}"/>
              </a:ext>
            </a:extLst>
          </p:cNvPr>
          <p:cNvSpPr>
            <a:spLocks noChangeArrowheads="1"/>
          </p:cNvSpPr>
          <p:nvPr/>
        </p:nvSpPr>
        <p:spPr bwMode="auto">
          <a:xfrm>
            <a:off x="2205504" y="3293230"/>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微处理器的作用</a:t>
            </a:r>
          </a:p>
        </p:txBody>
      </p:sp>
      <p:sp>
        <p:nvSpPr>
          <p:cNvPr id="11" name="Rectangle 35">
            <a:extLst>
              <a:ext uri="{FF2B5EF4-FFF2-40B4-BE49-F238E27FC236}">
                <a16:creationId xmlns:a16="http://schemas.microsoft.com/office/drawing/2014/main" id="{9213C0E9-B74C-4DD8-9959-DB2BB017B0F2}"/>
              </a:ext>
            </a:extLst>
          </p:cNvPr>
          <p:cNvSpPr>
            <a:spLocks noChangeArrowheads="1"/>
          </p:cNvSpPr>
          <p:nvPr/>
        </p:nvSpPr>
        <p:spPr bwMode="auto">
          <a:xfrm>
            <a:off x="2195736" y="4078812"/>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微处理器工作原理</a:t>
            </a:r>
          </a:p>
        </p:txBody>
      </p:sp>
      <p:cxnSp>
        <p:nvCxnSpPr>
          <p:cNvPr id="12" name="直接连接符 11">
            <a:extLst>
              <a:ext uri="{FF2B5EF4-FFF2-40B4-BE49-F238E27FC236}">
                <a16:creationId xmlns:a16="http://schemas.microsoft.com/office/drawing/2014/main" id="{5B5FBAF0-FDC8-49FB-BA70-404638A7B2A8}"/>
              </a:ext>
            </a:extLst>
          </p:cNvPr>
          <p:cNvCxnSpPr/>
          <p:nvPr/>
        </p:nvCxnSpPr>
        <p:spPr>
          <a:xfrm>
            <a:off x="1808259" y="3645024"/>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29F76F39-ED94-403B-8314-1094D83754E1}"/>
              </a:ext>
            </a:extLst>
          </p:cNvPr>
          <p:cNvCxnSpPr/>
          <p:nvPr/>
        </p:nvCxnSpPr>
        <p:spPr>
          <a:xfrm>
            <a:off x="1793525" y="4365104"/>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5" name="Rectangle 35">
            <a:extLst>
              <a:ext uri="{FF2B5EF4-FFF2-40B4-BE49-F238E27FC236}">
                <a16:creationId xmlns:a16="http://schemas.microsoft.com/office/drawing/2014/main" id="{187F174F-E61A-48CF-9313-C1F554873CD0}"/>
              </a:ext>
            </a:extLst>
          </p:cNvPr>
          <p:cNvSpPr>
            <a:spLocks noChangeArrowheads="1"/>
          </p:cNvSpPr>
          <p:nvPr/>
        </p:nvSpPr>
        <p:spPr bwMode="auto">
          <a:xfrm>
            <a:off x="2195736" y="4870030"/>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solidFill>
                <a:latin typeface="黑体" pitchFamily="49" charset="-122"/>
                <a:ea typeface="黑体" pitchFamily="49" charset="-122"/>
              </a:rPr>
              <a:t>微处理器特点</a:t>
            </a:r>
          </a:p>
        </p:txBody>
      </p:sp>
      <p:cxnSp>
        <p:nvCxnSpPr>
          <p:cNvPr id="16" name="直接连接符 15">
            <a:extLst>
              <a:ext uri="{FF2B5EF4-FFF2-40B4-BE49-F238E27FC236}">
                <a16:creationId xmlns:a16="http://schemas.microsoft.com/office/drawing/2014/main" id="{07A67688-20F5-40A4-8793-7C4D74D1B0E6}"/>
              </a:ext>
            </a:extLst>
          </p:cNvPr>
          <p:cNvCxnSpPr/>
          <p:nvPr/>
        </p:nvCxnSpPr>
        <p:spPr>
          <a:xfrm>
            <a:off x="1793525" y="5157192"/>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1" name="Rectangle 35">
            <a:extLst>
              <a:ext uri="{FF2B5EF4-FFF2-40B4-BE49-F238E27FC236}">
                <a16:creationId xmlns:a16="http://schemas.microsoft.com/office/drawing/2014/main" id="{AC6D0B59-BADA-4158-8AE2-AF98BD66B96D}"/>
              </a:ext>
            </a:extLst>
          </p:cNvPr>
          <p:cNvSpPr>
            <a:spLocks noChangeArrowheads="1"/>
          </p:cNvSpPr>
          <p:nvPr/>
        </p:nvSpPr>
        <p:spPr bwMode="auto">
          <a:xfrm>
            <a:off x="2195736" y="5661248"/>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微处理器分类</a:t>
            </a:r>
          </a:p>
        </p:txBody>
      </p:sp>
      <p:cxnSp>
        <p:nvCxnSpPr>
          <p:cNvPr id="22" name="直接连接符 21">
            <a:extLst>
              <a:ext uri="{FF2B5EF4-FFF2-40B4-BE49-F238E27FC236}">
                <a16:creationId xmlns:a16="http://schemas.microsoft.com/office/drawing/2014/main" id="{3DB6AA9F-B62E-421C-861D-A949A9208A93}"/>
              </a:ext>
            </a:extLst>
          </p:cNvPr>
          <p:cNvCxnSpPr/>
          <p:nvPr/>
        </p:nvCxnSpPr>
        <p:spPr>
          <a:xfrm>
            <a:off x="1808259" y="5949280"/>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07513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圆角矩形 1">
            <a:extLst>
              <a:ext uri="{FF2B5EF4-FFF2-40B4-BE49-F238E27FC236}">
                <a16:creationId xmlns:a16="http://schemas.microsoft.com/office/drawing/2014/main" id="{98D690D0-52C4-4978-BEDA-04F45C2470F1}"/>
              </a:ext>
            </a:extLst>
          </p:cNvPr>
          <p:cNvSpPr/>
          <p:nvPr/>
        </p:nvSpPr>
        <p:spPr>
          <a:xfrm>
            <a:off x="537573" y="1916832"/>
            <a:ext cx="5262838" cy="2952328"/>
          </a:xfrm>
          <a:prstGeom prst="roundRect">
            <a:avLst>
              <a:gd name="adj" fmla="val 8734"/>
            </a:avLst>
          </a:prstGeom>
          <a:solidFill>
            <a:schemeClr val="bg1"/>
          </a:solid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微处理器特点</a:t>
            </a:r>
          </a:p>
        </p:txBody>
      </p:sp>
      <p:sp>
        <p:nvSpPr>
          <p:cNvPr id="30" name="矩形 29">
            <a:extLst>
              <a:ext uri="{FF2B5EF4-FFF2-40B4-BE49-F238E27FC236}">
                <a16:creationId xmlns:a16="http://schemas.microsoft.com/office/drawing/2014/main" id="{2BFA8148-4BBF-4539-B3B9-456875D05919}"/>
              </a:ext>
            </a:extLst>
          </p:cNvPr>
          <p:cNvSpPr/>
          <p:nvPr/>
        </p:nvSpPr>
        <p:spPr>
          <a:xfrm>
            <a:off x="613856" y="1196752"/>
            <a:ext cx="2659703"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00FF"/>
                </a:solidFill>
                <a:latin typeface="黑体" pitchFamily="49" charset="-122"/>
                <a:ea typeface="黑体" pitchFamily="49" charset="-122"/>
              </a:rPr>
              <a:t>常用微处理器特点</a:t>
            </a:r>
          </a:p>
        </p:txBody>
      </p:sp>
      <p:sp>
        <p:nvSpPr>
          <p:cNvPr id="11" name="矩形 10">
            <a:extLst>
              <a:ext uri="{FF2B5EF4-FFF2-40B4-BE49-F238E27FC236}">
                <a16:creationId xmlns:a16="http://schemas.microsoft.com/office/drawing/2014/main" id="{FFA7B36C-6B03-4C59-8393-534EDAD95568}"/>
              </a:ext>
            </a:extLst>
          </p:cNvPr>
          <p:cNvSpPr/>
          <p:nvPr/>
        </p:nvSpPr>
        <p:spPr>
          <a:xfrm>
            <a:off x="573887" y="1916832"/>
            <a:ext cx="5190210" cy="2804614"/>
          </a:xfrm>
          <a:prstGeom prst="rect">
            <a:avLst/>
          </a:prstGeom>
        </p:spPr>
        <p:txBody>
          <a:bodyPr wrap="square">
            <a:spAutoFit/>
          </a:bodyPr>
          <a:lstStyle/>
          <a:p>
            <a:pPr marL="457200" indent="-457200">
              <a:lnSpc>
                <a:spcPct val="150000"/>
              </a:lnSpc>
              <a:buFont typeface="+mj-ea"/>
              <a:buAutoNum type="circleNumDbPlain"/>
            </a:pPr>
            <a:r>
              <a:rPr lang="zh-CN" altLang="en-US" dirty="0">
                <a:solidFill>
                  <a:srgbClr val="C00000"/>
                </a:solidFill>
                <a:ea typeface="宋体" panose="02010600030101010101" pitchFamily="2" charset="-122"/>
                <a:cs typeface="Times New Roman" panose="02020603050405020304" pitchFamily="18" charset="0"/>
              </a:rPr>
              <a:t>体积小，功耗低；</a:t>
            </a:r>
            <a:endParaRPr lang="en-US" altLang="zh-CN" dirty="0">
              <a:solidFill>
                <a:srgbClr val="C00000"/>
              </a:solidFill>
              <a:ea typeface="宋体" panose="02010600030101010101" pitchFamily="2" charset="-122"/>
              <a:cs typeface="Times New Roman" panose="02020603050405020304" pitchFamily="18" charset="0"/>
            </a:endParaRPr>
          </a:p>
          <a:p>
            <a:pPr marL="457200" indent="-457200">
              <a:lnSpc>
                <a:spcPct val="150000"/>
              </a:lnSpc>
              <a:buFont typeface="+mj-ea"/>
              <a:buAutoNum type="circleNumDbPlain"/>
            </a:pPr>
            <a:r>
              <a:rPr lang="zh-CN" altLang="en-US" dirty="0">
                <a:solidFill>
                  <a:srgbClr val="C00000"/>
                </a:solidFill>
                <a:ea typeface="宋体" panose="02010600030101010101" pitchFamily="2" charset="-122"/>
                <a:cs typeface="Times New Roman" panose="02020603050405020304" pitchFamily="18" charset="0"/>
              </a:rPr>
              <a:t>可靠性高，环境适应性好，由于使用大规模</a:t>
            </a:r>
            <a:r>
              <a:rPr lang="en-US" altLang="zh-CN" dirty="0">
                <a:solidFill>
                  <a:srgbClr val="C00000"/>
                </a:solidFill>
                <a:ea typeface="宋体" panose="02010600030101010101" pitchFamily="2" charset="-122"/>
                <a:cs typeface="Times New Roman" panose="02020603050405020304" pitchFamily="18" charset="0"/>
              </a:rPr>
              <a:t>/</a:t>
            </a:r>
            <a:r>
              <a:rPr lang="zh-CN" altLang="en-US" dirty="0">
                <a:solidFill>
                  <a:srgbClr val="C00000"/>
                </a:solidFill>
                <a:ea typeface="宋体" panose="02010600030101010101" pitchFamily="2" charset="-122"/>
                <a:cs typeface="Times New Roman" panose="02020603050405020304" pitchFamily="18" charset="0"/>
              </a:rPr>
              <a:t>超大规模集成电路设计，简化了外接线和外加逻辑，大大提高了系统可靠性；</a:t>
            </a:r>
            <a:endParaRPr lang="en-US" altLang="zh-CN" dirty="0">
              <a:solidFill>
                <a:srgbClr val="C00000"/>
              </a:solidFill>
              <a:ea typeface="宋体" panose="02010600030101010101" pitchFamily="2" charset="-122"/>
              <a:cs typeface="Times New Roman" panose="02020603050405020304" pitchFamily="18" charset="0"/>
            </a:endParaRPr>
          </a:p>
          <a:p>
            <a:pPr marL="457200" indent="-457200">
              <a:lnSpc>
                <a:spcPct val="150000"/>
              </a:lnSpc>
              <a:buFont typeface="+mj-ea"/>
              <a:buAutoNum type="circleNumDbPlain"/>
            </a:pPr>
            <a:r>
              <a:rPr lang="zh-CN" altLang="en-US" dirty="0">
                <a:solidFill>
                  <a:srgbClr val="C00000"/>
                </a:solidFill>
                <a:ea typeface="宋体" panose="02010600030101010101" pitchFamily="2" charset="-122"/>
                <a:cs typeface="Times New Roman" panose="02020603050405020304" pitchFamily="18" charset="0"/>
              </a:rPr>
              <a:t>系统设计灵活，使用方便。</a:t>
            </a:r>
          </a:p>
        </p:txBody>
      </p:sp>
      <p:pic>
        <p:nvPicPr>
          <p:cNvPr id="4" name="图片 3">
            <a:extLst>
              <a:ext uri="{FF2B5EF4-FFF2-40B4-BE49-F238E27FC236}">
                <a16:creationId xmlns:a16="http://schemas.microsoft.com/office/drawing/2014/main" id="{A58AA1F3-AD26-487B-ACFC-48C13F7894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9823" y="1058211"/>
            <a:ext cx="2552656" cy="1717241"/>
          </a:xfrm>
          <a:prstGeom prst="rect">
            <a:avLst/>
          </a:prstGeom>
        </p:spPr>
      </p:pic>
      <p:pic>
        <p:nvPicPr>
          <p:cNvPr id="6" name="图片 5">
            <a:extLst>
              <a:ext uri="{FF2B5EF4-FFF2-40B4-BE49-F238E27FC236}">
                <a16:creationId xmlns:a16="http://schemas.microsoft.com/office/drawing/2014/main" id="{F5D8170A-AEE1-468F-A381-16CAD9C747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79824" y="2775452"/>
            <a:ext cx="2552656" cy="1949692"/>
          </a:xfrm>
          <a:prstGeom prst="rect">
            <a:avLst/>
          </a:prstGeom>
        </p:spPr>
      </p:pic>
      <p:pic>
        <p:nvPicPr>
          <p:cNvPr id="12" name="图片 11">
            <a:extLst>
              <a:ext uri="{FF2B5EF4-FFF2-40B4-BE49-F238E27FC236}">
                <a16:creationId xmlns:a16="http://schemas.microsoft.com/office/drawing/2014/main" id="{98200670-2BC2-4891-AF9B-C0E24CAC9C7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79824" y="4725145"/>
            <a:ext cx="2552656" cy="1566736"/>
          </a:xfrm>
          <a:prstGeom prst="rect">
            <a:avLst/>
          </a:prstGeom>
        </p:spPr>
      </p:pic>
    </p:spTree>
    <p:extLst>
      <p:ext uri="{BB962C8B-B14F-4D97-AF65-F5344CB8AC3E}">
        <p14:creationId xmlns:p14="http://schemas.microsoft.com/office/powerpoint/2010/main" val="20426013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txBox="1">
            <a:spLocks noChangeArrowheads="1"/>
          </p:cNvSpPr>
          <p:nvPr/>
        </p:nvSpPr>
        <p:spPr bwMode="auto">
          <a:xfrm>
            <a:off x="5651500" y="115888"/>
            <a:ext cx="3082925" cy="50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2000" b="1">
                <a:solidFill>
                  <a:schemeClr val="tx1"/>
                </a:solidFill>
                <a:latin typeface="仿宋_GB2312" charset="-122"/>
                <a:ea typeface="仿宋_GB2312" charset="-122"/>
              </a:defRPr>
            </a:lvl1pPr>
            <a:lvl2pPr marL="742950" indent="-285750" eaLnBrk="0" hangingPunct="0">
              <a:defRPr sz="2000" b="1">
                <a:solidFill>
                  <a:schemeClr val="tx1"/>
                </a:solidFill>
                <a:latin typeface="仿宋_GB2312" charset="-122"/>
                <a:ea typeface="仿宋_GB2312" charset="-122"/>
              </a:defRPr>
            </a:lvl2pPr>
            <a:lvl3pPr marL="1143000" indent="-228600" eaLnBrk="0" hangingPunct="0">
              <a:defRPr sz="2000" b="1">
                <a:solidFill>
                  <a:schemeClr val="tx1"/>
                </a:solidFill>
                <a:latin typeface="仿宋_GB2312" charset="-122"/>
                <a:ea typeface="仿宋_GB2312" charset="-122"/>
              </a:defRPr>
            </a:lvl3pPr>
            <a:lvl4pPr marL="1600200" indent="-228600" eaLnBrk="0" hangingPunct="0">
              <a:defRPr sz="2000" b="1">
                <a:solidFill>
                  <a:schemeClr val="tx1"/>
                </a:solidFill>
                <a:latin typeface="仿宋_GB2312" charset="-122"/>
                <a:ea typeface="仿宋_GB2312" charset="-122"/>
              </a:defRPr>
            </a:lvl4pPr>
            <a:lvl5pPr marL="2057400" indent="-228600" eaLnBrk="0" hangingPunct="0">
              <a:defRPr sz="2000" b="1">
                <a:solidFill>
                  <a:schemeClr val="tx1"/>
                </a:solidFill>
                <a:latin typeface="仿宋_GB2312" charset="-122"/>
                <a:ea typeface="仿宋_GB2312" charset="-122"/>
              </a:defRPr>
            </a:lvl5pPr>
            <a:lvl6pPr marL="2514600" indent="-228600" algn="ctr" eaLnBrk="0" fontAlgn="base" hangingPunct="0">
              <a:spcBef>
                <a:spcPct val="0"/>
              </a:spcBef>
              <a:spcAft>
                <a:spcPct val="0"/>
              </a:spcAft>
              <a:defRPr sz="2000" b="1">
                <a:solidFill>
                  <a:schemeClr val="tx1"/>
                </a:solidFill>
                <a:latin typeface="仿宋_GB2312" charset="-122"/>
                <a:ea typeface="仿宋_GB2312" charset="-122"/>
              </a:defRPr>
            </a:lvl6pPr>
            <a:lvl7pPr marL="2971800" indent="-228600" algn="ctr" eaLnBrk="0" fontAlgn="base" hangingPunct="0">
              <a:spcBef>
                <a:spcPct val="0"/>
              </a:spcBef>
              <a:spcAft>
                <a:spcPct val="0"/>
              </a:spcAft>
              <a:defRPr sz="2000" b="1">
                <a:solidFill>
                  <a:schemeClr val="tx1"/>
                </a:solidFill>
                <a:latin typeface="仿宋_GB2312" charset="-122"/>
                <a:ea typeface="仿宋_GB2312" charset="-122"/>
              </a:defRPr>
            </a:lvl7pPr>
            <a:lvl8pPr marL="3429000" indent="-228600" algn="ctr" eaLnBrk="0" fontAlgn="base" hangingPunct="0">
              <a:spcBef>
                <a:spcPct val="0"/>
              </a:spcBef>
              <a:spcAft>
                <a:spcPct val="0"/>
              </a:spcAft>
              <a:defRPr sz="2000" b="1">
                <a:solidFill>
                  <a:schemeClr val="tx1"/>
                </a:solidFill>
                <a:latin typeface="仿宋_GB2312" charset="-122"/>
                <a:ea typeface="仿宋_GB2312" charset="-122"/>
              </a:defRPr>
            </a:lvl8pPr>
            <a:lvl9pPr marL="3886200" indent="-228600" algn="ctr" eaLnBrk="0" fontAlgn="base" hangingPunct="0">
              <a:spcBef>
                <a:spcPct val="0"/>
              </a:spcBef>
              <a:spcAft>
                <a:spcPct val="0"/>
              </a:spcAft>
              <a:defRPr sz="2000" b="1">
                <a:solidFill>
                  <a:schemeClr val="tx1"/>
                </a:solidFill>
                <a:latin typeface="仿宋_GB2312" charset="-122"/>
                <a:ea typeface="仿宋_GB2312" charset="-122"/>
              </a:defRPr>
            </a:lvl9pPr>
          </a:lstStyle>
          <a:p>
            <a:pPr eaLnBrk="1" hangingPunct="1">
              <a:lnSpc>
                <a:spcPct val="130000"/>
              </a:lnSpc>
            </a:pPr>
            <a:r>
              <a:rPr lang="zh-CN" altLang="en-US" sz="3200">
                <a:solidFill>
                  <a:schemeClr val="bg1"/>
                </a:solidFill>
                <a:latin typeface="微软雅黑" pitchFamily="34" charset="-122"/>
                <a:ea typeface="微软雅黑" pitchFamily="34" charset="-122"/>
              </a:rPr>
              <a:t>目   录</a:t>
            </a:r>
            <a:endParaRPr lang="en-US" altLang="zh-CN" sz="3200">
              <a:solidFill>
                <a:schemeClr val="bg1"/>
              </a:solidFill>
              <a:latin typeface="微软雅黑" pitchFamily="34" charset="-122"/>
              <a:ea typeface="微软雅黑" pitchFamily="34" charset="-122"/>
            </a:endParaRPr>
          </a:p>
        </p:txBody>
      </p:sp>
      <p:sp>
        <p:nvSpPr>
          <p:cNvPr id="5124" name="Rectangle 35"/>
          <p:cNvSpPr>
            <a:spLocks noChangeArrowheads="1"/>
          </p:cNvSpPr>
          <p:nvPr/>
        </p:nvSpPr>
        <p:spPr bwMode="auto">
          <a:xfrm>
            <a:off x="785413" y="980728"/>
            <a:ext cx="2520271"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a:r>
              <a:rPr lang="zh-CN" altLang="en-US" sz="2800" dirty="0">
                <a:solidFill>
                  <a:schemeClr val="bg1"/>
                </a:solidFill>
                <a:latin typeface="黑体" pitchFamily="49" charset="-122"/>
                <a:ea typeface="黑体" pitchFamily="49" charset="-122"/>
              </a:rPr>
              <a:t>微处理器概述</a:t>
            </a:r>
          </a:p>
        </p:txBody>
      </p:sp>
      <p:sp>
        <p:nvSpPr>
          <p:cNvPr id="5126" name="Rectangle 35"/>
          <p:cNvSpPr>
            <a:spLocks noChangeArrowheads="1"/>
          </p:cNvSpPr>
          <p:nvPr/>
        </p:nvSpPr>
        <p:spPr bwMode="auto">
          <a:xfrm>
            <a:off x="2205504" y="2506718"/>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微处理器的发展</a:t>
            </a:r>
          </a:p>
        </p:txBody>
      </p:sp>
      <p:cxnSp>
        <p:nvCxnSpPr>
          <p:cNvPr id="4" name="直接连接符 3"/>
          <p:cNvCxnSpPr>
            <a:cxnSpLocks/>
          </p:cNvCxnSpPr>
          <p:nvPr/>
        </p:nvCxnSpPr>
        <p:spPr>
          <a:xfrm>
            <a:off x="1793525" y="1590328"/>
            <a:ext cx="0" cy="435895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808259" y="2852936"/>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8" name="Rectangle 35"/>
          <p:cNvSpPr>
            <a:spLocks noChangeArrowheads="1"/>
          </p:cNvSpPr>
          <p:nvPr/>
        </p:nvSpPr>
        <p:spPr bwMode="auto">
          <a:xfrm>
            <a:off x="2206002" y="1718017"/>
            <a:ext cx="4959523"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什么是微处理器</a:t>
            </a:r>
          </a:p>
        </p:txBody>
      </p:sp>
      <p:cxnSp>
        <p:nvCxnSpPr>
          <p:cNvPr id="19" name="直接连接符 18"/>
          <p:cNvCxnSpPr>
            <a:cxnSpLocks/>
            <a:endCxn id="18" idx="1"/>
          </p:cNvCxnSpPr>
          <p:nvPr/>
        </p:nvCxnSpPr>
        <p:spPr>
          <a:xfrm>
            <a:off x="1808259" y="2022817"/>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 name="右箭头 19"/>
          <p:cNvSpPr/>
          <p:nvPr/>
        </p:nvSpPr>
        <p:spPr>
          <a:xfrm>
            <a:off x="773269" y="5644480"/>
            <a:ext cx="72008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35">
            <a:extLst>
              <a:ext uri="{FF2B5EF4-FFF2-40B4-BE49-F238E27FC236}">
                <a16:creationId xmlns:a16="http://schemas.microsoft.com/office/drawing/2014/main" id="{FC0D0968-C147-407D-9869-FD00F3CA13B1}"/>
              </a:ext>
            </a:extLst>
          </p:cNvPr>
          <p:cNvSpPr>
            <a:spLocks noChangeArrowheads="1"/>
          </p:cNvSpPr>
          <p:nvPr/>
        </p:nvSpPr>
        <p:spPr bwMode="auto">
          <a:xfrm>
            <a:off x="2205504" y="3293230"/>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微处理器的作用</a:t>
            </a:r>
          </a:p>
        </p:txBody>
      </p:sp>
      <p:sp>
        <p:nvSpPr>
          <p:cNvPr id="11" name="Rectangle 35">
            <a:extLst>
              <a:ext uri="{FF2B5EF4-FFF2-40B4-BE49-F238E27FC236}">
                <a16:creationId xmlns:a16="http://schemas.microsoft.com/office/drawing/2014/main" id="{9213C0E9-B74C-4DD8-9959-DB2BB017B0F2}"/>
              </a:ext>
            </a:extLst>
          </p:cNvPr>
          <p:cNvSpPr>
            <a:spLocks noChangeArrowheads="1"/>
          </p:cNvSpPr>
          <p:nvPr/>
        </p:nvSpPr>
        <p:spPr bwMode="auto">
          <a:xfrm>
            <a:off x="2195736" y="4078812"/>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微处理器工作原理</a:t>
            </a:r>
          </a:p>
        </p:txBody>
      </p:sp>
      <p:cxnSp>
        <p:nvCxnSpPr>
          <p:cNvPr id="12" name="直接连接符 11">
            <a:extLst>
              <a:ext uri="{FF2B5EF4-FFF2-40B4-BE49-F238E27FC236}">
                <a16:creationId xmlns:a16="http://schemas.microsoft.com/office/drawing/2014/main" id="{5B5FBAF0-FDC8-49FB-BA70-404638A7B2A8}"/>
              </a:ext>
            </a:extLst>
          </p:cNvPr>
          <p:cNvCxnSpPr/>
          <p:nvPr/>
        </p:nvCxnSpPr>
        <p:spPr>
          <a:xfrm>
            <a:off x="1808259" y="3645024"/>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29F76F39-ED94-403B-8314-1094D83754E1}"/>
              </a:ext>
            </a:extLst>
          </p:cNvPr>
          <p:cNvCxnSpPr/>
          <p:nvPr/>
        </p:nvCxnSpPr>
        <p:spPr>
          <a:xfrm>
            <a:off x="1793525" y="4365104"/>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5" name="Rectangle 35">
            <a:extLst>
              <a:ext uri="{FF2B5EF4-FFF2-40B4-BE49-F238E27FC236}">
                <a16:creationId xmlns:a16="http://schemas.microsoft.com/office/drawing/2014/main" id="{187F174F-E61A-48CF-9313-C1F554873CD0}"/>
              </a:ext>
            </a:extLst>
          </p:cNvPr>
          <p:cNvSpPr>
            <a:spLocks noChangeArrowheads="1"/>
          </p:cNvSpPr>
          <p:nvPr/>
        </p:nvSpPr>
        <p:spPr bwMode="auto">
          <a:xfrm>
            <a:off x="2195736" y="4870030"/>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微处理器特点</a:t>
            </a:r>
          </a:p>
        </p:txBody>
      </p:sp>
      <p:cxnSp>
        <p:nvCxnSpPr>
          <p:cNvPr id="16" name="直接连接符 15">
            <a:extLst>
              <a:ext uri="{FF2B5EF4-FFF2-40B4-BE49-F238E27FC236}">
                <a16:creationId xmlns:a16="http://schemas.microsoft.com/office/drawing/2014/main" id="{07A67688-20F5-40A4-8793-7C4D74D1B0E6}"/>
              </a:ext>
            </a:extLst>
          </p:cNvPr>
          <p:cNvCxnSpPr/>
          <p:nvPr/>
        </p:nvCxnSpPr>
        <p:spPr>
          <a:xfrm>
            <a:off x="1793525" y="5157192"/>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1" name="Rectangle 35">
            <a:extLst>
              <a:ext uri="{FF2B5EF4-FFF2-40B4-BE49-F238E27FC236}">
                <a16:creationId xmlns:a16="http://schemas.microsoft.com/office/drawing/2014/main" id="{AC6D0B59-BADA-4158-8AE2-AF98BD66B96D}"/>
              </a:ext>
            </a:extLst>
          </p:cNvPr>
          <p:cNvSpPr>
            <a:spLocks noChangeArrowheads="1"/>
          </p:cNvSpPr>
          <p:nvPr/>
        </p:nvSpPr>
        <p:spPr bwMode="auto">
          <a:xfrm>
            <a:off x="2195736" y="5661248"/>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solidFill>
                <a:latin typeface="黑体" pitchFamily="49" charset="-122"/>
                <a:ea typeface="黑体" pitchFamily="49" charset="-122"/>
              </a:rPr>
              <a:t>微处理器分类</a:t>
            </a:r>
          </a:p>
        </p:txBody>
      </p:sp>
      <p:cxnSp>
        <p:nvCxnSpPr>
          <p:cNvPr id="22" name="直接连接符 21">
            <a:extLst>
              <a:ext uri="{FF2B5EF4-FFF2-40B4-BE49-F238E27FC236}">
                <a16:creationId xmlns:a16="http://schemas.microsoft.com/office/drawing/2014/main" id="{3DB6AA9F-B62E-421C-861D-A949A9208A93}"/>
              </a:ext>
            </a:extLst>
          </p:cNvPr>
          <p:cNvCxnSpPr/>
          <p:nvPr/>
        </p:nvCxnSpPr>
        <p:spPr>
          <a:xfrm>
            <a:off x="1808259" y="5949280"/>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32497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buNone/>
            </a:pPr>
            <a:r>
              <a:rPr lang="zh-CN" altLang="en-US" dirty="0">
                <a:solidFill>
                  <a:schemeClr val="bg1"/>
                </a:solidFill>
                <a:latin typeface="黑体" pitchFamily="49" charset="-122"/>
                <a:ea typeface="黑体" pitchFamily="49" charset="-122"/>
              </a:rPr>
              <a:t> 微处理器分类</a:t>
            </a:r>
          </a:p>
        </p:txBody>
      </p:sp>
      <p:sp>
        <p:nvSpPr>
          <p:cNvPr id="30" name="矩形 29">
            <a:extLst>
              <a:ext uri="{FF2B5EF4-FFF2-40B4-BE49-F238E27FC236}">
                <a16:creationId xmlns:a16="http://schemas.microsoft.com/office/drawing/2014/main" id="{2BFA8148-4BBF-4539-B3B9-456875D05919}"/>
              </a:ext>
            </a:extLst>
          </p:cNvPr>
          <p:cNvSpPr/>
          <p:nvPr/>
        </p:nvSpPr>
        <p:spPr>
          <a:xfrm>
            <a:off x="519987" y="865607"/>
            <a:ext cx="2338372" cy="461665"/>
          </a:xfrm>
          <a:prstGeom prst="rect">
            <a:avLst/>
          </a:prstGeom>
          <a:solidFill>
            <a:schemeClr val="tx2">
              <a:lumMod val="20000"/>
              <a:lumOff val="80000"/>
            </a:schemeClr>
          </a:solidFill>
          <a:ln>
            <a:noFill/>
          </a:ln>
        </p:spPr>
        <p:txBody>
          <a:bodyPr wrap="square">
            <a:spAutoFit/>
          </a:bodyPr>
          <a:lstStyle/>
          <a:p>
            <a:pPr algn="ctr" eaLnBrk="1" hangingPunct="1"/>
            <a:r>
              <a:rPr lang="zh-CN" altLang="en-US" sz="2400" dirty="0">
                <a:solidFill>
                  <a:srgbClr val="0000FF"/>
                </a:solidFill>
                <a:latin typeface="黑体" pitchFamily="49" charset="-122"/>
                <a:ea typeface="黑体" pitchFamily="49" charset="-122"/>
              </a:rPr>
              <a:t>微处理器的分类</a:t>
            </a:r>
          </a:p>
        </p:txBody>
      </p:sp>
      <p:sp>
        <p:nvSpPr>
          <p:cNvPr id="7" name="圆角矩形 1">
            <a:extLst>
              <a:ext uri="{FF2B5EF4-FFF2-40B4-BE49-F238E27FC236}">
                <a16:creationId xmlns:a16="http://schemas.microsoft.com/office/drawing/2014/main" id="{537ECE97-AECD-4EBC-A673-A8138D4019B5}"/>
              </a:ext>
            </a:extLst>
          </p:cNvPr>
          <p:cNvSpPr/>
          <p:nvPr/>
        </p:nvSpPr>
        <p:spPr>
          <a:xfrm>
            <a:off x="3131840" y="908721"/>
            <a:ext cx="5328592" cy="5616624"/>
          </a:xfrm>
          <a:prstGeom prst="roundRect">
            <a:avLst>
              <a:gd name="adj" fmla="val 5820"/>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zh-CN" altLang="en-US" dirty="0">
              <a:solidFill>
                <a:srgbClr val="0000FF"/>
              </a:solidFill>
            </a:endParaRPr>
          </a:p>
        </p:txBody>
      </p:sp>
      <p:pic>
        <p:nvPicPr>
          <p:cNvPr id="2" name="图片 1">
            <a:extLst>
              <a:ext uri="{FF2B5EF4-FFF2-40B4-BE49-F238E27FC236}">
                <a16:creationId xmlns:a16="http://schemas.microsoft.com/office/drawing/2014/main" id="{8C27DF7E-3016-47FB-BAD2-C39BCC9AB5D3}"/>
              </a:ext>
            </a:extLst>
          </p:cNvPr>
          <p:cNvPicPr>
            <a:picLocks noChangeAspect="1"/>
          </p:cNvPicPr>
          <p:nvPr/>
        </p:nvPicPr>
        <p:blipFill>
          <a:blip r:embed="rId3"/>
          <a:stretch>
            <a:fillRect/>
          </a:stretch>
        </p:blipFill>
        <p:spPr>
          <a:xfrm>
            <a:off x="3347864" y="908720"/>
            <a:ext cx="4514293" cy="5616624"/>
          </a:xfrm>
          <a:prstGeom prst="rect">
            <a:avLst/>
          </a:prstGeom>
        </p:spPr>
      </p:pic>
      <p:pic>
        <p:nvPicPr>
          <p:cNvPr id="4" name="图片 3">
            <a:extLst>
              <a:ext uri="{FF2B5EF4-FFF2-40B4-BE49-F238E27FC236}">
                <a16:creationId xmlns:a16="http://schemas.microsoft.com/office/drawing/2014/main" id="{071FB3CB-11F5-46EB-BEEF-7C1DEB72309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2532" y="1341336"/>
            <a:ext cx="2513285" cy="960401"/>
          </a:xfrm>
          <a:prstGeom prst="rect">
            <a:avLst/>
          </a:prstGeom>
        </p:spPr>
      </p:pic>
      <p:pic>
        <p:nvPicPr>
          <p:cNvPr id="9" name="图片 8">
            <a:extLst>
              <a:ext uri="{FF2B5EF4-FFF2-40B4-BE49-F238E27FC236}">
                <a16:creationId xmlns:a16="http://schemas.microsoft.com/office/drawing/2014/main" id="{CDAF1E8D-68B1-426D-8F98-97680DC5CDC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32528" y="3262138"/>
            <a:ext cx="2513285" cy="1044584"/>
          </a:xfrm>
          <a:prstGeom prst="rect">
            <a:avLst/>
          </a:prstGeom>
        </p:spPr>
      </p:pic>
      <p:pic>
        <p:nvPicPr>
          <p:cNvPr id="15" name="图片 14">
            <a:extLst>
              <a:ext uri="{FF2B5EF4-FFF2-40B4-BE49-F238E27FC236}">
                <a16:creationId xmlns:a16="http://schemas.microsoft.com/office/drawing/2014/main" id="{305097C9-5314-4B6D-879E-A9BB7469673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2530" y="2301737"/>
            <a:ext cx="2513285" cy="960401"/>
          </a:xfrm>
          <a:prstGeom prst="rect">
            <a:avLst/>
          </a:prstGeom>
        </p:spPr>
      </p:pic>
      <p:pic>
        <p:nvPicPr>
          <p:cNvPr id="17" name="图片 16">
            <a:extLst>
              <a:ext uri="{FF2B5EF4-FFF2-40B4-BE49-F238E27FC236}">
                <a16:creationId xmlns:a16="http://schemas.microsoft.com/office/drawing/2014/main" id="{EC325D61-67BD-4314-81D3-06576F42302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32528" y="4312795"/>
            <a:ext cx="2513285" cy="1044584"/>
          </a:xfrm>
          <a:prstGeom prst="rect">
            <a:avLst/>
          </a:prstGeom>
        </p:spPr>
      </p:pic>
      <p:pic>
        <p:nvPicPr>
          <p:cNvPr id="19" name="图片 18">
            <a:extLst>
              <a:ext uri="{FF2B5EF4-FFF2-40B4-BE49-F238E27FC236}">
                <a16:creationId xmlns:a16="http://schemas.microsoft.com/office/drawing/2014/main" id="{1190EDEA-3B8F-4A5E-934D-2F6A6B7A8527}"/>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32528" y="5357380"/>
            <a:ext cx="2513285" cy="1167964"/>
          </a:xfrm>
          <a:prstGeom prst="rect">
            <a:avLst/>
          </a:prstGeom>
        </p:spPr>
      </p:pic>
    </p:spTree>
    <p:extLst>
      <p:ext uri="{BB962C8B-B14F-4D97-AF65-F5344CB8AC3E}">
        <p14:creationId xmlns:p14="http://schemas.microsoft.com/office/powerpoint/2010/main" val="25988627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微处理器</a:t>
            </a:r>
          </a:p>
        </p:txBody>
      </p:sp>
      <p:sp>
        <p:nvSpPr>
          <p:cNvPr id="30" name="矩形 29">
            <a:extLst>
              <a:ext uri="{FF2B5EF4-FFF2-40B4-BE49-F238E27FC236}">
                <a16:creationId xmlns:a16="http://schemas.microsoft.com/office/drawing/2014/main" id="{2BFA8148-4BBF-4539-B3B9-456875D05919}"/>
              </a:ext>
            </a:extLst>
          </p:cNvPr>
          <p:cNvSpPr/>
          <p:nvPr/>
        </p:nvSpPr>
        <p:spPr>
          <a:xfrm>
            <a:off x="540546" y="1196752"/>
            <a:ext cx="3278463"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00FF"/>
                </a:solidFill>
                <a:latin typeface="黑体" pitchFamily="49" charset="-122"/>
                <a:ea typeface="黑体" pitchFamily="49" charset="-122"/>
              </a:rPr>
              <a:t>各种微处理器之间关系</a:t>
            </a:r>
          </a:p>
        </p:txBody>
      </p:sp>
      <p:sp>
        <p:nvSpPr>
          <p:cNvPr id="2" name="椭圆 1">
            <a:extLst>
              <a:ext uri="{FF2B5EF4-FFF2-40B4-BE49-F238E27FC236}">
                <a16:creationId xmlns:a16="http://schemas.microsoft.com/office/drawing/2014/main" id="{F7141EBE-A1BF-4B49-937D-D0FC85C222FD}"/>
              </a:ext>
            </a:extLst>
          </p:cNvPr>
          <p:cNvSpPr/>
          <p:nvPr/>
        </p:nvSpPr>
        <p:spPr>
          <a:xfrm>
            <a:off x="1763688" y="2436704"/>
            <a:ext cx="3744416" cy="29365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FF0000"/>
                </a:solidFill>
              </a:rPr>
              <a:t>MCU</a:t>
            </a:r>
            <a:endParaRPr lang="zh-CN" altLang="en-US" dirty="0">
              <a:solidFill>
                <a:srgbClr val="FF0000"/>
              </a:solidFill>
            </a:endParaRPr>
          </a:p>
        </p:txBody>
      </p:sp>
      <p:sp>
        <p:nvSpPr>
          <p:cNvPr id="13" name="椭圆 12">
            <a:extLst>
              <a:ext uri="{FF2B5EF4-FFF2-40B4-BE49-F238E27FC236}">
                <a16:creationId xmlns:a16="http://schemas.microsoft.com/office/drawing/2014/main" id="{94AF35D8-9F2E-470C-A9FC-88EF2F9694A9}"/>
              </a:ext>
            </a:extLst>
          </p:cNvPr>
          <p:cNvSpPr/>
          <p:nvPr/>
        </p:nvSpPr>
        <p:spPr>
          <a:xfrm>
            <a:off x="3635896" y="908720"/>
            <a:ext cx="2878374" cy="3386651"/>
          </a:xfrm>
          <a:prstGeom prst="ellipse">
            <a:avLst/>
          </a:prstGeom>
          <a:solidFill>
            <a:srgbClr val="0070C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FFFF00"/>
                </a:solidFill>
              </a:rPr>
              <a:t>CPU</a:t>
            </a:r>
            <a:endParaRPr lang="zh-CN" altLang="en-US" dirty="0">
              <a:solidFill>
                <a:srgbClr val="FFFF00"/>
              </a:solidFill>
            </a:endParaRPr>
          </a:p>
        </p:txBody>
      </p:sp>
      <p:sp>
        <p:nvSpPr>
          <p:cNvPr id="14" name="椭圆 13">
            <a:extLst>
              <a:ext uri="{FF2B5EF4-FFF2-40B4-BE49-F238E27FC236}">
                <a16:creationId xmlns:a16="http://schemas.microsoft.com/office/drawing/2014/main" id="{6D06D190-7431-4E42-A673-07B52DFB85EF}"/>
              </a:ext>
            </a:extLst>
          </p:cNvPr>
          <p:cNvSpPr/>
          <p:nvPr/>
        </p:nvSpPr>
        <p:spPr>
          <a:xfrm>
            <a:off x="3664582" y="3498733"/>
            <a:ext cx="2878374" cy="3386651"/>
          </a:xfrm>
          <a:prstGeom prst="ellipse">
            <a:avLst/>
          </a:prstGeom>
          <a:solidFill>
            <a:srgbClr val="FF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33CC33"/>
                </a:solidFill>
              </a:rPr>
              <a:t>DSP</a:t>
            </a:r>
            <a:endParaRPr lang="zh-CN" altLang="en-US" dirty="0">
              <a:solidFill>
                <a:srgbClr val="33CC33"/>
              </a:solidFill>
            </a:endParaRPr>
          </a:p>
        </p:txBody>
      </p:sp>
      <p:sp>
        <p:nvSpPr>
          <p:cNvPr id="15" name="椭圆 14">
            <a:extLst>
              <a:ext uri="{FF2B5EF4-FFF2-40B4-BE49-F238E27FC236}">
                <a16:creationId xmlns:a16="http://schemas.microsoft.com/office/drawing/2014/main" id="{A70DEC94-5A89-4C88-AA59-45E804A33B88}"/>
              </a:ext>
            </a:extLst>
          </p:cNvPr>
          <p:cNvSpPr/>
          <p:nvPr/>
        </p:nvSpPr>
        <p:spPr>
          <a:xfrm>
            <a:off x="4635754" y="2436704"/>
            <a:ext cx="3744416" cy="2936512"/>
          </a:xfrm>
          <a:prstGeom prst="ellipse">
            <a:avLst/>
          </a:prstGeom>
          <a:solidFill>
            <a:srgbClr val="33CC33">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0070C0"/>
                </a:solidFill>
              </a:rPr>
              <a:t>FPGA</a:t>
            </a:r>
            <a:endParaRPr lang="zh-CN" altLang="en-US" dirty="0">
              <a:solidFill>
                <a:srgbClr val="0070C0"/>
              </a:solidFill>
            </a:endParaRPr>
          </a:p>
        </p:txBody>
      </p:sp>
      <p:sp>
        <p:nvSpPr>
          <p:cNvPr id="7" name="矩形 6">
            <a:extLst>
              <a:ext uri="{FF2B5EF4-FFF2-40B4-BE49-F238E27FC236}">
                <a16:creationId xmlns:a16="http://schemas.microsoft.com/office/drawing/2014/main" id="{E7D4DA14-2EDA-4AA8-81D9-82ABB10CC361}"/>
              </a:ext>
            </a:extLst>
          </p:cNvPr>
          <p:cNvSpPr/>
          <p:nvPr/>
        </p:nvSpPr>
        <p:spPr>
          <a:xfrm>
            <a:off x="4811379" y="3717032"/>
            <a:ext cx="574196" cy="400110"/>
          </a:xfrm>
          <a:prstGeom prst="rect">
            <a:avLst/>
          </a:prstGeom>
        </p:spPr>
        <p:txBody>
          <a:bodyPr wrap="none">
            <a:spAutoFit/>
          </a:bodyPr>
          <a:lstStyle/>
          <a:p>
            <a:r>
              <a:rPr lang="en-US" altLang="zh-CN" dirty="0">
                <a:solidFill>
                  <a:srgbClr val="CC00FF"/>
                </a:solidFill>
                <a:latin typeface="黑体" pitchFamily="49" charset="-122"/>
                <a:ea typeface="黑体" pitchFamily="49" charset="-122"/>
              </a:rPr>
              <a:t>SOC</a:t>
            </a:r>
            <a:endParaRPr lang="zh-CN" altLang="en-US" dirty="0">
              <a:solidFill>
                <a:srgbClr val="CC00FF"/>
              </a:solidFill>
            </a:endParaRPr>
          </a:p>
        </p:txBody>
      </p:sp>
      <p:sp>
        <p:nvSpPr>
          <p:cNvPr id="16" name="圆角矩形 1">
            <a:extLst>
              <a:ext uri="{FF2B5EF4-FFF2-40B4-BE49-F238E27FC236}">
                <a16:creationId xmlns:a16="http://schemas.microsoft.com/office/drawing/2014/main" id="{63E016E6-9B07-436D-A360-141680B44ECF}"/>
              </a:ext>
            </a:extLst>
          </p:cNvPr>
          <p:cNvSpPr/>
          <p:nvPr/>
        </p:nvSpPr>
        <p:spPr>
          <a:xfrm>
            <a:off x="437883" y="5085184"/>
            <a:ext cx="1807822" cy="1276396"/>
          </a:xfrm>
          <a:prstGeom prst="roundRect">
            <a:avLst>
              <a:gd name="adj" fmla="val 8734"/>
            </a:avLst>
          </a:prstGeom>
          <a:solidFill>
            <a:schemeClr val="bg1"/>
          </a:solid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lvl="0" indent="-285750">
              <a:lnSpc>
                <a:spcPct val="150000"/>
              </a:lnSpc>
              <a:buFont typeface="SimSun" panose="02010600030101010101" pitchFamily="2" charset="-122"/>
              <a:buChar char="※"/>
            </a:pPr>
            <a:r>
              <a:rPr lang="zh-CN" altLang="en-US" sz="1600" dirty="0">
                <a:solidFill>
                  <a:srgbClr val="FF0000"/>
                </a:solidFill>
                <a:latin typeface="+mn-ea"/>
              </a:rPr>
              <a:t>界限逐渐被打破，你中有我，我中有你。</a:t>
            </a:r>
          </a:p>
        </p:txBody>
      </p:sp>
    </p:spTree>
    <p:extLst>
      <p:ext uri="{BB962C8B-B14F-4D97-AF65-F5344CB8AC3E}">
        <p14:creationId xmlns:p14="http://schemas.microsoft.com/office/powerpoint/2010/main" val="39196493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圆角矩形 1">
            <a:extLst>
              <a:ext uri="{FF2B5EF4-FFF2-40B4-BE49-F238E27FC236}">
                <a16:creationId xmlns:a16="http://schemas.microsoft.com/office/drawing/2014/main" id="{E75061C1-AA8D-4631-AB8B-1EE0B2CDE66D}"/>
              </a:ext>
            </a:extLst>
          </p:cNvPr>
          <p:cNvSpPr/>
          <p:nvPr/>
        </p:nvSpPr>
        <p:spPr>
          <a:xfrm>
            <a:off x="2051720" y="2132856"/>
            <a:ext cx="4464496" cy="2664296"/>
          </a:xfrm>
          <a:prstGeom prst="roundRect">
            <a:avLst/>
          </a:prstGeom>
          <a:solidFill>
            <a:schemeClr val="bg1"/>
          </a:solid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5122" name="Rectangle 2"/>
          <p:cNvSpPr txBox="1">
            <a:spLocks noChangeArrowheads="1"/>
          </p:cNvSpPr>
          <p:nvPr/>
        </p:nvSpPr>
        <p:spPr bwMode="auto">
          <a:xfrm>
            <a:off x="5651500" y="115888"/>
            <a:ext cx="3082925" cy="50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2000" b="1">
                <a:solidFill>
                  <a:schemeClr val="tx1"/>
                </a:solidFill>
                <a:latin typeface="仿宋_GB2312" charset="-122"/>
                <a:ea typeface="仿宋_GB2312" charset="-122"/>
              </a:defRPr>
            </a:lvl1pPr>
            <a:lvl2pPr marL="742950" indent="-285750" eaLnBrk="0" hangingPunct="0">
              <a:defRPr sz="2000" b="1">
                <a:solidFill>
                  <a:schemeClr val="tx1"/>
                </a:solidFill>
                <a:latin typeface="仿宋_GB2312" charset="-122"/>
                <a:ea typeface="仿宋_GB2312" charset="-122"/>
              </a:defRPr>
            </a:lvl2pPr>
            <a:lvl3pPr marL="1143000" indent="-228600" eaLnBrk="0" hangingPunct="0">
              <a:defRPr sz="2000" b="1">
                <a:solidFill>
                  <a:schemeClr val="tx1"/>
                </a:solidFill>
                <a:latin typeface="仿宋_GB2312" charset="-122"/>
                <a:ea typeface="仿宋_GB2312" charset="-122"/>
              </a:defRPr>
            </a:lvl3pPr>
            <a:lvl4pPr marL="1600200" indent="-228600" eaLnBrk="0" hangingPunct="0">
              <a:defRPr sz="2000" b="1">
                <a:solidFill>
                  <a:schemeClr val="tx1"/>
                </a:solidFill>
                <a:latin typeface="仿宋_GB2312" charset="-122"/>
                <a:ea typeface="仿宋_GB2312" charset="-122"/>
              </a:defRPr>
            </a:lvl4pPr>
            <a:lvl5pPr marL="2057400" indent="-228600" eaLnBrk="0" hangingPunct="0">
              <a:defRPr sz="2000" b="1">
                <a:solidFill>
                  <a:schemeClr val="tx1"/>
                </a:solidFill>
                <a:latin typeface="仿宋_GB2312" charset="-122"/>
                <a:ea typeface="仿宋_GB2312" charset="-122"/>
              </a:defRPr>
            </a:lvl5pPr>
            <a:lvl6pPr marL="2514600" indent="-228600" algn="ctr" eaLnBrk="0" fontAlgn="base" hangingPunct="0">
              <a:spcBef>
                <a:spcPct val="0"/>
              </a:spcBef>
              <a:spcAft>
                <a:spcPct val="0"/>
              </a:spcAft>
              <a:defRPr sz="2000" b="1">
                <a:solidFill>
                  <a:schemeClr val="tx1"/>
                </a:solidFill>
                <a:latin typeface="仿宋_GB2312" charset="-122"/>
                <a:ea typeface="仿宋_GB2312" charset="-122"/>
              </a:defRPr>
            </a:lvl6pPr>
            <a:lvl7pPr marL="2971800" indent="-228600" algn="ctr" eaLnBrk="0" fontAlgn="base" hangingPunct="0">
              <a:spcBef>
                <a:spcPct val="0"/>
              </a:spcBef>
              <a:spcAft>
                <a:spcPct val="0"/>
              </a:spcAft>
              <a:defRPr sz="2000" b="1">
                <a:solidFill>
                  <a:schemeClr val="tx1"/>
                </a:solidFill>
                <a:latin typeface="仿宋_GB2312" charset="-122"/>
                <a:ea typeface="仿宋_GB2312" charset="-122"/>
              </a:defRPr>
            </a:lvl7pPr>
            <a:lvl8pPr marL="3429000" indent="-228600" algn="ctr" eaLnBrk="0" fontAlgn="base" hangingPunct="0">
              <a:spcBef>
                <a:spcPct val="0"/>
              </a:spcBef>
              <a:spcAft>
                <a:spcPct val="0"/>
              </a:spcAft>
              <a:defRPr sz="2000" b="1">
                <a:solidFill>
                  <a:schemeClr val="tx1"/>
                </a:solidFill>
                <a:latin typeface="仿宋_GB2312" charset="-122"/>
                <a:ea typeface="仿宋_GB2312" charset="-122"/>
              </a:defRPr>
            </a:lvl8pPr>
            <a:lvl9pPr marL="3886200" indent="-228600" algn="ctr" eaLnBrk="0" fontAlgn="base" hangingPunct="0">
              <a:spcBef>
                <a:spcPct val="0"/>
              </a:spcBef>
              <a:spcAft>
                <a:spcPct val="0"/>
              </a:spcAft>
              <a:defRPr sz="2000" b="1">
                <a:solidFill>
                  <a:schemeClr val="tx1"/>
                </a:solidFill>
                <a:latin typeface="仿宋_GB2312" charset="-122"/>
                <a:ea typeface="仿宋_GB2312" charset="-122"/>
              </a:defRPr>
            </a:lvl9pPr>
          </a:lstStyle>
          <a:p>
            <a:pPr marL="0" marR="0" lvl="0" indent="0" algn="ctr" defTabSz="914400" rtl="0" eaLnBrk="1" fontAlgn="base" latinLnBrk="0" hangingPunct="1">
              <a:lnSpc>
                <a:spcPct val="130000"/>
              </a:lnSpc>
              <a:spcBef>
                <a:spcPct val="0"/>
              </a:spcBef>
              <a:spcAft>
                <a:spcPct val="0"/>
              </a:spcAft>
              <a:buClrTx/>
              <a:buSzTx/>
              <a:buFontTx/>
              <a:buNone/>
              <a:tabLst/>
              <a:defRPr/>
            </a:pPr>
            <a:r>
              <a:rPr kumimoji="0" lang="zh-CN" altLang="en-US" sz="3200" b="1" i="0" u="none" strike="noStrike" kern="1200" cap="none" spc="0" normalizeH="0" baseline="0" noProof="0">
                <a:ln>
                  <a:noFill/>
                </a:ln>
                <a:solidFill>
                  <a:prstClr val="white"/>
                </a:solidFill>
                <a:effectLst/>
                <a:uLnTx/>
                <a:uFillTx/>
                <a:latin typeface="微软雅黑" pitchFamily="34" charset="-122"/>
                <a:ea typeface="微软雅黑" pitchFamily="34" charset="-122"/>
                <a:cs typeface="+mn-cs"/>
              </a:rPr>
              <a:t>目   录</a:t>
            </a:r>
            <a:endParaRPr kumimoji="0" lang="en-US" altLang="zh-CN" sz="3200" b="1" i="0" u="none" strike="noStrike" kern="1200" cap="none" spc="0" normalizeH="0" baseline="0" noProof="0">
              <a:ln>
                <a:noFill/>
              </a:ln>
              <a:solidFill>
                <a:prstClr val="white"/>
              </a:solidFill>
              <a:effectLst/>
              <a:uLnTx/>
              <a:uFillTx/>
              <a:latin typeface="微软雅黑" pitchFamily="34" charset="-122"/>
              <a:ea typeface="微软雅黑" pitchFamily="34" charset="-122"/>
              <a:cs typeface="+mn-cs"/>
            </a:endParaRPr>
          </a:p>
        </p:txBody>
      </p:sp>
      <p:sp>
        <p:nvSpPr>
          <p:cNvPr id="5123" name="Rectangle 33"/>
          <p:cNvSpPr>
            <a:spLocks noChangeArrowheads="1"/>
          </p:cNvSpPr>
          <p:nvPr/>
        </p:nvSpPr>
        <p:spPr bwMode="auto">
          <a:xfrm>
            <a:off x="2266950" y="2276872"/>
            <a:ext cx="4033838"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eaLnBrk="1" hangingPunct="1"/>
            <a:r>
              <a:rPr lang="zh-CN" altLang="en-US" sz="2800" dirty="0">
                <a:solidFill>
                  <a:prstClr val="white">
                    <a:lumMod val="65000"/>
                  </a:prstClr>
                </a:solidFill>
                <a:latin typeface="黑体" pitchFamily="49" charset="-122"/>
                <a:ea typeface="黑体" pitchFamily="49" charset="-122"/>
              </a:rPr>
              <a:t>  一、</a:t>
            </a:r>
            <a:r>
              <a:rPr lang="zh-CN" altLang="en-US" sz="2800">
                <a:solidFill>
                  <a:prstClr val="white">
                    <a:lumMod val="65000"/>
                  </a:prstClr>
                </a:solidFill>
                <a:latin typeface="黑体" pitchFamily="49" charset="-122"/>
                <a:ea typeface="黑体" pitchFamily="49" charset="-122"/>
              </a:rPr>
              <a:t>微处理器概述</a:t>
            </a:r>
            <a:endParaRPr lang="en-US" altLang="ko-KR" sz="2800" dirty="0">
              <a:solidFill>
                <a:prstClr val="white">
                  <a:lumMod val="65000"/>
                </a:prstClr>
              </a:solidFill>
              <a:latin typeface="黑体" pitchFamily="49" charset="-122"/>
              <a:ea typeface="黑体" pitchFamily="49" charset="-122"/>
            </a:endParaRPr>
          </a:p>
        </p:txBody>
      </p:sp>
      <p:sp>
        <p:nvSpPr>
          <p:cNvPr id="5124" name="Rectangle 35"/>
          <p:cNvSpPr>
            <a:spLocks noChangeArrowheads="1"/>
          </p:cNvSpPr>
          <p:nvPr/>
        </p:nvSpPr>
        <p:spPr bwMode="auto">
          <a:xfrm>
            <a:off x="2266950" y="3107432"/>
            <a:ext cx="4033838"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eaLnBrk="1" hangingPunct="1"/>
            <a:r>
              <a:rPr lang="zh-CN" altLang="en-US" sz="2800" dirty="0">
                <a:solidFill>
                  <a:prstClr val="white"/>
                </a:solidFill>
                <a:latin typeface="黑体" pitchFamily="49" charset="-122"/>
                <a:ea typeface="黑体" pitchFamily="49" charset="-122"/>
              </a:rPr>
              <a:t>  二、常见微处理器介绍</a:t>
            </a:r>
          </a:p>
        </p:txBody>
      </p:sp>
      <p:sp>
        <p:nvSpPr>
          <p:cNvPr id="5125" name="Rectangle 33"/>
          <p:cNvSpPr>
            <a:spLocks noChangeArrowheads="1"/>
          </p:cNvSpPr>
          <p:nvPr/>
        </p:nvSpPr>
        <p:spPr bwMode="auto">
          <a:xfrm>
            <a:off x="2051720" y="1253746"/>
            <a:ext cx="4464496" cy="609600"/>
          </a:xfrm>
          <a:prstGeom prst="rect">
            <a:avLst/>
          </a:prstGeom>
          <a:solidFill>
            <a:srgbClr val="800000"/>
          </a:solidFill>
          <a:ln>
            <a:noFill/>
          </a:ln>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800" b="1" i="0" u="none" strike="noStrike" kern="1200" cap="none" spc="0" normalizeH="0" baseline="0" noProof="0" dirty="0">
                <a:ln>
                  <a:noFill/>
                </a:ln>
                <a:solidFill>
                  <a:srgbClr val="FFFF00"/>
                </a:solidFill>
                <a:effectLst/>
                <a:uLnTx/>
                <a:uFillTx/>
                <a:latin typeface="黑体" pitchFamily="49" charset="-122"/>
                <a:ea typeface="黑体" pitchFamily="49" charset="-122"/>
                <a:cs typeface="+mn-cs"/>
              </a:rPr>
              <a:t>微处理器</a:t>
            </a:r>
          </a:p>
        </p:txBody>
      </p:sp>
      <p:sp>
        <p:nvSpPr>
          <p:cNvPr id="5126" name="Rectangle 35"/>
          <p:cNvSpPr>
            <a:spLocks noChangeArrowheads="1"/>
          </p:cNvSpPr>
          <p:nvPr/>
        </p:nvSpPr>
        <p:spPr bwMode="auto">
          <a:xfrm>
            <a:off x="2266950" y="3971528"/>
            <a:ext cx="4033838"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800" b="1" i="0" u="none" strike="noStrike" kern="1200" cap="none" spc="0" normalizeH="0" baseline="0" noProof="0" dirty="0">
                <a:ln>
                  <a:noFill/>
                </a:ln>
                <a:solidFill>
                  <a:prstClr val="white">
                    <a:lumMod val="65000"/>
                  </a:prstClr>
                </a:solidFill>
                <a:effectLst/>
                <a:uLnTx/>
                <a:uFillTx/>
                <a:latin typeface="黑体" pitchFamily="49" charset="-122"/>
                <a:ea typeface="黑体" pitchFamily="49" charset="-122"/>
                <a:cs typeface="+mn-cs"/>
              </a:rPr>
              <a:t>  三、嵌入式软件架构</a:t>
            </a:r>
          </a:p>
        </p:txBody>
      </p:sp>
    </p:spTree>
    <p:extLst>
      <p:ext uri="{BB962C8B-B14F-4D97-AF65-F5344CB8AC3E}">
        <p14:creationId xmlns:p14="http://schemas.microsoft.com/office/powerpoint/2010/main" val="20996361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p:cNvPr>
          <p:cNvSpPr>
            <a:spLocks noGrp="1"/>
          </p:cNvSpPr>
          <p:nvPr>
            <p:ph type="title"/>
          </p:nvPr>
        </p:nvSpPr>
        <p:spPr>
          <a:xfrm>
            <a:off x="467544" y="2265000"/>
            <a:ext cx="8065269" cy="1347044"/>
          </a:xfrm>
        </p:spPr>
        <p:txBody>
          <a:bodyPr/>
          <a:lstStyle/>
          <a:p>
            <a:pPr algn="ctr">
              <a:lnSpc>
                <a:spcPct val="150000"/>
              </a:lnSpc>
              <a:defRPr/>
            </a:pPr>
            <a:r>
              <a:rPr lang="zh-CN" altLang="en-US" sz="4800" dirty="0">
                <a:solidFill>
                  <a:srgbClr val="0000FF"/>
                </a:solidFill>
                <a:latin typeface="黑体" pitchFamily="49" charset="-122"/>
                <a:ea typeface="黑体" pitchFamily="49" charset="-122"/>
              </a:rPr>
              <a:t>第四讲 微处理器</a:t>
            </a:r>
          </a:p>
        </p:txBody>
      </p:sp>
      <p:cxnSp>
        <p:nvCxnSpPr>
          <p:cNvPr id="6" name="直接连接符 5"/>
          <p:cNvCxnSpPr/>
          <p:nvPr/>
        </p:nvCxnSpPr>
        <p:spPr>
          <a:xfrm>
            <a:off x="460375" y="3859460"/>
            <a:ext cx="5286375" cy="1588"/>
          </a:xfrm>
          <a:prstGeom prst="line">
            <a:avLst/>
          </a:prstGeom>
          <a:ln w="190500"/>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3960813" y="3858319"/>
            <a:ext cx="4572000" cy="1588"/>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0"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微处理器</a:t>
            </a:r>
            <a:endParaRPr lang="zh-CN" altLang="en-US" dirty="0">
              <a:solidFill>
                <a:schemeClr val="bg1"/>
              </a:solidFill>
            </a:endParaRPr>
          </a:p>
        </p:txBody>
      </p:sp>
      <p:sp>
        <p:nvSpPr>
          <p:cNvPr id="4" name="矩形 3"/>
          <p:cNvSpPr/>
          <p:nvPr/>
        </p:nvSpPr>
        <p:spPr>
          <a:xfrm>
            <a:off x="5348416" y="4691810"/>
            <a:ext cx="3365024" cy="584775"/>
          </a:xfrm>
          <a:prstGeom prst="rect">
            <a:avLst/>
          </a:prstGeom>
        </p:spPr>
        <p:txBody>
          <a:bodyPr wrap="none">
            <a:spAutoFit/>
          </a:bodyPr>
          <a:lstStyle/>
          <a:p>
            <a:r>
              <a:rPr lang="zh-CN" altLang="en-US" sz="3200" dirty="0">
                <a:solidFill>
                  <a:srgbClr val="0000FF"/>
                </a:solidFill>
                <a:latin typeface="Times New Roman" panose="02020603050405020304" pitchFamily="18" charset="0"/>
                <a:ea typeface="仿宋_GB2312"/>
                <a:cs typeface="Times New Roman" panose="02020603050405020304" pitchFamily="18" charset="0"/>
              </a:rPr>
              <a:t>授课学时： </a:t>
            </a:r>
            <a:r>
              <a:rPr lang="en-US" altLang="zh-CN" sz="3200" dirty="0">
                <a:solidFill>
                  <a:srgbClr val="0000FF"/>
                </a:solidFill>
                <a:latin typeface="Times New Roman" panose="02020603050405020304" pitchFamily="18" charset="0"/>
                <a:ea typeface="仿宋_GB2312"/>
                <a:cs typeface="Times New Roman" panose="02020603050405020304" pitchFamily="18" charset="0"/>
              </a:rPr>
              <a:t>2</a:t>
            </a:r>
            <a:r>
              <a:rPr lang="zh-CN" altLang="en-US" sz="3200" dirty="0">
                <a:solidFill>
                  <a:srgbClr val="0000FF"/>
                </a:solidFill>
                <a:latin typeface="Times New Roman" panose="02020603050405020304" pitchFamily="18" charset="0"/>
                <a:ea typeface="仿宋_GB2312"/>
                <a:cs typeface="Times New Roman" panose="02020603050405020304" pitchFamily="18" charset="0"/>
              </a:rPr>
              <a:t>学时</a:t>
            </a:r>
          </a:p>
        </p:txBody>
      </p:sp>
    </p:spTree>
    <p:extLst>
      <p:ext uri="{BB962C8B-B14F-4D97-AF65-F5344CB8AC3E}">
        <p14:creationId xmlns:p14="http://schemas.microsoft.com/office/powerpoint/2010/main" val="3584630699"/>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txBox="1">
            <a:spLocks noChangeArrowheads="1"/>
          </p:cNvSpPr>
          <p:nvPr/>
        </p:nvSpPr>
        <p:spPr bwMode="auto">
          <a:xfrm>
            <a:off x="5651500" y="115888"/>
            <a:ext cx="3082925" cy="50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2000" b="1">
                <a:solidFill>
                  <a:schemeClr val="tx1"/>
                </a:solidFill>
                <a:latin typeface="仿宋_GB2312" charset="-122"/>
                <a:ea typeface="仿宋_GB2312" charset="-122"/>
              </a:defRPr>
            </a:lvl1pPr>
            <a:lvl2pPr marL="742950" indent="-285750" eaLnBrk="0" hangingPunct="0">
              <a:defRPr sz="2000" b="1">
                <a:solidFill>
                  <a:schemeClr val="tx1"/>
                </a:solidFill>
                <a:latin typeface="仿宋_GB2312" charset="-122"/>
                <a:ea typeface="仿宋_GB2312" charset="-122"/>
              </a:defRPr>
            </a:lvl2pPr>
            <a:lvl3pPr marL="1143000" indent="-228600" eaLnBrk="0" hangingPunct="0">
              <a:defRPr sz="2000" b="1">
                <a:solidFill>
                  <a:schemeClr val="tx1"/>
                </a:solidFill>
                <a:latin typeface="仿宋_GB2312" charset="-122"/>
                <a:ea typeface="仿宋_GB2312" charset="-122"/>
              </a:defRPr>
            </a:lvl3pPr>
            <a:lvl4pPr marL="1600200" indent="-228600" eaLnBrk="0" hangingPunct="0">
              <a:defRPr sz="2000" b="1">
                <a:solidFill>
                  <a:schemeClr val="tx1"/>
                </a:solidFill>
                <a:latin typeface="仿宋_GB2312" charset="-122"/>
                <a:ea typeface="仿宋_GB2312" charset="-122"/>
              </a:defRPr>
            </a:lvl4pPr>
            <a:lvl5pPr marL="2057400" indent="-228600" eaLnBrk="0" hangingPunct="0">
              <a:defRPr sz="2000" b="1">
                <a:solidFill>
                  <a:schemeClr val="tx1"/>
                </a:solidFill>
                <a:latin typeface="仿宋_GB2312" charset="-122"/>
                <a:ea typeface="仿宋_GB2312" charset="-122"/>
              </a:defRPr>
            </a:lvl5pPr>
            <a:lvl6pPr marL="2514600" indent="-228600" algn="ctr" eaLnBrk="0" fontAlgn="base" hangingPunct="0">
              <a:spcBef>
                <a:spcPct val="0"/>
              </a:spcBef>
              <a:spcAft>
                <a:spcPct val="0"/>
              </a:spcAft>
              <a:defRPr sz="2000" b="1">
                <a:solidFill>
                  <a:schemeClr val="tx1"/>
                </a:solidFill>
                <a:latin typeface="仿宋_GB2312" charset="-122"/>
                <a:ea typeface="仿宋_GB2312" charset="-122"/>
              </a:defRPr>
            </a:lvl6pPr>
            <a:lvl7pPr marL="2971800" indent="-228600" algn="ctr" eaLnBrk="0" fontAlgn="base" hangingPunct="0">
              <a:spcBef>
                <a:spcPct val="0"/>
              </a:spcBef>
              <a:spcAft>
                <a:spcPct val="0"/>
              </a:spcAft>
              <a:defRPr sz="2000" b="1">
                <a:solidFill>
                  <a:schemeClr val="tx1"/>
                </a:solidFill>
                <a:latin typeface="仿宋_GB2312" charset="-122"/>
                <a:ea typeface="仿宋_GB2312" charset="-122"/>
              </a:defRPr>
            </a:lvl7pPr>
            <a:lvl8pPr marL="3429000" indent="-228600" algn="ctr" eaLnBrk="0" fontAlgn="base" hangingPunct="0">
              <a:spcBef>
                <a:spcPct val="0"/>
              </a:spcBef>
              <a:spcAft>
                <a:spcPct val="0"/>
              </a:spcAft>
              <a:defRPr sz="2000" b="1">
                <a:solidFill>
                  <a:schemeClr val="tx1"/>
                </a:solidFill>
                <a:latin typeface="仿宋_GB2312" charset="-122"/>
                <a:ea typeface="仿宋_GB2312" charset="-122"/>
              </a:defRPr>
            </a:lvl8pPr>
            <a:lvl9pPr marL="3886200" indent="-228600" algn="ctr" eaLnBrk="0" fontAlgn="base" hangingPunct="0">
              <a:spcBef>
                <a:spcPct val="0"/>
              </a:spcBef>
              <a:spcAft>
                <a:spcPct val="0"/>
              </a:spcAft>
              <a:defRPr sz="2000" b="1">
                <a:solidFill>
                  <a:schemeClr val="tx1"/>
                </a:solidFill>
                <a:latin typeface="仿宋_GB2312" charset="-122"/>
                <a:ea typeface="仿宋_GB2312" charset="-122"/>
              </a:defRPr>
            </a:lvl9pPr>
          </a:lstStyle>
          <a:p>
            <a:pPr eaLnBrk="1" hangingPunct="1">
              <a:lnSpc>
                <a:spcPct val="130000"/>
              </a:lnSpc>
            </a:pPr>
            <a:r>
              <a:rPr lang="zh-CN" altLang="en-US" sz="3200">
                <a:solidFill>
                  <a:schemeClr val="bg1"/>
                </a:solidFill>
                <a:latin typeface="微软雅黑" pitchFamily="34" charset="-122"/>
                <a:ea typeface="微软雅黑" pitchFamily="34" charset="-122"/>
              </a:rPr>
              <a:t>目   录</a:t>
            </a:r>
            <a:endParaRPr lang="en-US" altLang="zh-CN" sz="3200">
              <a:solidFill>
                <a:schemeClr val="bg1"/>
              </a:solidFill>
              <a:latin typeface="微软雅黑" pitchFamily="34" charset="-122"/>
              <a:ea typeface="微软雅黑" pitchFamily="34" charset="-122"/>
            </a:endParaRPr>
          </a:p>
        </p:txBody>
      </p:sp>
      <p:sp>
        <p:nvSpPr>
          <p:cNvPr id="5124" name="Rectangle 35"/>
          <p:cNvSpPr>
            <a:spLocks noChangeArrowheads="1"/>
          </p:cNvSpPr>
          <p:nvPr/>
        </p:nvSpPr>
        <p:spPr bwMode="auto">
          <a:xfrm>
            <a:off x="1073445" y="1771076"/>
            <a:ext cx="3138508"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a:r>
              <a:rPr lang="zh-CN" altLang="en-US" sz="2800" dirty="0">
                <a:solidFill>
                  <a:schemeClr val="bg1"/>
                </a:solidFill>
                <a:latin typeface="黑体" pitchFamily="49" charset="-122"/>
                <a:ea typeface="黑体" pitchFamily="49" charset="-122"/>
              </a:rPr>
              <a:t>常见微处理器介绍</a:t>
            </a:r>
          </a:p>
        </p:txBody>
      </p:sp>
      <p:sp>
        <p:nvSpPr>
          <p:cNvPr id="5126" name="Rectangle 35"/>
          <p:cNvSpPr>
            <a:spLocks noChangeArrowheads="1"/>
          </p:cNvSpPr>
          <p:nvPr/>
        </p:nvSpPr>
        <p:spPr bwMode="auto">
          <a:xfrm>
            <a:off x="2493536" y="3297066"/>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数字信号处理器（</a:t>
            </a:r>
            <a:r>
              <a:rPr lang="en-US" altLang="zh-CN" sz="2800" dirty="0">
                <a:solidFill>
                  <a:schemeClr val="bg1">
                    <a:lumMod val="65000"/>
                  </a:schemeClr>
                </a:solidFill>
                <a:latin typeface="黑体" pitchFamily="49" charset="-122"/>
                <a:ea typeface="黑体" pitchFamily="49" charset="-122"/>
              </a:rPr>
              <a:t>DSP</a:t>
            </a:r>
            <a:r>
              <a:rPr lang="zh-CN" altLang="en-US" sz="2800" dirty="0">
                <a:solidFill>
                  <a:schemeClr val="bg1">
                    <a:lumMod val="65000"/>
                  </a:schemeClr>
                </a:solidFill>
                <a:latin typeface="黑体" pitchFamily="49" charset="-122"/>
                <a:ea typeface="黑体" pitchFamily="49" charset="-122"/>
              </a:rPr>
              <a:t>）</a:t>
            </a:r>
          </a:p>
        </p:txBody>
      </p:sp>
      <p:cxnSp>
        <p:nvCxnSpPr>
          <p:cNvPr id="4" name="直接连接符 3"/>
          <p:cNvCxnSpPr>
            <a:cxnSpLocks/>
          </p:cNvCxnSpPr>
          <p:nvPr/>
        </p:nvCxnSpPr>
        <p:spPr>
          <a:xfrm>
            <a:off x="2081557" y="2380676"/>
            <a:ext cx="0" cy="2774776"/>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2096291" y="3643284"/>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8" name="Rectangle 35"/>
          <p:cNvSpPr>
            <a:spLocks noChangeArrowheads="1"/>
          </p:cNvSpPr>
          <p:nvPr/>
        </p:nvSpPr>
        <p:spPr bwMode="auto">
          <a:xfrm>
            <a:off x="2494034" y="2508365"/>
            <a:ext cx="4959523"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a:r>
              <a:rPr lang="zh-CN" altLang="en-US" sz="2800" dirty="0">
                <a:solidFill>
                  <a:schemeClr val="bg1"/>
                </a:solidFill>
                <a:latin typeface="黑体" pitchFamily="49" charset="-122"/>
                <a:ea typeface="黑体" pitchFamily="49" charset="-122"/>
              </a:rPr>
              <a:t>微控制单元（</a:t>
            </a:r>
            <a:r>
              <a:rPr lang="en-US" altLang="zh-CN" sz="2800" dirty="0">
                <a:solidFill>
                  <a:schemeClr val="bg1"/>
                </a:solidFill>
                <a:latin typeface="黑体" pitchFamily="49" charset="-122"/>
                <a:ea typeface="黑体" pitchFamily="49" charset="-122"/>
              </a:rPr>
              <a:t>MCU</a:t>
            </a:r>
            <a:r>
              <a:rPr lang="zh-CN" altLang="en-US" sz="2800" dirty="0">
                <a:solidFill>
                  <a:schemeClr val="bg1"/>
                </a:solidFill>
                <a:latin typeface="黑体" pitchFamily="49" charset="-122"/>
                <a:ea typeface="黑体" pitchFamily="49" charset="-122"/>
              </a:rPr>
              <a:t>）</a:t>
            </a:r>
          </a:p>
        </p:txBody>
      </p:sp>
      <p:cxnSp>
        <p:nvCxnSpPr>
          <p:cNvPr id="19" name="直接连接符 18"/>
          <p:cNvCxnSpPr>
            <a:cxnSpLocks/>
            <a:endCxn id="18" idx="1"/>
          </p:cNvCxnSpPr>
          <p:nvPr/>
        </p:nvCxnSpPr>
        <p:spPr>
          <a:xfrm>
            <a:off x="2096291" y="2813165"/>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 name="右箭头 19"/>
          <p:cNvSpPr/>
          <p:nvPr/>
        </p:nvSpPr>
        <p:spPr>
          <a:xfrm>
            <a:off x="1200309" y="2508365"/>
            <a:ext cx="72008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35">
            <a:extLst>
              <a:ext uri="{FF2B5EF4-FFF2-40B4-BE49-F238E27FC236}">
                <a16:creationId xmlns:a16="http://schemas.microsoft.com/office/drawing/2014/main" id="{FC0D0968-C147-407D-9869-FD00F3CA13B1}"/>
              </a:ext>
            </a:extLst>
          </p:cNvPr>
          <p:cNvSpPr>
            <a:spLocks noChangeArrowheads="1"/>
          </p:cNvSpPr>
          <p:nvPr/>
        </p:nvSpPr>
        <p:spPr bwMode="auto">
          <a:xfrm>
            <a:off x="2493536" y="4083578"/>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en-US" altLang="zh-CN" sz="2800" dirty="0">
                <a:solidFill>
                  <a:schemeClr val="bg1">
                    <a:lumMod val="65000"/>
                  </a:schemeClr>
                </a:solidFill>
                <a:latin typeface="黑体" pitchFamily="49" charset="-122"/>
                <a:ea typeface="黑体" pitchFamily="49" charset="-122"/>
              </a:rPr>
              <a:t>ARM</a:t>
            </a:r>
            <a:r>
              <a:rPr lang="zh-CN" altLang="en-US" sz="2800" dirty="0">
                <a:solidFill>
                  <a:schemeClr val="bg1">
                    <a:lumMod val="65000"/>
                  </a:schemeClr>
                </a:solidFill>
                <a:latin typeface="黑体" pitchFamily="49" charset="-122"/>
                <a:ea typeface="黑体" pitchFamily="49" charset="-122"/>
              </a:rPr>
              <a:t>处理器</a:t>
            </a:r>
          </a:p>
        </p:txBody>
      </p:sp>
      <p:sp>
        <p:nvSpPr>
          <p:cNvPr id="11" name="Rectangle 35">
            <a:extLst>
              <a:ext uri="{FF2B5EF4-FFF2-40B4-BE49-F238E27FC236}">
                <a16:creationId xmlns:a16="http://schemas.microsoft.com/office/drawing/2014/main" id="{9213C0E9-B74C-4DD8-9959-DB2BB017B0F2}"/>
              </a:ext>
            </a:extLst>
          </p:cNvPr>
          <p:cNvSpPr>
            <a:spLocks noChangeArrowheads="1"/>
          </p:cNvSpPr>
          <p:nvPr/>
        </p:nvSpPr>
        <p:spPr bwMode="auto">
          <a:xfrm>
            <a:off x="2483768" y="4869160"/>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其他架构处理器</a:t>
            </a:r>
          </a:p>
        </p:txBody>
      </p:sp>
      <p:cxnSp>
        <p:nvCxnSpPr>
          <p:cNvPr id="12" name="直接连接符 11">
            <a:extLst>
              <a:ext uri="{FF2B5EF4-FFF2-40B4-BE49-F238E27FC236}">
                <a16:creationId xmlns:a16="http://schemas.microsoft.com/office/drawing/2014/main" id="{5B5FBAF0-FDC8-49FB-BA70-404638A7B2A8}"/>
              </a:ext>
            </a:extLst>
          </p:cNvPr>
          <p:cNvCxnSpPr/>
          <p:nvPr/>
        </p:nvCxnSpPr>
        <p:spPr>
          <a:xfrm>
            <a:off x="2096291" y="4435372"/>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29F76F39-ED94-403B-8314-1094D83754E1}"/>
              </a:ext>
            </a:extLst>
          </p:cNvPr>
          <p:cNvCxnSpPr/>
          <p:nvPr/>
        </p:nvCxnSpPr>
        <p:spPr>
          <a:xfrm>
            <a:off x="2081557" y="5155452"/>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84240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圆角矩形 1">
            <a:extLst>
              <a:ext uri="{FF2B5EF4-FFF2-40B4-BE49-F238E27FC236}">
                <a16:creationId xmlns:a16="http://schemas.microsoft.com/office/drawing/2014/main" id="{98D690D0-52C4-4978-BEDA-04F45C2470F1}"/>
              </a:ext>
            </a:extLst>
          </p:cNvPr>
          <p:cNvSpPr/>
          <p:nvPr/>
        </p:nvSpPr>
        <p:spPr>
          <a:xfrm>
            <a:off x="537572" y="1700808"/>
            <a:ext cx="8210891" cy="1597351"/>
          </a:xfrm>
          <a:prstGeom prst="roundRect">
            <a:avLst>
              <a:gd name="adj" fmla="val 8734"/>
            </a:avLst>
          </a:prstGeom>
          <a:solidFill>
            <a:schemeClr val="bg1"/>
          </a:solid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549765" y="1124744"/>
            <a:ext cx="6197787"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2060"/>
                </a:solidFill>
                <a:ea typeface="宋体" panose="02010600030101010101" pitchFamily="2" charset="-122"/>
                <a:cs typeface="Times New Roman" panose="02020603050405020304" pitchFamily="18" charset="0"/>
              </a:rPr>
              <a:t>微控制单元</a:t>
            </a:r>
            <a:r>
              <a:rPr lang="en-US" altLang="zh-CN" sz="2400" dirty="0">
                <a:solidFill>
                  <a:srgbClr val="002060"/>
                </a:solidFill>
                <a:ea typeface="宋体" panose="02010600030101010101" pitchFamily="2" charset="-122"/>
                <a:cs typeface="Times New Roman" panose="02020603050405020304" pitchFamily="18" charset="0"/>
              </a:rPr>
              <a:t>(Microcontroller Unit</a:t>
            </a:r>
            <a:r>
              <a:rPr lang="zh-CN" altLang="en-US" sz="2400" dirty="0">
                <a:solidFill>
                  <a:srgbClr val="002060"/>
                </a:solidFill>
                <a:ea typeface="宋体" panose="02010600030101010101" pitchFamily="2" charset="-122"/>
                <a:cs typeface="Times New Roman" panose="02020603050405020304" pitchFamily="18" charset="0"/>
              </a:rPr>
              <a:t>；</a:t>
            </a:r>
            <a:r>
              <a:rPr lang="en-US" altLang="zh-CN" sz="2400" dirty="0">
                <a:solidFill>
                  <a:srgbClr val="002060"/>
                </a:solidFill>
                <a:ea typeface="宋体" panose="02010600030101010101" pitchFamily="2" charset="-122"/>
                <a:cs typeface="Times New Roman" panose="02020603050405020304" pitchFamily="18" charset="0"/>
              </a:rPr>
              <a:t>MCU)</a:t>
            </a:r>
            <a:endParaRPr lang="zh-CN" altLang="en-US" sz="2400" dirty="0">
              <a:solidFill>
                <a:srgbClr val="002060"/>
              </a:solidFill>
              <a:latin typeface="黑体" pitchFamily="49" charset="-122"/>
              <a:ea typeface="黑体" pitchFamily="49" charset="-122"/>
            </a:endParaRPr>
          </a:p>
        </p:txBody>
      </p:sp>
      <p:sp>
        <p:nvSpPr>
          <p:cNvPr id="11" name="矩形 10">
            <a:extLst>
              <a:ext uri="{FF2B5EF4-FFF2-40B4-BE49-F238E27FC236}">
                <a16:creationId xmlns:a16="http://schemas.microsoft.com/office/drawing/2014/main" id="{FFA7B36C-6B03-4C59-8393-534EDAD95568}"/>
              </a:ext>
            </a:extLst>
          </p:cNvPr>
          <p:cNvSpPr/>
          <p:nvPr/>
        </p:nvSpPr>
        <p:spPr>
          <a:xfrm>
            <a:off x="595769" y="1774665"/>
            <a:ext cx="8080688" cy="1523494"/>
          </a:xfrm>
          <a:prstGeom prst="rect">
            <a:avLst/>
          </a:prstGeom>
        </p:spPr>
        <p:txBody>
          <a:bodyPr wrap="square">
            <a:spAutoFit/>
          </a:bodyPr>
          <a:lstStyle/>
          <a:p>
            <a:pPr marL="457200" indent="-457200">
              <a:lnSpc>
                <a:spcPct val="150000"/>
              </a:lnSpc>
              <a:buFont typeface="SimSun" panose="02010600030101010101" pitchFamily="2" charset="-122"/>
              <a:buChar char="※"/>
            </a:pPr>
            <a:r>
              <a:rPr lang="zh-CN" altLang="en-US" sz="1600" dirty="0">
                <a:solidFill>
                  <a:srgbClr val="C00000"/>
                </a:solidFill>
                <a:ea typeface="宋体" panose="02010600030101010101" pitchFamily="2" charset="-122"/>
                <a:cs typeface="Times New Roman" panose="02020603050405020304" pitchFamily="18" charset="0"/>
              </a:rPr>
              <a:t>又称单片机，是把中央处理器</a:t>
            </a:r>
            <a:r>
              <a:rPr lang="en-US" altLang="zh-CN" sz="1600" dirty="0">
                <a:solidFill>
                  <a:srgbClr val="C00000"/>
                </a:solidFill>
                <a:ea typeface="宋体" panose="02010600030101010101" pitchFamily="2" charset="-122"/>
                <a:cs typeface="Times New Roman" panose="02020603050405020304" pitchFamily="18" charset="0"/>
              </a:rPr>
              <a:t>(CPU)</a:t>
            </a:r>
            <a:r>
              <a:rPr lang="zh-CN" altLang="en-US" sz="1600" dirty="0">
                <a:solidFill>
                  <a:srgbClr val="C00000"/>
                </a:solidFill>
                <a:ea typeface="宋体" panose="02010600030101010101" pitchFamily="2" charset="-122"/>
                <a:cs typeface="Times New Roman" panose="02020603050405020304" pitchFamily="18" charset="0"/>
              </a:rPr>
              <a:t>的频率与规格做适当缩减，并将内存</a:t>
            </a:r>
            <a:r>
              <a:rPr lang="en-US" altLang="zh-CN" sz="1600" dirty="0">
                <a:solidFill>
                  <a:srgbClr val="C00000"/>
                </a:solidFill>
                <a:ea typeface="宋体" panose="02010600030101010101" pitchFamily="2" charset="-122"/>
                <a:cs typeface="Times New Roman" panose="02020603050405020304" pitchFamily="18" charset="0"/>
              </a:rPr>
              <a:t>(memory)</a:t>
            </a:r>
            <a:r>
              <a:rPr lang="zh-CN" altLang="en-US" sz="1600" dirty="0">
                <a:solidFill>
                  <a:srgbClr val="C00000"/>
                </a:solidFill>
                <a:ea typeface="宋体" panose="02010600030101010101" pitchFamily="2" charset="-122"/>
                <a:cs typeface="Times New Roman" panose="02020603050405020304" pitchFamily="18" charset="0"/>
              </a:rPr>
              <a:t>、计数器</a:t>
            </a:r>
            <a:r>
              <a:rPr lang="en-US" altLang="zh-CN" sz="1600" dirty="0">
                <a:solidFill>
                  <a:srgbClr val="C00000"/>
                </a:solidFill>
                <a:ea typeface="宋体" panose="02010600030101010101" pitchFamily="2" charset="-122"/>
                <a:cs typeface="Times New Roman" panose="02020603050405020304" pitchFamily="18" charset="0"/>
              </a:rPr>
              <a:t>(Timer)</a:t>
            </a:r>
            <a:r>
              <a:rPr lang="zh-CN" altLang="en-US" sz="1600" dirty="0">
                <a:solidFill>
                  <a:srgbClr val="C00000"/>
                </a:solidFill>
                <a:ea typeface="宋体" panose="02010600030101010101" pitchFamily="2" charset="-122"/>
                <a:cs typeface="Times New Roman" panose="02020603050405020304" pitchFamily="18" charset="0"/>
              </a:rPr>
              <a:t>、</a:t>
            </a:r>
            <a:r>
              <a:rPr lang="en-US" altLang="zh-CN" sz="1600" dirty="0">
                <a:solidFill>
                  <a:srgbClr val="C00000"/>
                </a:solidFill>
                <a:ea typeface="宋体" panose="02010600030101010101" pitchFamily="2" charset="-122"/>
                <a:cs typeface="Times New Roman" panose="02020603050405020304" pitchFamily="18" charset="0"/>
              </a:rPr>
              <a:t>USB</a:t>
            </a:r>
            <a:r>
              <a:rPr lang="zh-CN" altLang="en-US" sz="1600" dirty="0">
                <a:solidFill>
                  <a:srgbClr val="C00000"/>
                </a:solidFill>
                <a:ea typeface="宋体" panose="02010600030101010101" pitchFamily="2" charset="-122"/>
                <a:cs typeface="Times New Roman" panose="02020603050405020304" pitchFamily="18" charset="0"/>
              </a:rPr>
              <a:t>、</a:t>
            </a:r>
            <a:r>
              <a:rPr lang="en-US" altLang="zh-CN" sz="1600" dirty="0">
                <a:solidFill>
                  <a:srgbClr val="C00000"/>
                </a:solidFill>
                <a:ea typeface="宋体" panose="02010600030101010101" pitchFamily="2" charset="-122"/>
                <a:cs typeface="Times New Roman" panose="02020603050405020304" pitchFamily="18" charset="0"/>
              </a:rPr>
              <a:t>A/D</a:t>
            </a:r>
            <a:r>
              <a:rPr lang="zh-CN" altLang="en-US" sz="1600" dirty="0">
                <a:solidFill>
                  <a:srgbClr val="C00000"/>
                </a:solidFill>
                <a:ea typeface="宋体" panose="02010600030101010101" pitchFamily="2" charset="-122"/>
                <a:cs typeface="Times New Roman" panose="02020603050405020304" pitchFamily="18" charset="0"/>
              </a:rPr>
              <a:t>转换、</a:t>
            </a:r>
            <a:r>
              <a:rPr lang="en-US" altLang="zh-CN" sz="1600" dirty="0">
                <a:solidFill>
                  <a:srgbClr val="C00000"/>
                </a:solidFill>
                <a:ea typeface="宋体" panose="02010600030101010101" pitchFamily="2" charset="-122"/>
                <a:cs typeface="Times New Roman" panose="02020603050405020304" pitchFamily="18" charset="0"/>
              </a:rPr>
              <a:t>UART</a:t>
            </a:r>
            <a:r>
              <a:rPr lang="zh-CN" altLang="en-US" sz="1600" dirty="0">
                <a:solidFill>
                  <a:srgbClr val="C00000"/>
                </a:solidFill>
                <a:ea typeface="宋体" panose="02010600030101010101" pitchFamily="2" charset="-122"/>
                <a:cs typeface="Times New Roman" panose="02020603050405020304" pitchFamily="18" charset="0"/>
              </a:rPr>
              <a:t>、</a:t>
            </a:r>
            <a:r>
              <a:rPr lang="en-US" altLang="zh-CN" sz="1600" dirty="0">
                <a:solidFill>
                  <a:srgbClr val="C00000"/>
                </a:solidFill>
                <a:ea typeface="宋体" panose="02010600030101010101" pitchFamily="2" charset="-122"/>
                <a:cs typeface="Times New Roman" panose="02020603050405020304" pitchFamily="18" charset="0"/>
              </a:rPr>
              <a:t>PLC</a:t>
            </a:r>
            <a:r>
              <a:rPr lang="zh-CN" altLang="en-US" sz="1600" dirty="0">
                <a:solidFill>
                  <a:srgbClr val="C00000"/>
                </a:solidFill>
                <a:ea typeface="宋体" panose="02010600030101010101" pitchFamily="2" charset="-122"/>
                <a:cs typeface="Times New Roman" panose="02020603050405020304" pitchFamily="18" charset="0"/>
              </a:rPr>
              <a:t>、</a:t>
            </a:r>
            <a:r>
              <a:rPr lang="en-US" altLang="zh-CN" sz="1600" dirty="0">
                <a:solidFill>
                  <a:srgbClr val="C00000"/>
                </a:solidFill>
                <a:ea typeface="宋体" panose="02010600030101010101" pitchFamily="2" charset="-122"/>
                <a:cs typeface="Times New Roman" panose="02020603050405020304" pitchFamily="18" charset="0"/>
              </a:rPr>
              <a:t>DMA</a:t>
            </a:r>
            <a:r>
              <a:rPr lang="zh-CN" altLang="en-US" sz="1600" dirty="0">
                <a:solidFill>
                  <a:srgbClr val="C00000"/>
                </a:solidFill>
                <a:ea typeface="宋体" panose="02010600030101010101" pitchFamily="2" charset="-122"/>
                <a:cs typeface="Times New Roman" panose="02020603050405020304" pitchFamily="18" charset="0"/>
              </a:rPr>
              <a:t>等周边接口，甚至</a:t>
            </a:r>
            <a:r>
              <a:rPr lang="en-US" altLang="zh-CN" sz="1600" dirty="0">
                <a:solidFill>
                  <a:srgbClr val="C00000"/>
                </a:solidFill>
                <a:ea typeface="宋体" panose="02010600030101010101" pitchFamily="2" charset="-122"/>
                <a:cs typeface="Times New Roman" panose="02020603050405020304" pitchFamily="18" charset="0"/>
              </a:rPr>
              <a:t>LCD</a:t>
            </a:r>
            <a:r>
              <a:rPr lang="zh-CN" altLang="en-US" sz="1600" dirty="0">
                <a:solidFill>
                  <a:srgbClr val="C00000"/>
                </a:solidFill>
                <a:ea typeface="宋体" panose="02010600030101010101" pitchFamily="2" charset="-122"/>
                <a:cs typeface="Times New Roman" panose="02020603050405020304" pitchFamily="18" charset="0"/>
              </a:rPr>
              <a:t>驱动电路都整合在单一芯片上，形成芯片级的计算机，为不同的应用场合做不同组合控制。</a:t>
            </a:r>
          </a:p>
        </p:txBody>
      </p:sp>
      <p:sp>
        <p:nvSpPr>
          <p:cNvPr id="10" name="矩形 9">
            <a:extLst>
              <a:ext uri="{FF2B5EF4-FFF2-40B4-BE49-F238E27FC236}">
                <a16:creationId xmlns:a16="http://schemas.microsoft.com/office/drawing/2014/main" id="{DE1CE398-C739-4C0C-99D1-2881EAD0B121}"/>
              </a:ext>
            </a:extLst>
          </p:cNvPr>
          <p:cNvSpPr/>
          <p:nvPr/>
        </p:nvSpPr>
        <p:spPr>
          <a:xfrm>
            <a:off x="595769" y="3429729"/>
            <a:ext cx="4840327" cy="2262158"/>
          </a:xfrm>
          <a:prstGeom prst="rect">
            <a:avLst/>
          </a:prstGeom>
          <a:solidFill>
            <a:srgbClr val="92D050"/>
          </a:solidFill>
        </p:spPr>
        <p:txBody>
          <a:bodyPr wrap="square">
            <a:spAutoFit/>
          </a:bodyPr>
          <a:lstStyle/>
          <a:p>
            <a:pPr>
              <a:lnSpc>
                <a:spcPct val="150000"/>
              </a:lnSpc>
            </a:pPr>
            <a:r>
              <a:rPr lang="zh-CN" altLang="en-US" sz="1600" dirty="0">
                <a:solidFill>
                  <a:schemeClr val="tx2">
                    <a:lumMod val="50000"/>
                  </a:schemeClr>
                </a:solidFill>
                <a:ea typeface="宋体" panose="02010600030101010101" pitchFamily="2" charset="-122"/>
                <a:cs typeface="Times New Roman" panose="02020603050405020304" pitchFamily="18" charset="0"/>
              </a:rPr>
              <a:t>主要特点：</a:t>
            </a:r>
            <a:endParaRPr lang="en-US" altLang="zh-CN" sz="1600" dirty="0">
              <a:solidFill>
                <a:schemeClr val="tx2">
                  <a:lumMod val="50000"/>
                </a:schemeClr>
              </a:solidFill>
              <a:ea typeface="宋体" panose="02010600030101010101" pitchFamily="2" charset="-122"/>
              <a:cs typeface="Times New Roman" panose="02020603050405020304" pitchFamily="18" charset="0"/>
            </a:endParaRPr>
          </a:p>
          <a:p>
            <a:pPr marL="457200" indent="-457200">
              <a:lnSpc>
                <a:spcPct val="150000"/>
              </a:lnSpc>
              <a:buFont typeface="Wingdings" panose="05000000000000000000" pitchFamily="2" charset="2"/>
              <a:buChar char="ü"/>
            </a:pPr>
            <a:r>
              <a:rPr lang="zh-CN" altLang="en-US" sz="1600" dirty="0">
                <a:solidFill>
                  <a:schemeClr val="tx2">
                    <a:lumMod val="50000"/>
                  </a:schemeClr>
                </a:solidFill>
                <a:ea typeface="宋体" panose="02010600030101010101" pitchFamily="2" charset="-122"/>
                <a:cs typeface="Times New Roman" panose="02020603050405020304" pitchFamily="18" charset="0"/>
              </a:rPr>
              <a:t>集成度高，接口丰富；</a:t>
            </a:r>
            <a:endParaRPr lang="en-US" altLang="zh-CN" sz="1600" dirty="0">
              <a:solidFill>
                <a:schemeClr val="tx2">
                  <a:lumMod val="50000"/>
                </a:schemeClr>
              </a:solidFill>
              <a:ea typeface="宋体" panose="02010600030101010101" pitchFamily="2" charset="-122"/>
              <a:cs typeface="Times New Roman" panose="02020603050405020304" pitchFamily="18" charset="0"/>
            </a:endParaRPr>
          </a:p>
          <a:p>
            <a:pPr marL="457200" indent="-457200">
              <a:lnSpc>
                <a:spcPct val="150000"/>
              </a:lnSpc>
              <a:buFont typeface="Wingdings" panose="05000000000000000000" pitchFamily="2" charset="2"/>
              <a:buChar char="ü"/>
            </a:pPr>
            <a:r>
              <a:rPr lang="zh-CN" altLang="en-US" sz="1600" dirty="0">
                <a:solidFill>
                  <a:schemeClr val="tx2">
                    <a:lumMod val="50000"/>
                  </a:schemeClr>
                </a:solidFill>
                <a:ea typeface="宋体" panose="02010600030101010101" pitchFamily="2" charset="-122"/>
                <a:cs typeface="Times New Roman" panose="02020603050405020304" pitchFamily="18" charset="0"/>
              </a:rPr>
              <a:t>体积小，功耗低；</a:t>
            </a:r>
            <a:endParaRPr lang="en-US" altLang="zh-CN" sz="1600" dirty="0">
              <a:solidFill>
                <a:schemeClr val="tx2">
                  <a:lumMod val="50000"/>
                </a:schemeClr>
              </a:solidFill>
              <a:ea typeface="宋体" panose="02010600030101010101" pitchFamily="2" charset="-122"/>
              <a:cs typeface="Times New Roman" panose="02020603050405020304" pitchFamily="18" charset="0"/>
            </a:endParaRPr>
          </a:p>
          <a:p>
            <a:pPr marL="457200" indent="-457200">
              <a:lnSpc>
                <a:spcPct val="150000"/>
              </a:lnSpc>
              <a:buFont typeface="Wingdings" panose="05000000000000000000" pitchFamily="2" charset="2"/>
              <a:buChar char="ü"/>
            </a:pPr>
            <a:r>
              <a:rPr lang="zh-CN" altLang="en-US" sz="1600" dirty="0">
                <a:solidFill>
                  <a:schemeClr val="tx2">
                    <a:lumMod val="50000"/>
                  </a:schemeClr>
                </a:solidFill>
                <a:ea typeface="宋体" panose="02010600030101010101" pitchFamily="2" charset="-122"/>
                <a:cs typeface="Times New Roman" panose="02020603050405020304" pitchFamily="18" charset="0"/>
              </a:rPr>
              <a:t>成本低，可靠性高，环境适应性好；</a:t>
            </a:r>
            <a:endParaRPr lang="en-US" altLang="zh-CN" sz="1600" dirty="0">
              <a:solidFill>
                <a:schemeClr val="tx2">
                  <a:lumMod val="50000"/>
                </a:schemeClr>
              </a:solidFill>
              <a:ea typeface="宋体" panose="02010600030101010101" pitchFamily="2" charset="-122"/>
              <a:cs typeface="Times New Roman" panose="02020603050405020304" pitchFamily="18" charset="0"/>
            </a:endParaRPr>
          </a:p>
          <a:p>
            <a:pPr marL="457200" indent="-457200">
              <a:lnSpc>
                <a:spcPct val="150000"/>
              </a:lnSpc>
              <a:buFont typeface="Wingdings" panose="05000000000000000000" pitchFamily="2" charset="2"/>
              <a:buChar char="ü"/>
            </a:pPr>
            <a:r>
              <a:rPr lang="zh-CN" altLang="en-US" sz="1600" dirty="0">
                <a:solidFill>
                  <a:schemeClr val="tx2">
                    <a:lumMod val="50000"/>
                  </a:schemeClr>
                </a:solidFill>
                <a:ea typeface="宋体" panose="02010600030101010101" pitchFamily="2" charset="-122"/>
                <a:cs typeface="Times New Roman" panose="02020603050405020304" pitchFamily="18" charset="0"/>
              </a:rPr>
              <a:t>运算速度相对较低，内存空间较小，一般用于嵌入式应用。</a:t>
            </a:r>
          </a:p>
        </p:txBody>
      </p:sp>
      <p:pic>
        <p:nvPicPr>
          <p:cNvPr id="3" name="图片 2">
            <a:extLst>
              <a:ext uri="{FF2B5EF4-FFF2-40B4-BE49-F238E27FC236}">
                <a16:creationId xmlns:a16="http://schemas.microsoft.com/office/drawing/2014/main" id="{9270FA69-697A-4497-B56F-3785807E30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36096" y="3449967"/>
            <a:ext cx="3312367" cy="2241920"/>
          </a:xfrm>
          <a:prstGeom prst="rect">
            <a:avLst/>
          </a:prstGeom>
        </p:spPr>
      </p:pic>
    </p:spTree>
    <p:extLst>
      <p:ext uri="{BB962C8B-B14F-4D97-AF65-F5344CB8AC3E}">
        <p14:creationId xmlns:p14="http://schemas.microsoft.com/office/powerpoint/2010/main" val="36113141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圆角矩形 1">
            <a:extLst>
              <a:ext uri="{FF2B5EF4-FFF2-40B4-BE49-F238E27FC236}">
                <a16:creationId xmlns:a16="http://schemas.microsoft.com/office/drawing/2014/main" id="{98D690D0-52C4-4978-BEDA-04F45C2470F1}"/>
              </a:ext>
            </a:extLst>
          </p:cNvPr>
          <p:cNvSpPr/>
          <p:nvPr/>
        </p:nvSpPr>
        <p:spPr>
          <a:xfrm>
            <a:off x="537572" y="1628800"/>
            <a:ext cx="8210891" cy="4824536"/>
          </a:xfrm>
          <a:prstGeom prst="roundRect">
            <a:avLst>
              <a:gd name="adj" fmla="val 8734"/>
            </a:avLst>
          </a:prstGeom>
          <a:no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537572" y="1124744"/>
            <a:ext cx="3111749"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2060"/>
                </a:solidFill>
                <a:ea typeface="宋体" panose="02010600030101010101" pitchFamily="2" charset="-122"/>
                <a:cs typeface="Times New Roman" panose="02020603050405020304" pitchFamily="18" charset="0"/>
              </a:rPr>
              <a:t>单片机（</a:t>
            </a:r>
            <a:r>
              <a:rPr lang="en-US" altLang="zh-CN" sz="2400" dirty="0">
                <a:solidFill>
                  <a:srgbClr val="002060"/>
                </a:solidFill>
                <a:ea typeface="宋体" panose="02010600030101010101" pitchFamily="2" charset="-122"/>
                <a:cs typeface="Times New Roman" panose="02020603050405020304" pitchFamily="18" charset="0"/>
              </a:rPr>
              <a:t>MCU</a:t>
            </a:r>
            <a:r>
              <a:rPr lang="zh-CN" altLang="en-US" sz="2400" dirty="0">
                <a:solidFill>
                  <a:srgbClr val="002060"/>
                </a:solidFill>
                <a:ea typeface="宋体" panose="02010600030101010101" pitchFamily="2" charset="-122"/>
                <a:cs typeface="Times New Roman" panose="02020603050405020304" pitchFamily="18" charset="0"/>
              </a:rPr>
              <a:t>）分类</a:t>
            </a:r>
            <a:endParaRPr lang="zh-CN" altLang="en-US" sz="2400" dirty="0">
              <a:solidFill>
                <a:srgbClr val="002060"/>
              </a:solidFill>
              <a:latin typeface="黑体" pitchFamily="49" charset="-122"/>
              <a:ea typeface="黑体" pitchFamily="49" charset="-122"/>
            </a:endParaRPr>
          </a:p>
        </p:txBody>
      </p:sp>
      <p:pic>
        <p:nvPicPr>
          <p:cNvPr id="2" name="图片 1">
            <a:extLst>
              <a:ext uri="{FF2B5EF4-FFF2-40B4-BE49-F238E27FC236}">
                <a16:creationId xmlns:a16="http://schemas.microsoft.com/office/drawing/2014/main" id="{DA70BE94-2103-4886-93CE-2686D55C2872}"/>
              </a:ext>
            </a:extLst>
          </p:cNvPr>
          <p:cNvPicPr>
            <a:picLocks noChangeAspect="1"/>
          </p:cNvPicPr>
          <p:nvPr/>
        </p:nvPicPr>
        <p:blipFill>
          <a:blip r:embed="rId3"/>
          <a:stretch>
            <a:fillRect/>
          </a:stretch>
        </p:blipFill>
        <p:spPr>
          <a:xfrm>
            <a:off x="971600" y="1700808"/>
            <a:ext cx="6949397" cy="4680520"/>
          </a:xfrm>
          <a:prstGeom prst="rect">
            <a:avLst/>
          </a:prstGeom>
        </p:spPr>
      </p:pic>
    </p:spTree>
    <p:extLst>
      <p:ext uri="{BB962C8B-B14F-4D97-AF65-F5344CB8AC3E}">
        <p14:creationId xmlns:p14="http://schemas.microsoft.com/office/powerpoint/2010/main" val="39687432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251006" y="1704381"/>
            <a:ext cx="3897222"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2060"/>
                </a:solidFill>
                <a:ea typeface="宋体" panose="02010600030101010101" pitchFamily="2" charset="-122"/>
                <a:cs typeface="Times New Roman" panose="02020603050405020304" pitchFamily="18" charset="0"/>
              </a:rPr>
              <a:t>单片机常用外设及接口介绍</a:t>
            </a:r>
            <a:endParaRPr lang="zh-CN" altLang="en-US" sz="2400" dirty="0">
              <a:solidFill>
                <a:srgbClr val="002060"/>
              </a:solidFill>
              <a:latin typeface="黑体" pitchFamily="49" charset="-122"/>
              <a:ea typeface="黑体" pitchFamily="49" charset="-122"/>
            </a:endParaRPr>
          </a:p>
        </p:txBody>
      </p:sp>
      <p:sp>
        <p:nvSpPr>
          <p:cNvPr id="4" name="矩形 3">
            <a:extLst>
              <a:ext uri="{FF2B5EF4-FFF2-40B4-BE49-F238E27FC236}">
                <a16:creationId xmlns:a16="http://schemas.microsoft.com/office/drawing/2014/main" id="{2341E6D8-7072-497E-9B27-17D11116FD3A}"/>
              </a:ext>
            </a:extLst>
          </p:cNvPr>
          <p:cNvSpPr/>
          <p:nvPr/>
        </p:nvSpPr>
        <p:spPr>
          <a:xfrm>
            <a:off x="251006" y="2199262"/>
            <a:ext cx="2022028" cy="369332"/>
          </a:xfrm>
          <a:prstGeom prst="rect">
            <a:avLst/>
          </a:prstGeom>
          <a:solidFill>
            <a:schemeClr val="accent3">
              <a:lumMod val="40000"/>
              <a:lumOff val="60000"/>
            </a:schemeClr>
          </a:solidFill>
        </p:spPr>
        <p:txBody>
          <a:bodyPr wrap="none">
            <a:spAutoFit/>
          </a:bodyPr>
          <a:lstStyle/>
          <a:p>
            <a:r>
              <a:rPr lang="en-US" altLang="zh-CN" sz="1800" kern="0" spc="40" dirty="0">
                <a:solidFill>
                  <a:srgbClr val="FF0000"/>
                </a:solidFill>
                <a:ea typeface="宋体" panose="02010600030101010101" pitchFamily="2" charset="-122"/>
                <a:cs typeface="宋体" panose="02010600030101010101" pitchFamily="2" charset="-122"/>
              </a:rPr>
              <a:t>Timer(</a:t>
            </a:r>
            <a:r>
              <a:rPr lang="zh-CN" altLang="zh-CN" sz="1800" kern="0" spc="40" dirty="0">
                <a:solidFill>
                  <a:srgbClr val="FF0000"/>
                </a:solidFill>
                <a:ea typeface="宋体" panose="02010600030101010101" pitchFamily="2" charset="-122"/>
                <a:cs typeface="宋体" panose="02010600030101010101" pitchFamily="2" charset="-122"/>
              </a:rPr>
              <a:t>定时器</a:t>
            </a:r>
            <a:r>
              <a:rPr lang="en-US" altLang="zh-CN" sz="1800" kern="0" spc="40" dirty="0">
                <a:solidFill>
                  <a:srgbClr val="FF0000"/>
                </a:solidFill>
                <a:ea typeface="宋体" panose="02010600030101010101" pitchFamily="2" charset="-122"/>
                <a:cs typeface="宋体" panose="02010600030101010101" pitchFamily="2" charset="-122"/>
              </a:rPr>
              <a:t>)</a:t>
            </a:r>
            <a:r>
              <a:rPr lang="zh-CN" altLang="zh-CN" sz="1800" kern="0" spc="40" dirty="0">
                <a:solidFill>
                  <a:srgbClr val="FF0000"/>
                </a:solidFill>
                <a:ea typeface="宋体" panose="02010600030101010101" pitchFamily="2" charset="-122"/>
                <a:cs typeface="宋体" panose="02010600030101010101" pitchFamily="2" charset="-122"/>
              </a:rPr>
              <a:t>：</a:t>
            </a:r>
            <a:endParaRPr lang="zh-CN" altLang="en-US" sz="1800" dirty="0">
              <a:solidFill>
                <a:srgbClr val="FF0000"/>
              </a:solidFill>
            </a:endParaRPr>
          </a:p>
        </p:txBody>
      </p:sp>
      <p:sp>
        <p:nvSpPr>
          <p:cNvPr id="6" name="矩形 5">
            <a:extLst>
              <a:ext uri="{FF2B5EF4-FFF2-40B4-BE49-F238E27FC236}">
                <a16:creationId xmlns:a16="http://schemas.microsoft.com/office/drawing/2014/main" id="{2DBE6A79-9236-4A1E-BA4D-856A298E978B}"/>
              </a:ext>
            </a:extLst>
          </p:cNvPr>
          <p:cNvSpPr/>
          <p:nvPr/>
        </p:nvSpPr>
        <p:spPr>
          <a:xfrm>
            <a:off x="251006" y="2704413"/>
            <a:ext cx="8352928" cy="3727944"/>
          </a:xfrm>
          <a:prstGeom prst="rect">
            <a:avLst/>
          </a:prstGeom>
        </p:spPr>
        <p:txBody>
          <a:bodyPr wrap="square">
            <a:spAutoFit/>
          </a:bodyPr>
          <a:lstStyle/>
          <a:p>
            <a:pPr algn="just">
              <a:lnSpc>
                <a:spcPct val="150000"/>
              </a:lnSpc>
              <a:spcAft>
                <a:spcPts val="0"/>
              </a:spcAft>
            </a:pPr>
            <a:r>
              <a:rPr lang="en-US" altLang="zh-CN" sz="1600" kern="0" spc="40" dirty="0">
                <a:solidFill>
                  <a:srgbClr val="FF0000"/>
                </a:solidFill>
                <a:latin typeface="+mn-ea"/>
                <a:ea typeface="+mn-ea"/>
                <a:cs typeface="宋体" panose="02010600030101010101" pitchFamily="2" charset="-122"/>
              </a:rPr>
              <a:t>Timer</a:t>
            </a:r>
            <a:r>
              <a:rPr lang="zh-CN" altLang="zh-CN" sz="1600" kern="0" spc="40" dirty="0">
                <a:solidFill>
                  <a:srgbClr val="FF0000"/>
                </a:solidFill>
                <a:latin typeface="+mn-ea"/>
                <a:ea typeface="+mn-ea"/>
                <a:cs typeface="宋体" panose="02010600030101010101" pitchFamily="2" charset="-122"/>
              </a:rPr>
              <a:t>可归纳为两大类：</a:t>
            </a:r>
            <a:endParaRPr lang="en-US" altLang="zh-CN" sz="1600" kern="0" spc="40" dirty="0">
              <a:solidFill>
                <a:srgbClr val="FF0000"/>
              </a:solidFill>
              <a:latin typeface="+mn-ea"/>
              <a:ea typeface="+mn-ea"/>
              <a:cs typeface="宋体" panose="02010600030101010101" pitchFamily="2" charset="-122"/>
            </a:endParaRPr>
          </a:p>
          <a:p>
            <a:pPr marL="285750" indent="-285750" algn="just">
              <a:lnSpc>
                <a:spcPct val="150000"/>
              </a:lnSpc>
              <a:spcAft>
                <a:spcPts val="0"/>
              </a:spcAft>
              <a:buFont typeface="Wingdings" panose="05000000000000000000" pitchFamily="2" charset="2"/>
              <a:buChar char="ü"/>
            </a:pPr>
            <a:r>
              <a:rPr lang="zh-CN" altLang="zh-CN" sz="1600" kern="0" spc="40" dirty="0">
                <a:solidFill>
                  <a:srgbClr val="002060"/>
                </a:solidFill>
                <a:latin typeface="+mn-ea"/>
                <a:ea typeface="+mn-ea"/>
                <a:cs typeface="宋体" panose="02010600030101010101" pitchFamily="2" charset="-122"/>
              </a:rPr>
              <a:t>固定时间间隔的</a:t>
            </a:r>
            <a:r>
              <a:rPr lang="en-US" altLang="zh-CN" sz="1600" kern="0" spc="40" dirty="0">
                <a:solidFill>
                  <a:srgbClr val="002060"/>
                </a:solidFill>
                <a:latin typeface="+mn-ea"/>
                <a:ea typeface="+mn-ea"/>
                <a:cs typeface="宋体" panose="02010600030101010101" pitchFamily="2" charset="-122"/>
              </a:rPr>
              <a:t>Timer</a:t>
            </a:r>
          </a:p>
          <a:p>
            <a:pPr algn="just">
              <a:lnSpc>
                <a:spcPct val="150000"/>
              </a:lnSpc>
              <a:spcAft>
                <a:spcPts val="0"/>
              </a:spcAft>
            </a:pPr>
            <a:r>
              <a:rPr lang="en-US" altLang="zh-CN" sz="1600" kern="0" spc="40" dirty="0">
                <a:solidFill>
                  <a:srgbClr val="002060"/>
                </a:solidFill>
                <a:latin typeface="+mn-ea"/>
                <a:ea typeface="+mn-ea"/>
                <a:cs typeface="宋体" panose="02010600030101010101" pitchFamily="2" charset="-122"/>
              </a:rPr>
              <a:t>   </a:t>
            </a:r>
            <a:r>
              <a:rPr lang="zh-CN" altLang="zh-CN" sz="1600" kern="0" spc="40" dirty="0">
                <a:solidFill>
                  <a:srgbClr val="002060"/>
                </a:solidFill>
                <a:latin typeface="+mn-ea"/>
                <a:ea typeface="+mn-ea"/>
                <a:cs typeface="宋体" panose="02010600030101010101" pitchFamily="2" charset="-122"/>
              </a:rPr>
              <a:t>即其定时的时间是由系统设定的，用户程序不可控制，系统只提供几种固定的时间间隔给用户程序进行选择，如</a:t>
            </a:r>
            <a:r>
              <a:rPr lang="en-US" altLang="zh-CN" sz="1600" kern="0" spc="40" dirty="0">
                <a:solidFill>
                  <a:srgbClr val="002060"/>
                </a:solidFill>
                <a:latin typeface="+mn-ea"/>
                <a:ea typeface="+mn-ea"/>
                <a:cs typeface="宋体" panose="02010600030101010101" pitchFamily="2" charset="-122"/>
              </a:rPr>
              <a:t>32Hz</a:t>
            </a:r>
            <a:r>
              <a:rPr lang="zh-CN" altLang="zh-CN" sz="1600" kern="0" spc="40" dirty="0">
                <a:solidFill>
                  <a:srgbClr val="002060"/>
                </a:solidFill>
                <a:latin typeface="+mn-ea"/>
                <a:ea typeface="+mn-ea"/>
                <a:cs typeface="宋体" panose="02010600030101010101" pitchFamily="2" charset="-122"/>
              </a:rPr>
              <a:t>，</a:t>
            </a:r>
            <a:r>
              <a:rPr lang="en-US" altLang="zh-CN" sz="1600" kern="0" spc="40" dirty="0">
                <a:solidFill>
                  <a:srgbClr val="002060"/>
                </a:solidFill>
                <a:latin typeface="+mn-ea"/>
                <a:ea typeface="+mn-ea"/>
                <a:cs typeface="宋体" panose="02010600030101010101" pitchFamily="2" charset="-122"/>
              </a:rPr>
              <a:t>16Hz</a:t>
            </a:r>
            <a:r>
              <a:rPr lang="zh-CN" altLang="zh-CN" sz="1600" kern="0" spc="40" dirty="0">
                <a:solidFill>
                  <a:srgbClr val="002060"/>
                </a:solidFill>
                <a:latin typeface="+mn-ea"/>
                <a:ea typeface="+mn-ea"/>
                <a:cs typeface="宋体" panose="02010600030101010101" pitchFamily="2" charset="-122"/>
              </a:rPr>
              <a:t>，</a:t>
            </a:r>
            <a:r>
              <a:rPr lang="en-US" altLang="zh-CN" sz="1600" kern="0" spc="40" dirty="0">
                <a:solidFill>
                  <a:srgbClr val="002060"/>
                </a:solidFill>
                <a:latin typeface="+mn-ea"/>
                <a:ea typeface="+mn-ea"/>
                <a:cs typeface="宋体" panose="02010600030101010101" pitchFamily="2" charset="-122"/>
              </a:rPr>
              <a:t>8Hz</a:t>
            </a:r>
            <a:r>
              <a:rPr lang="zh-CN" altLang="zh-CN" sz="1600" kern="0" spc="40" dirty="0">
                <a:solidFill>
                  <a:srgbClr val="002060"/>
                </a:solidFill>
                <a:latin typeface="+mn-ea"/>
                <a:ea typeface="+mn-ea"/>
                <a:cs typeface="宋体" panose="02010600030101010101" pitchFamily="2" charset="-122"/>
              </a:rPr>
              <a:t>等，因此可以用来实现时钟、计时等相关的功能。</a:t>
            </a:r>
            <a:endParaRPr lang="zh-CN" altLang="zh-CN" sz="1600" kern="100" dirty="0">
              <a:solidFill>
                <a:srgbClr val="002060"/>
              </a:solidFill>
              <a:latin typeface="+mn-ea"/>
              <a:ea typeface="+mn-ea"/>
              <a:cs typeface="Times New Roman" panose="02020603050405020304" pitchFamily="18" charset="0"/>
            </a:endParaRPr>
          </a:p>
          <a:p>
            <a:pPr marL="285750" indent="-285750" algn="just">
              <a:lnSpc>
                <a:spcPct val="150000"/>
              </a:lnSpc>
              <a:spcAft>
                <a:spcPts val="0"/>
              </a:spcAft>
              <a:buFont typeface="Wingdings" panose="05000000000000000000" pitchFamily="2" charset="2"/>
              <a:buChar char="ü"/>
            </a:pPr>
            <a:r>
              <a:rPr lang="en-US" altLang="zh-CN" sz="1600" kern="0" spc="40" dirty="0">
                <a:solidFill>
                  <a:srgbClr val="002060"/>
                </a:solidFill>
                <a:latin typeface="+mn-ea"/>
                <a:ea typeface="+mn-ea"/>
                <a:cs typeface="宋体" panose="02010600030101010101" pitchFamily="2" charset="-122"/>
              </a:rPr>
              <a:t>Programmable Timer(</a:t>
            </a:r>
            <a:r>
              <a:rPr lang="zh-CN" altLang="zh-CN" sz="1600" kern="0" spc="40" dirty="0">
                <a:solidFill>
                  <a:srgbClr val="002060"/>
                </a:solidFill>
                <a:latin typeface="+mn-ea"/>
                <a:ea typeface="+mn-ea"/>
                <a:cs typeface="宋体" panose="02010600030101010101" pitchFamily="2" charset="-122"/>
              </a:rPr>
              <a:t>可编程定时器</a:t>
            </a:r>
            <a:r>
              <a:rPr lang="en-US" altLang="zh-CN" sz="1600" kern="0" spc="40" dirty="0">
                <a:solidFill>
                  <a:srgbClr val="002060"/>
                </a:solidFill>
                <a:latin typeface="+mn-ea"/>
                <a:ea typeface="+mn-ea"/>
                <a:cs typeface="宋体" panose="02010600030101010101" pitchFamily="2" charset="-122"/>
              </a:rPr>
              <a:t>)</a:t>
            </a:r>
          </a:p>
          <a:p>
            <a:pPr algn="just">
              <a:lnSpc>
                <a:spcPct val="150000"/>
              </a:lnSpc>
              <a:spcAft>
                <a:spcPts val="0"/>
              </a:spcAft>
            </a:pPr>
            <a:r>
              <a:rPr lang="en-US" altLang="zh-CN" sz="1600" kern="0" spc="40" dirty="0">
                <a:solidFill>
                  <a:srgbClr val="002060"/>
                </a:solidFill>
                <a:latin typeface="+mn-ea"/>
                <a:ea typeface="+mn-ea"/>
                <a:cs typeface="宋体" panose="02010600030101010101" pitchFamily="2" charset="-122"/>
              </a:rPr>
              <a:t>   </a:t>
            </a:r>
            <a:r>
              <a:rPr lang="zh-CN" altLang="zh-CN" sz="1600" kern="0" spc="40" dirty="0">
                <a:solidFill>
                  <a:srgbClr val="002060"/>
                </a:solidFill>
                <a:latin typeface="+mn-ea"/>
                <a:ea typeface="+mn-ea"/>
                <a:cs typeface="宋体" panose="02010600030101010101" pitchFamily="2" charset="-122"/>
              </a:rPr>
              <a:t>该类</a:t>
            </a:r>
            <a:r>
              <a:rPr lang="en-US" altLang="zh-CN" sz="1600" kern="0" spc="40" dirty="0">
                <a:solidFill>
                  <a:srgbClr val="002060"/>
                </a:solidFill>
                <a:latin typeface="+mn-ea"/>
                <a:ea typeface="+mn-ea"/>
                <a:cs typeface="宋体" panose="02010600030101010101" pitchFamily="2" charset="-122"/>
              </a:rPr>
              <a:t>Timer</a:t>
            </a:r>
            <a:r>
              <a:rPr lang="zh-CN" altLang="zh-CN" sz="1600" kern="0" spc="40" dirty="0">
                <a:solidFill>
                  <a:srgbClr val="002060"/>
                </a:solidFill>
                <a:latin typeface="+mn-ea"/>
                <a:ea typeface="+mn-ea"/>
                <a:cs typeface="宋体" panose="02010600030101010101" pitchFamily="2" charset="-122"/>
              </a:rPr>
              <a:t>的定时时间是可以由用户的程序来控制的，控制的方式包括：时钟源的选择、分频数</a:t>
            </a:r>
            <a:r>
              <a:rPr lang="en-US" altLang="zh-CN" sz="1600" kern="0" spc="40" dirty="0">
                <a:solidFill>
                  <a:srgbClr val="002060"/>
                </a:solidFill>
                <a:latin typeface="+mn-ea"/>
                <a:ea typeface="+mn-ea"/>
                <a:cs typeface="宋体" panose="02010600030101010101" pitchFamily="2" charset="-122"/>
              </a:rPr>
              <a:t>(</a:t>
            </a:r>
            <a:r>
              <a:rPr lang="en-US" altLang="zh-CN" sz="1600" kern="0" spc="40" dirty="0" err="1">
                <a:solidFill>
                  <a:srgbClr val="002060"/>
                </a:solidFill>
                <a:latin typeface="+mn-ea"/>
                <a:ea typeface="+mn-ea"/>
                <a:cs typeface="宋体" panose="02010600030101010101" pitchFamily="2" charset="-122"/>
              </a:rPr>
              <a:t>Prescale</a:t>
            </a:r>
            <a:r>
              <a:rPr lang="en-US" altLang="zh-CN" sz="1600" kern="0" spc="40" dirty="0">
                <a:solidFill>
                  <a:srgbClr val="002060"/>
                </a:solidFill>
                <a:latin typeface="+mn-ea"/>
                <a:ea typeface="+mn-ea"/>
                <a:cs typeface="宋体" panose="02010600030101010101" pitchFamily="2" charset="-122"/>
              </a:rPr>
              <a:t>)</a:t>
            </a:r>
            <a:r>
              <a:rPr lang="zh-CN" altLang="zh-CN" sz="1600" kern="0" spc="40" dirty="0">
                <a:solidFill>
                  <a:srgbClr val="002060"/>
                </a:solidFill>
                <a:latin typeface="+mn-ea"/>
                <a:ea typeface="+mn-ea"/>
                <a:cs typeface="宋体" panose="02010600030101010101" pitchFamily="2" charset="-122"/>
              </a:rPr>
              <a:t>选择及预制数的设定等，有的</a:t>
            </a:r>
            <a:r>
              <a:rPr lang="en-US" altLang="zh-CN" sz="1600" kern="0" spc="40" dirty="0">
                <a:solidFill>
                  <a:srgbClr val="002060"/>
                </a:solidFill>
                <a:latin typeface="+mn-ea"/>
                <a:ea typeface="+mn-ea"/>
                <a:cs typeface="宋体" panose="02010600030101010101" pitchFamily="2" charset="-122"/>
              </a:rPr>
              <a:t>MCU</a:t>
            </a:r>
            <a:r>
              <a:rPr lang="zh-CN" altLang="zh-CN" sz="1600" kern="0" spc="40" dirty="0">
                <a:solidFill>
                  <a:srgbClr val="002060"/>
                </a:solidFill>
                <a:latin typeface="+mn-ea"/>
                <a:ea typeface="+mn-ea"/>
                <a:cs typeface="宋体" panose="02010600030101010101" pitchFamily="2" charset="-122"/>
              </a:rPr>
              <a:t>三者都同时具备，而有的则可能是其中的一种或两种。最常见的一种应用就是用其实现</a:t>
            </a:r>
            <a:r>
              <a:rPr lang="en-US" altLang="zh-CN" sz="1600" kern="0" spc="40" dirty="0">
                <a:solidFill>
                  <a:srgbClr val="002060"/>
                </a:solidFill>
                <a:latin typeface="+mn-ea"/>
                <a:ea typeface="+mn-ea"/>
                <a:cs typeface="宋体" panose="02010600030101010101" pitchFamily="2" charset="-122"/>
              </a:rPr>
              <a:t>PWM</a:t>
            </a:r>
            <a:r>
              <a:rPr lang="zh-CN" altLang="zh-CN" sz="1600" kern="0" spc="40" dirty="0">
                <a:solidFill>
                  <a:srgbClr val="002060"/>
                </a:solidFill>
                <a:latin typeface="+mn-ea"/>
                <a:ea typeface="+mn-ea"/>
                <a:cs typeface="宋体" panose="02010600030101010101" pitchFamily="2" charset="-122"/>
              </a:rPr>
              <a:t>输出。由于时钟源可以自由选择，此类</a:t>
            </a:r>
            <a:r>
              <a:rPr lang="en-US" altLang="zh-CN" sz="1600" kern="0" spc="40" dirty="0">
                <a:solidFill>
                  <a:srgbClr val="002060"/>
                </a:solidFill>
                <a:latin typeface="+mn-ea"/>
                <a:ea typeface="+mn-ea"/>
                <a:cs typeface="宋体" panose="02010600030101010101" pitchFamily="2" charset="-122"/>
              </a:rPr>
              <a:t>Timer</a:t>
            </a:r>
            <a:r>
              <a:rPr lang="zh-CN" altLang="zh-CN" sz="1600" kern="0" spc="40" dirty="0">
                <a:solidFill>
                  <a:srgbClr val="002060"/>
                </a:solidFill>
                <a:latin typeface="+mn-ea"/>
                <a:ea typeface="+mn-ea"/>
                <a:cs typeface="宋体" panose="02010600030101010101" pitchFamily="2" charset="-122"/>
              </a:rPr>
              <a:t>一般均与</a:t>
            </a:r>
            <a:r>
              <a:rPr lang="en-US" altLang="zh-CN" sz="1600" kern="0" spc="40" dirty="0">
                <a:solidFill>
                  <a:srgbClr val="002060"/>
                </a:solidFill>
                <a:latin typeface="+mn-ea"/>
                <a:ea typeface="+mn-ea"/>
                <a:cs typeface="宋体" panose="02010600030101010101" pitchFamily="2" charset="-122"/>
              </a:rPr>
              <a:t>Event Counter(</a:t>
            </a:r>
            <a:r>
              <a:rPr lang="zh-CN" altLang="zh-CN" sz="1600" kern="0" spc="40" dirty="0">
                <a:solidFill>
                  <a:srgbClr val="002060"/>
                </a:solidFill>
                <a:latin typeface="+mn-ea"/>
                <a:ea typeface="+mn-ea"/>
                <a:cs typeface="宋体" panose="02010600030101010101" pitchFamily="2" charset="-122"/>
              </a:rPr>
              <a:t>事件计数器</a:t>
            </a:r>
            <a:r>
              <a:rPr lang="en-US" altLang="zh-CN" sz="1600" kern="0" spc="40" dirty="0">
                <a:solidFill>
                  <a:srgbClr val="002060"/>
                </a:solidFill>
                <a:latin typeface="+mn-ea"/>
                <a:ea typeface="+mn-ea"/>
                <a:cs typeface="宋体" panose="02010600030101010101" pitchFamily="2" charset="-122"/>
              </a:rPr>
              <a:t>)</a:t>
            </a:r>
            <a:r>
              <a:rPr lang="zh-CN" altLang="zh-CN" sz="1600" kern="0" spc="40" dirty="0">
                <a:solidFill>
                  <a:srgbClr val="002060"/>
                </a:solidFill>
                <a:latin typeface="+mn-ea"/>
                <a:ea typeface="+mn-ea"/>
                <a:cs typeface="宋体" panose="02010600030101010101" pitchFamily="2" charset="-122"/>
              </a:rPr>
              <a:t>合在一起。</a:t>
            </a:r>
            <a:endParaRPr lang="zh-CN" altLang="en-US" sz="1600" dirty="0">
              <a:solidFill>
                <a:srgbClr val="002060"/>
              </a:solidFill>
              <a:latin typeface="+mn-ea"/>
              <a:ea typeface="+mn-ea"/>
            </a:endParaRPr>
          </a:p>
        </p:txBody>
      </p:sp>
      <p:sp>
        <p:nvSpPr>
          <p:cNvPr id="10" name="圆角矩形 1">
            <a:extLst>
              <a:ext uri="{FF2B5EF4-FFF2-40B4-BE49-F238E27FC236}">
                <a16:creationId xmlns:a16="http://schemas.microsoft.com/office/drawing/2014/main" id="{3F57A164-BF43-4CE1-81F8-AC9C407FB11A}"/>
              </a:ext>
            </a:extLst>
          </p:cNvPr>
          <p:cNvSpPr/>
          <p:nvPr/>
        </p:nvSpPr>
        <p:spPr>
          <a:xfrm>
            <a:off x="251006" y="2636912"/>
            <a:ext cx="8425450" cy="3862946"/>
          </a:xfrm>
          <a:prstGeom prst="roundRect">
            <a:avLst>
              <a:gd name="adj" fmla="val 8734"/>
            </a:avLst>
          </a:prstGeom>
          <a:no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11" name="矩形 10">
            <a:extLst>
              <a:ext uri="{FF2B5EF4-FFF2-40B4-BE49-F238E27FC236}">
                <a16:creationId xmlns:a16="http://schemas.microsoft.com/office/drawing/2014/main" id="{3F9020D1-38E2-4136-9D76-EC46E9961D52}"/>
              </a:ext>
            </a:extLst>
          </p:cNvPr>
          <p:cNvSpPr/>
          <p:nvPr/>
        </p:nvSpPr>
        <p:spPr>
          <a:xfrm>
            <a:off x="251006" y="1135604"/>
            <a:ext cx="8136843" cy="369332"/>
          </a:xfrm>
          <a:prstGeom prst="rect">
            <a:avLst/>
          </a:prstGeom>
          <a:solidFill>
            <a:srgbClr val="FFFF66"/>
          </a:solidFill>
        </p:spPr>
        <p:txBody>
          <a:bodyPr wrap="none">
            <a:spAutoFit/>
          </a:bodyPr>
          <a:lstStyle/>
          <a:p>
            <a:r>
              <a:rPr lang="en-US" altLang="zh-CN" sz="1800" kern="0" spc="40" dirty="0">
                <a:solidFill>
                  <a:srgbClr val="FF0000"/>
                </a:solidFill>
                <a:ea typeface="宋体" panose="02010600030101010101" pitchFamily="2" charset="-122"/>
                <a:cs typeface="宋体" panose="02010600030101010101" pitchFamily="2" charset="-122"/>
              </a:rPr>
              <a:t>MCU</a:t>
            </a:r>
            <a:r>
              <a:rPr lang="zh-CN" altLang="en-US" sz="1800" kern="0" spc="40" dirty="0">
                <a:solidFill>
                  <a:srgbClr val="FF0000"/>
                </a:solidFill>
                <a:ea typeface="宋体" panose="02010600030101010101" pitchFamily="2" charset="-122"/>
                <a:cs typeface="宋体" panose="02010600030101010101" pitchFamily="2" charset="-122"/>
              </a:rPr>
              <a:t>最显著的特点是外设接口种类非常丰富，下面介绍几个最常见的外设。</a:t>
            </a:r>
            <a:endParaRPr lang="zh-CN" altLang="en-US" sz="1800" dirty="0">
              <a:solidFill>
                <a:srgbClr val="FF0000"/>
              </a:solidFill>
            </a:endParaRPr>
          </a:p>
        </p:txBody>
      </p:sp>
    </p:spTree>
    <p:extLst>
      <p:ext uri="{BB962C8B-B14F-4D97-AF65-F5344CB8AC3E}">
        <p14:creationId xmlns:p14="http://schemas.microsoft.com/office/powerpoint/2010/main" val="39437564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251520" y="1124744"/>
            <a:ext cx="3897222"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2060"/>
                </a:solidFill>
                <a:ea typeface="宋体" panose="02010600030101010101" pitchFamily="2" charset="-122"/>
                <a:cs typeface="Times New Roman" panose="02020603050405020304" pitchFamily="18" charset="0"/>
              </a:rPr>
              <a:t>单片机常用外设及接口介绍</a:t>
            </a:r>
            <a:endParaRPr lang="zh-CN" altLang="en-US" sz="2400" dirty="0">
              <a:solidFill>
                <a:srgbClr val="002060"/>
              </a:solidFill>
              <a:latin typeface="黑体" pitchFamily="49" charset="-122"/>
              <a:ea typeface="黑体" pitchFamily="49" charset="-122"/>
            </a:endParaRPr>
          </a:p>
        </p:txBody>
      </p:sp>
      <p:sp>
        <p:nvSpPr>
          <p:cNvPr id="4" name="矩形 3">
            <a:extLst>
              <a:ext uri="{FF2B5EF4-FFF2-40B4-BE49-F238E27FC236}">
                <a16:creationId xmlns:a16="http://schemas.microsoft.com/office/drawing/2014/main" id="{2341E6D8-7072-497E-9B27-17D11116FD3A}"/>
              </a:ext>
            </a:extLst>
          </p:cNvPr>
          <p:cNvSpPr/>
          <p:nvPr/>
        </p:nvSpPr>
        <p:spPr>
          <a:xfrm>
            <a:off x="251520" y="1586409"/>
            <a:ext cx="1287853" cy="369332"/>
          </a:xfrm>
          <a:prstGeom prst="rect">
            <a:avLst/>
          </a:prstGeom>
          <a:solidFill>
            <a:schemeClr val="accent3">
              <a:lumMod val="40000"/>
              <a:lumOff val="60000"/>
            </a:schemeClr>
          </a:solidFill>
        </p:spPr>
        <p:txBody>
          <a:bodyPr wrap="none">
            <a:spAutoFit/>
          </a:bodyPr>
          <a:lstStyle/>
          <a:p>
            <a:r>
              <a:rPr lang="en-US" altLang="zh-CN" sz="1800" kern="0" spc="40" dirty="0">
                <a:solidFill>
                  <a:srgbClr val="FF0000"/>
                </a:solidFill>
                <a:ea typeface="宋体" panose="02010600030101010101" pitchFamily="2" charset="-122"/>
                <a:cs typeface="宋体" panose="02010600030101010101" pitchFamily="2" charset="-122"/>
              </a:rPr>
              <a:t>I/O</a:t>
            </a:r>
            <a:r>
              <a:rPr lang="zh-CN" altLang="en-US" sz="1800" kern="0" spc="40" dirty="0">
                <a:solidFill>
                  <a:srgbClr val="FF0000"/>
                </a:solidFill>
                <a:ea typeface="宋体" panose="02010600030101010101" pitchFamily="2" charset="-122"/>
                <a:cs typeface="宋体" panose="02010600030101010101" pitchFamily="2" charset="-122"/>
              </a:rPr>
              <a:t>接口</a:t>
            </a:r>
            <a:r>
              <a:rPr lang="zh-CN" altLang="zh-CN" sz="1800" kern="0" spc="40" dirty="0">
                <a:solidFill>
                  <a:srgbClr val="FF0000"/>
                </a:solidFill>
                <a:ea typeface="宋体" panose="02010600030101010101" pitchFamily="2" charset="-122"/>
                <a:cs typeface="宋体" panose="02010600030101010101" pitchFamily="2" charset="-122"/>
              </a:rPr>
              <a:t>：</a:t>
            </a:r>
            <a:endParaRPr lang="zh-CN" altLang="en-US" sz="1800" dirty="0">
              <a:solidFill>
                <a:srgbClr val="FF0000"/>
              </a:solidFill>
            </a:endParaRPr>
          </a:p>
        </p:txBody>
      </p:sp>
      <p:sp>
        <p:nvSpPr>
          <p:cNvPr id="10" name="圆角矩形 1">
            <a:extLst>
              <a:ext uri="{FF2B5EF4-FFF2-40B4-BE49-F238E27FC236}">
                <a16:creationId xmlns:a16="http://schemas.microsoft.com/office/drawing/2014/main" id="{3F57A164-BF43-4CE1-81F8-AC9C407FB11A}"/>
              </a:ext>
            </a:extLst>
          </p:cNvPr>
          <p:cNvSpPr/>
          <p:nvPr/>
        </p:nvSpPr>
        <p:spPr>
          <a:xfrm>
            <a:off x="251006" y="2014326"/>
            <a:ext cx="8425450" cy="4466607"/>
          </a:xfrm>
          <a:prstGeom prst="roundRect">
            <a:avLst>
              <a:gd name="adj" fmla="val 8734"/>
            </a:avLst>
          </a:prstGeom>
          <a:no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9" name="矩形 8">
            <a:extLst>
              <a:ext uri="{FF2B5EF4-FFF2-40B4-BE49-F238E27FC236}">
                <a16:creationId xmlns:a16="http://schemas.microsoft.com/office/drawing/2014/main" id="{D9857E9C-31F3-4C08-9CD9-388C14BE138C}"/>
              </a:ext>
            </a:extLst>
          </p:cNvPr>
          <p:cNvSpPr/>
          <p:nvPr/>
        </p:nvSpPr>
        <p:spPr>
          <a:xfrm>
            <a:off x="359275" y="2070179"/>
            <a:ext cx="8208912" cy="4466607"/>
          </a:xfrm>
          <a:prstGeom prst="rect">
            <a:avLst/>
          </a:prstGeom>
        </p:spPr>
        <p:txBody>
          <a:bodyPr wrap="square">
            <a:spAutoFit/>
          </a:bodyPr>
          <a:lstStyle/>
          <a:p>
            <a:pPr algn="just">
              <a:lnSpc>
                <a:spcPct val="150000"/>
              </a:lnSpc>
              <a:spcAft>
                <a:spcPts val="0"/>
              </a:spcAft>
            </a:pPr>
            <a:r>
              <a:rPr lang="en-US" altLang="zh-CN" sz="1600" kern="0" spc="40" dirty="0">
                <a:solidFill>
                  <a:srgbClr val="FF0000"/>
                </a:solidFill>
                <a:latin typeface="+mn-ea"/>
                <a:ea typeface="+mn-ea"/>
                <a:cs typeface="宋体" panose="02010600030101010101" pitchFamily="2" charset="-122"/>
              </a:rPr>
              <a:t>IO</a:t>
            </a:r>
            <a:r>
              <a:rPr lang="zh-CN" altLang="en-US" sz="1600" kern="0" spc="40" dirty="0">
                <a:solidFill>
                  <a:srgbClr val="FF0000"/>
                </a:solidFill>
                <a:latin typeface="+mn-ea"/>
                <a:ea typeface="+mn-ea"/>
                <a:cs typeface="宋体" panose="02010600030101010101" pitchFamily="2" charset="-122"/>
              </a:rPr>
              <a:t>口作为</a:t>
            </a:r>
            <a:r>
              <a:rPr lang="en-US" altLang="zh-CN" sz="1600" kern="0" spc="40" dirty="0">
                <a:solidFill>
                  <a:srgbClr val="FF0000"/>
                </a:solidFill>
                <a:latin typeface="+mn-ea"/>
                <a:ea typeface="+mn-ea"/>
                <a:cs typeface="宋体" panose="02010600030101010101" pitchFamily="2" charset="-122"/>
              </a:rPr>
              <a:t>MCU</a:t>
            </a:r>
            <a:r>
              <a:rPr lang="zh-CN" altLang="zh-CN" sz="1600" kern="0" spc="40" dirty="0">
                <a:solidFill>
                  <a:srgbClr val="FF0000"/>
                </a:solidFill>
                <a:latin typeface="+mn-ea"/>
                <a:ea typeface="+mn-ea"/>
                <a:cs typeface="宋体" panose="02010600030101010101" pitchFamily="2" charset="-122"/>
              </a:rPr>
              <a:t>与外部沟通的渠道。</a:t>
            </a:r>
            <a:r>
              <a:rPr lang="zh-CN" altLang="zh-CN" sz="1600" kern="0" spc="40" dirty="0">
                <a:solidFill>
                  <a:srgbClr val="002060"/>
                </a:solidFill>
                <a:latin typeface="+mn-ea"/>
                <a:ea typeface="+mn-ea"/>
                <a:cs typeface="宋体" panose="02010600030101010101" pitchFamily="2" charset="-122"/>
              </a:rPr>
              <a:t>根据</a:t>
            </a:r>
            <a:r>
              <a:rPr lang="zh-CN" altLang="en-US" sz="1600" kern="0" spc="40" dirty="0">
                <a:solidFill>
                  <a:srgbClr val="002060"/>
                </a:solidFill>
                <a:latin typeface="+mn-ea"/>
                <a:ea typeface="+mn-ea"/>
                <a:cs typeface="宋体" panose="02010600030101010101" pitchFamily="2" charset="-122"/>
              </a:rPr>
              <a:t>其</a:t>
            </a:r>
            <a:r>
              <a:rPr lang="zh-CN" altLang="zh-CN" sz="1600" kern="0" spc="40" dirty="0">
                <a:solidFill>
                  <a:srgbClr val="002060"/>
                </a:solidFill>
                <a:latin typeface="+mn-ea"/>
                <a:ea typeface="+mn-ea"/>
                <a:cs typeface="宋体" panose="02010600030101010101" pitchFamily="2" charset="-122"/>
              </a:rPr>
              <a:t>可配置情况，可以分为如下几种类型：</a:t>
            </a:r>
            <a:endParaRPr lang="zh-CN" altLang="zh-CN" sz="1600" kern="100" dirty="0">
              <a:solidFill>
                <a:srgbClr val="002060"/>
              </a:solidFill>
              <a:latin typeface="+mn-ea"/>
              <a:ea typeface="+mn-ea"/>
              <a:cs typeface="Times New Roman" panose="02020603050405020304" pitchFamily="18" charset="0"/>
            </a:endParaRPr>
          </a:p>
          <a:p>
            <a:pPr marL="285750" indent="-285750" algn="just">
              <a:lnSpc>
                <a:spcPct val="150000"/>
              </a:lnSpc>
              <a:spcAft>
                <a:spcPts val="0"/>
              </a:spcAft>
              <a:buFont typeface="Wingdings" panose="05000000000000000000" pitchFamily="2" charset="2"/>
              <a:buChar char="ü"/>
            </a:pPr>
            <a:r>
              <a:rPr lang="zh-CN" altLang="zh-CN" sz="1600" kern="0" spc="40" dirty="0">
                <a:solidFill>
                  <a:srgbClr val="002060"/>
                </a:solidFill>
                <a:latin typeface="+mn-ea"/>
                <a:ea typeface="+mn-ea"/>
                <a:cs typeface="宋体" panose="02010600030101010101" pitchFamily="2" charset="-122"/>
              </a:rPr>
              <a:t>纯输入或纯输出口：此类</a:t>
            </a:r>
            <a:r>
              <a:rPr lang="en-US" altLang="zh-CN" sz="1600" kern="0" spc="40" dirty="0">
                <a:solidFill>
                  <a:srgbClr val="002060"/>
                </a:solidFill>
                <a:latin typeface="+mn-ea"/>
                <a:ea typeface="+mn-ea"/>
                <a:cs typeface="宋体" panose="02010600030101010101" pitchFamily="2" charset="-122"/>
              </a:rPr>
              <a:t>IO</a:t>
            </a:r>
            <a:r>
              <a:rPr lang="zh-CN" altLang="zh-CN" sz="1600" kern="0" spc="40" dirty="0">
                <a:solidFill>
                  <a:srgbClr val="002060"/>
                </a:solidFill>
                <a:latin typeface="+mn-ea"/>
                <a:ea typeface="+mn-ea"/>
                <a:cs typeface="宋体" panose="02010600030101010101" pitchFamily="2" charset="-122"/>
              </a:rPr>
              <a:t>口由</a:t>
            </a:r>
            <a:r>
              <a:rPr lang="en-US" altLang="zh-CN" sz="1600" kern="0" spc="40" dirty="0">
                <a:solidFill>
                  <a:srgbClr val="002060"/>
                </a:solidFill>
                <a:latin typeface="+mn-ea"/>
                <a:ea typeface="+mn-ea"/>
                <a:cs typeface="宋体" panose="02010600030101010101" pitchFamily="2" charset="-122"/>
              </a:rPr>
              <a:t>MCU</a:t>
            </a:r>
            <a:r>
              <a:rPr lang="zh-CN" altLang="zh-CN" sz="1600" kern="0" spc="40" dirty="0">
                <a:solidFill>
                  <a:srgbClr val="002060"/>
                </a:solidFill>
                <a:latin typeface="+mn-ea"/>
                <a:ea typeface="+mn-ea"/>
                <a:cs typeface="宋体" panose="02010600030101010101" pitchFamily="2" charset="-122"/>
              </a:rPr>
              <a:t>硬件设计决定，只能是输入或输出，不可用软件来进行实时的设定。</a:t>
            </a:r>
            <a:endParaRPr lang="zh-CN" altLang="zh-CN" sz="1600" kern="100" dirty="0">
              <a:solidFill>
                <a:srgbClr val="002060"/>
              </a:solidFill>
              <a:latin typeface="+mn-ea"/>
              <a:ea typeface="+mn-ea"/>
              <a:cs typeface="Times New Roman" panose="02020603050405020304" pitchFamily="18" charset="0"/>
            </a:endParaRPr>
          </a:p>
          <a:p>
            <a:pPr marL="285750" indent="-285750" algn="just">
              <a:lnSpc>
                <a:spcPct val="150000"/>
              </a:lnSpc>
              <a:spcAft>
                <a:spcPts val="0"/>
              </a:spcAft>
              <a:buFont typeface="Wingdings" panose="05000000000000000000" pitchFamily="2" charset="2"/>
              <a:buChar char="ü"/>
            </a:pPr>
            <a:r>
              <a:rPr lang="zh-CN" altLang="zh-CN" sz="1600" kern="0" spc="40" dirty="0">
                <a:solidFill>
                  <a:srgbClr val="002060"/>
                </a:solidFill>
                <a:latin typeface="+mn-ea"/>
                <a:ea typeface="+mn-ea"/>
                <a:cs typeface="宋体" panose="02010600030101010101" pitchFamily="2" charset="-122"/>
              </a:rPr>
              <a:t>直接读写</a:t>
            </a:r>
            <a:r>
              <a:rPr lang="en-US" altLang="zh-CN" sz="1600" kern="0" spc="40" dirty="0">
                <a:solidFill>
                  <a:srgbClr val="002060"/>
                </a:solidFill>
                <a:latin typeface="+mn-ea"/>
                <a:ea typeface="+mn-ea"/>
                <a:cs typeface="宋体" panose="02010600030101010101" pitchFamily="2" charset="-122"/>
              </a:rPr>
              <a:t>IO</a:t>
            </a:r>
            <a:r>
              <a:rPr lang="zh-CN" altLang="zh-CN" sz="1600" kern="0" spc="40" dirty="0">
                <a:solidFill>
                  <a:srgbClr val="002060"/>
                </a:solidFill>
                <a:latin typeface="+mn-ea"/>
                <a:ea typeface="+mn-ea"/>
                <a:cs typeface="宋体" panose="02010600030101010101" pitchFamily="2" charset="-122"/>
              </a:rPr>
              <a:t>口：如</a:t>
            </a:r>
            <a:r>
              <a:rPr lang="en-US" altLang="zh-CN" sz="1600" kern="0" spc="40" dirty="0">
                <a:solidFill>
                  <a:srgbClr val="002060"/>
                </a:solidFill>
                <a:latin typeface="+mn-ea"/>
                <a:ea typeface="+mn-ea"/>
                <a:cs typeface="宋体" panose="02010600030101010101" pitchFamily="2" charset="-122"/>
              </a:rPr>
              <a:t>MCS-51</a:t>
            </a:r>
            <a:r>
              <a:rPr lang="zh-CN" altLang="zh-CN" sz="1600" kern="0" spc="40" dirty="0">
                <a:solidFill>
                  <a:srgbClr val="002060"/>
                </a:solidFill>
                <a:latin typeface="+mn-ea"/>
                <a:ea typeface="+mn-ea"/>
                <a:cs typeface="宋体" panose="02010600030101010101" pitchFamily="2" charset="-122"/>
              </a:rPr>
              <a:t>的</a:t>
            </a:r>
            <a:r>
              <a:rPr lang="en-US" altLang="zh-CN" sz="1600" kern="0" spc="40" dirty="0">
                <a:solidFill>
                  <a:srgbClr val="002060"/>
                </a:solidFill>
                <a:latin typeface="+mn-ea"/>
                <a:ea typeface="+mn-ea"/>
                <a:cs typeface="宋体" panose="02010600030101010101" pitchFamily="2" charset="-122"/>
              </a:rPr>
              <a:t>IO</a:t>
            </a:r>
            <a:r>
              <a:rPr lang="zh-CN" altLang="zh-CN" sz="1600" kern="0" spc="40" dirty="0">
                <a:solidFill>
                  <a:srgbClr val="002060"/>
                </a:solidFill>
                <a:latin typeface="+mn-ea"/>
                <a:ea typeface="+mn-ea"/>
                <a:cs typeface="宋体" panose="02010600030101010101" pitchFamily="2" charset="-122"/>
              </a:rPr>
              <a:t>口就属于此类</a:t>
            </a:r>
            <a:r>
              <a:rPr lang="en-US" altLang="zh-CN" sz="1600" kern="0" spc="40" dirty="0">
                <a:solidFill>
                  <a:srgbClr val="002060"/>
                </a:solidFill>
                <a:latin typeface="+mn-ea"/>
                <a:ea typeface="+mn-ea"/>
                <a:cs typeface="宋体" panose="02010600030101010101" pitchFamily="2" charset="-122"/>
              </a:rPr>
              <a:t>IO</a:t>
            </a:r>
            <a:r>
              <a:rPr lang="zh-CN" altLang="zh-CN" sz="1600" kern="0" spc="40" dirty="0">
                <a:solidFill>
                  <a:srgbClr val="002060"/>
                </a:solidFill>
                <a:latin typeface="+mn-ea"/>
                <a:ea typeface="+mn-ea"/>
                <a:cs typeface="宋体" panose="02010600030101010101" pitchFamily="2" charset="-122"/>
              </a:rPr>
              <a:t>口。当执行读</a:t>
            </a:r>
            <a:r>
              <a:rPr lang="en-US" altLang="zh-CN" sz="1600" kern="0" spc="40" dirty="0">
                <a:solidFill>
                  <a:srgbClr val="002060"/>
                </a:solidFill>
                <a:latin typeface="+mn-ea"/>
                <a:ea typeface="+mn-ea"/>
                <a:cs typeface="宋体" panose="02010600030101010101" pitchFamily="2" charset="-122"/>
              </a:rPr>
              <a:t>IO</a:t>
            </a:r>
            <a:r>
              <a:rPr lang="zh-CN" altLang="zh-CN" sz="1600" kern="0" spc="40" dirty="0">
                <a:solidFill>
                  <a:srgbClr val="002060"/>
                </a:solidFill>
                <a:latin typeface="+mn-ea"/>
                <a:ea typeface="+mn-ea"/>
                <a:cs typeface="宋体" panose="02010600030101010101" pitchFamily="2" charset="-122"/>
              </a:rPr>
              <a:t>口指令时，就是输入口</a:t>
            </a:r>
            <a:r>
              <a:rPr lang="en-US" altLang="zh-CN" sz="1600" kern="0" spc="40" dirty="0">
                <a:solidFill>
                  <a:srgbClr val="002060"/>
                </a:solidFill>
                <a:latin typeface="+mn-ea"/>
                <a:ea typeface="+mn-ea"/>
                <a:cs typeface="宋体" panose="02010600030101010101" pitchFamily="2" charset="-122"/>
              </a:rPr>
              <a:t>;</a:t>
            </a:r>
            <a:r>
              <a:rPr lang="zh-CN" altLang="zh-CN" sz="1600" kern="0" spc="40" dirty="0">
                <a:solidFill>
                  <a:srgbClr val="002060"/>
                </a:solidFill>
                <a:latin typeface="+mn-ea"/>
                <a:ea typeface="+mn-ea"/>
                <a:cs typeface="宋体" panose="02010600030101010101" pitchFamily="2" charset="-122"/>
              </a:rPr>
              <a:t>当执行写</a:t>
            </a:r>
            <a:r>
              <a:rPr lang="en-US" altLang="zh-CN" sz="1600" kern="0" spc="40" dirty="0">
                <a:solidFill>
                  <a:srgbClr val="002060"/>
                </a:solidFill>
                <a:latin typeface="+mn-ea"/>
                <a:ea typeface="+mn-ea"/>
                <a:cs typeface="宋体" panose="02010600030101010101" pitchFamily="2" charset="-122"/>
              </a:rPr>
              <a:t>IO</a:t>
            </a:r>
            <a:r>
              <a:rPr lang="zh-CN" altLang="zh-CN" sz="1600" kern="0" spc="40" dirty="0">
                <a:solidFill>
                  <a:srgbClr val="002060"/>
                </a:solidFill>
                <a:latin typeface="+mn-ea"/>
                <a:ea typeface="+mn-ea"/>
                <a:cs typeface="宋体" panose="02010600030101010101" pitchFamily="2" charset="-122"/>
              </a:rPr>
              <a:t>口指令则自动为输出口。</a:t>
            </a:r>
            <a:endParaRPr lang="zh-CN" altLang="zh-CN" sz="1600" kern="100" dirty="0">
              <a:solidFill>
                <a:srgbClr val="002060"/>
              </a:solidFill>
              <a:latin typeface="+mn-ea"/>
              <a:ea typeface="+mn-ea"/>
              <a:cs typeface="Times New Roman" panose="02020603050405020304" pitchFamily="18" charset="0"/>
            </a:endParaRPr>
          </a:p>
          <a:p>
            <a:pPr marL="285750" indent="-285750" algn="just">
              <a:lnSpc>
                <a:spcPct val="150000"/>
              </a:lnSpc>
              <a:spcAft>
                <a:spcPts val="0"/>
              </a:spcAft>
              <a:buFont typeface="Wingdings" panose="05000000000000000000" pitchFamily="2" charset="2"/>
              <a:buChar char="ü"/>
            </a:pPr>
            <a:r>
              <a:rPr lang="zh-CN" altLang="zh-CN" sz="1600" kern="0" spc="40" dirty="0">
                <a:solidFill>
                  <a:srgbClr val="002060"/>
                </a:solidFill>
                <a:latin typeface="+mn-ea"/>
                <a:ea typeface="+mn-ea"/>
                <a:cs typeface="宋体" panose="02010600030101010101" pitchFamily="2" charset="-122"/>
              </a:rPr>
              <a:t>程序编程设定输入输出方向的：此类</a:t>
            </a:r>
            <a:r>
              <a:rPr lang="en-US" altLang="zh-CN" sz="1600" kern="0" spc="40" dirty="0">
                <a:solidFill>
                  <a:srgbClr val="002060"/>
                </a:solidFill>
                <a:latin typeface="+mn-ea"/>
                <a:ea typeface="+mn-ea"/>
                <a:cs typeface="宋体" panose="02010600030101010101" pitchFamily="2" charset="-122"/>
              </a:rPr>
              <a:t>IO</a:t>
            </a:r>
            <a:r>
              <a:rPr lang="zh-CN" altLang="zh-CN" sz="1600" kern="0" spc="40" dirty="0">
                <a:solidFill>
                  <a:srgbClr val="002060"/>
                </a:solidFill>
                <a:latin typeface="+mn-ea"/>
                <a:ea typeface="+mn-ea"/>
                <a:cs typeface="宋体" panose="02010600030101010101" pitchFamily="2" charset="-122"/>
              </a:rPr>
              <a:t>口的输入或输出由程序根据实际的需要来进行设定，可以实现一些总线级的应用，如</a:t>
            </a:r>
            <a:r>
              <a:rPr lang="en-US" altLang="zh-CN" sz="1600" kern="0" spc="40" dirty="0">
                <a:solidFill>
                  <a:srgbClr val="002060"/>
                </a:solidFill>
                <a:latin typeface="+mn-ea"/>
                <a:ea typeface="+mn-ea"/>
                <a:cs typeface="宋体" panose="02010600030101010101" pitchFamily="2" charset="-122"/>
              </a:rPr>
              <a:t>I2C</a:t>
            </a:r>
            <a:r>
              <a:rPr lang="zh-CN" altLang="zh-CN" sz="1600" kern="0" spc="40" dirty="0">
                <a:solidFill>
                  <a:srgbClr val="002060"/>
                </a:solidFill>
                <a:latin typeface="+mn-ea"/>
                <a:ea typeface="+mn-ea"/>
                <a:cs typeface="宋体" panose="02010600030101010101" pitchFamily="2" charset="-122"/>
              </a:rPr>
              <a:t>总线，各种</a:t>
            </a:r>
            <a:r>
              <a:rPr lang="en-US" altLang="zh-CN" sz="1600" kern="0" spc="40" dirty="0">
                <a:solidFill>
                  <a:srgbClr val="002060"/>
                </a:solidFill>
                <a:latin typeface="+mn-ea"/>
                <a:ea typeface="+mn-ea"/>
                <a:cs typeface="宋体" panose="02010600030101010101" pitchFamily="2" charset="-122"/>
              </a:rPr>
              <a:t>LCD</a:t>
            </a:r>
            <a:r>
              <a:rPr lang="zh-CN" altLang="zh-CN" sz="1600" kern="0" spc="40" dirty="0">
                <a:solidFill>
                  <a:srgbClr val="002060"/>
                </a:solidFill>
                <a:latin typeface="+mn-ea"/>
                <a:ea typeface="+mn-ea"/>
                <a:cs typeface="宋体" panose="02010600030101010101" pitchFamily="2" charset="-122"/>
              </a:rPr>
              <a:t>、</a:t>
            </a:r>
            <a:r>
              <a:rPr lang="en-US" altLang="zh-CN" sz="1600" kern="0" spc="40" dirty="0">
                <a:solidFill>
                  <a:srgbClr val="002060"/>
                </a:solidFill>
                <a:latin typeface="+mn-ea"/>
                <a:ea typeface="+mn-ea"/>
                <a:cs typeface="宋体" panose="02010600030101010101" pitchFamily="2" charset="-122"/>
              </a:rPr>
              <a:t>LED Driver</a:t>
            </a:r>
            <a:r>
              <a:rPr lang="zh-CN" altLang="zh-CN" sz="1600" kern="0" spc="40" dirty="0">
                <a:solidFill>
                  <a:srgbClr val="002060"/>
                </a:solidFill>
                <a:latin typeface="+mn-ea"/>
                <a:ea typeface="+mn-ea"/>
                <a:cs typeface="宋体" panose="02010600030101010101" pitchFamily="2" charset="-122"/>
              </a:rPr>
              <a:t>的控制总线等。</a:t>
            </a:r>
            <a:endParaRPr lang="zh-CN" altLang="zh-CN" sz="1600" kern="100" dirty="0">
              <a:solidFill>
                <a:srgbClr val="002060"/>
              </a:solidFill>
              <a:latin typeface="+mn-ea"/>
              <a:ea typeface="+mn-ea"/>
              <a:cs typeface="Times New Roman" panose="02020603050405020304" pitchFamily="18" charset="0"/>
            </a:endParaRPr>
          </a:p>
          <a:p>
            <a:pPr>
              <a:lnSpc>
                <a:spcPct val="150000"/>
              </a:lnSpc>
            </a:pPr>
            <a:r>
              <a:rPr lang="en-US" altLang="zh-CN" sz="1600" kern="0" spc="40" dirty="0">
                <a:solidFill>
                  <a:srgbClr val="002060"/>
                </a:solidFill>
                <a:latin typeface="+mn-ea"/>
                <a:ea typeface="+mn-ea"/>
                <a:cs typeface="宋体" panose="02010600030101010101" pitchFamily="2" charset="-122"/>
              </a:rPr>
              <a:t>   </a:t>
            </a:r>
            <a:r>
              <a:rPr lang="zh-CN" altLang="zh-CN" sz="1600" kern="0" spc="40" dirty="0">
                <a:solidFill>
                  <a:srgbClr val="FF0000"/>
                </a:solidFill>
                <a:latin typeface="+mn-ea"/>
                <a:ea typeface="+mn-ea"/>
                <a:cs typeface="宋体" panose="02010600030101010101" pitchFamily="2" charset="-122"/>
              </a:rPr>
              <a:t>对于</a:t>
            </a:r>
            <a:r>
              <a:rPr lang="en-US" altLang="zh-CN" sz="1600" kern="0" spc="40" dirty="0">
                <a:solidFill>
                  <a:srgbClr val="FF0000"/>
                </a:solidFill>
                <a:latin typeface="+mn-ea"/>
                <a:ea typeface="+mn-ea"/>
                <a:cs typeface="宋体" panose="02010600030101010101" pitchFamily="2" charset="-122"/>
              </a:rPr>
              <a:t>IO</a:t>
            </a:r>
            <a:r>
              <a:rPr lang="zh-CN" altLang="zh-CN" sz="1600" kern="0" spc="40" dirty="0">
                <a:solidFill>
                  <a:srgbClr val="FF0000"/>
                </a:solidFill>
                <a:latin typeface="+mn-ea"/>
                <a:ea typeface="+mn-ea"/>
                <a:cs typeface="宋体" panose="02010600030101010101" pitchFamily="2" charset="-122"/>
              </a:rPr>
              <a:t>口的使用，重要的一点必须牢记的是：对于输入口，必须有明确的电平信号，确保不能浮空</a:t>
            </a:r>
            <a:r>
              <a:rPr lang="en-US" altLang="zh-CN" sz="1600" kern="0" spc="40" dirty="0">
                <a:solidFill>
                  <a:srgbClr val="FF0000"/>
                </a:solidFill>
                <a:latin typeface="+mn-ea"/>
                <a:ea typeface="+mn-ea"/>
                <a:cs typeface="宋体" panose="02010600030101010101" pitchFamily="2" charset="-122"/>
              </a:rPr>
              <a:t>(</a:t>
            </a:r>
            <a:r>
              <a:rPr lang="zh-CN" altLang="zh-CN" sz="1600" kern="0" spc="40" dirty="0">
                <a:solidFill>
                  <a:srgbClr val="FF0000"/>
                </a:solidFill>
                <a:latin typeface="+mn-ea"/>
                <a:ea typeface="+mn-ea"/>
                <a:cs typeface="宋体" panose="02010600030101010101" pitchFamily="2" charset="-122"/>
              </a:rPr>
              <a:t>可以通过增加上拉或下拉电阻来实现</a:t>
            </a:r>
            <a:r>
              <a:rPr lang="en-US" altLang="zh-CN" sz="1600" kern="0" spc="40" dirty="0">
                <a:solidFill>
                  <a:srgbClr val="FF0000"/>
                </a:solidFill>
                <a:latin typeface="+mn-ea"/>
                <a:ea typeface="+mn-ea"/>
                <a:cs typeface="宋体" panose="02010600030101010101" pitchFamily="2" charset="-122"/>
              </a:rPr>
              <a:t>);</a:t>
            </a:r>
            <a:r>
              <a:rPr lang="zh-CN" altLang="zh-CN" sz="1600" kern="0" spc="40" dirty="0">
                <a:solidFill>
                  <a:srgbClr val="FF0000"/>
                </a:solidFill>
                <a:latin typeface="+mn-ea"/>
                <a:ea typeface="+mn-ea"/>
                <a:cs typeface="宋体" panose="02010600030101010101" pitchFamily="2" charset="-122"/>
              </a:rPr>
              <a:t>而对于输出口，其输出的状态电平必须考虑其外部的连接情况，应保证在</a:t>
            </a:r>
            <a:r>
              <a:rPr lang="en-US" altLang="zh-CN" sz="1600" kern="0" spc="40" dirty="0">
                <a:solidFill>
                  <a:srgbClr val="FF0000"/>
                </a:solidFill>
                <a:latin typeface="+mn-ea"/>
                <a:ea typeface="+mn-ea"/>
                <a:cs typeface="宋体" panose="02010600030101010101" pitchFamily="2" charset="-122"/>
              </a:rPr>
              <a:t>Standby</a:t>
            </a:r>
            <a:r>
              <a:rPr lang="zh-CN" altLang="zh-CN" sz="1600" kern="0" spc="40" dirty="0">
                <a:solidFill>
                  <a:srgbClr val="FF0000"/>
                </a:solidFill>
                <a:latin typeface="+mn-ea"/>
                <a:ea typeface="+mn-ea"/>
                <a:cs typeface="宋体" panose="02010600030101010101" pitchFamily="2" charset="-122"/>
              </a:rPr>
              <a:t>或静态状态下不存在拉电流或灌电流。</a:t>
            </a:r>
            <a:endParaRPr lang="zh-CN" altLang="en-US" sz="1600" dirty="0">
              <a:solidFill>
                <a:srgbClr val="FF0000"/>
              </a:solidFill>
              <a:latin typeface="+mn-ea"/>
              <a:ea typeface="+mn-ea"/>
            </a:endParaRPr>
          </a:p>
        </p:txBody>
      </p:sp>
    </p:spTree>
    <p:extLst>
      <p:ext uri="{BB962C8B-B14F-4D97-AF65-F5344CB8AC3E}">
        <p14:creationId xmlns:p14="http://schemas.microsoft.com/office/powerpoint/2010/main" val="25308822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251520" y="1124744"/>
            <a:ext cx="3897222"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2060"/>
                </a:solidFill>
                <a:ea typeface="宋体" panose="02010600030101010101" pitchFamily="2" charset="-122"/>
                <a:cs typeface="Times New Roman" panose="02020603050405020304" pitchFamily="18" charset="0"/>
              </a:rPr>
              <a:t>单片机常用外设及接口介绍</a:t>
            </a:r>
            <a:endParaRPr lang="zh-CN" altLang="en-US" sz="2400" dirty="0">
              <a:solidFill>
                <a:srgbClr val="002060"/>
              </a:solidFill>
              <a:latin typeface="黑体" pitchFamily="49" charset="-122"/>
              <a:ea typeface="黑体" pitchFamily="49" charset="-122"/>
            </a:endParaRPr>
          </a:p>
        </p:txBody>
      </p:sp>
      <p:sp>
        <p:nvSpPr>
          <p:cNvPr id="4" name="矩形 3">
            <a:extLst>
              <a:ext uri="{FF2B5EF4-FFF2-40B4-BE49-F238E27FC236}">
                <a16:creationId xmlns:a16="http://schemas.microsoft.com/office/drawing/2014/main" id="{2341E6D8-7072-497E-9B27-17D11116FD3A}"/>
              </a:ext>
            </a:extLst>
          </p:cNvPr>
          <p:cNvSpPr/>
          <p:nvPr/>
        </p:nvSpPr>
        <p:spPr>
          <a:xfrm>
            <a:off x="251520" y="1586409"/>
            <a:ext cx="1372492" cy="369332"/>
          </a:xfrm>
          <a:prstGeom prst="rect">
            <a:avLst/>
          </a:prstGeom>
          <a:solidFill>
            <a:schemeClr val="accent3">
              <a:lumMod val="40000"/>
              <a:lumOff val="60000"/>
            </a:schemeClr>
          </a:solidFill>
        </p:spPr>
        <p:txBody>
          <a:bodyPr wrap="none">
            <a:spAutoFit/>
          </a:bodyPr>
          <a:lstStyle/>
          <a:p>
            <a:r>
              <a:rPr lang="zh-CN" altLang="en-US" sz="1800" kern="0" spc="40" dirty="0">
                <a:solidFill>
                  <a:srgbClr val="FF0000"/>
                </a:solidFill>
                <a:ea typeface="宋体" panose="02010600030101010101" pitchFamily="2" charset="-122"/>
                <a:cs typeface="宋体" panose="02010600030101010101" pitchFamily="2" charset="-122"/>
              </a:rPr>
              <a:t>外部中断</a:t>
            </a:r>
            <a:r>
              <a:rPr lang="zh-CN" altLang="zh-CN" sz="1800" kern="0" spc="40" dirty="0">
                <a:solidFill>
                  <a:srgbClr val="FF0000"/>
                </a:solidFill>
                <a:ea typeface="宋体" panose="02010600030101010101" pitchFamily="2" charset="-122"/>
                <a:cs typeface="宋体" panose="02010600030101010101" pitchFamily="2" charset="-122"/>
              </a:rPr>
              <a:t>：</a:t>
            </a:r>
            <a:endParaRPr lang="zh-CN" altLang="en-US" sz="1800" dirty="0">
              <a:solidFill>
                <a:srgbClr val="FF0000"/>
              </a:solidFill>
            </a:endParaRPr>
          </a:p>
        </p:txBody>
      </p:sp>
      <p:sp>
        <p:nvSpPr>
          <p:cNvPr id="10" name="圆角矩形 1">
            <a:extLst>
              <a:ext uri="{FF2B5EF4-FFF2-40B4-BE49-F238E27FC236}">
                <a16:creationId xmlns:a16="http://schemas.microsoft.com/office/drawing/2014/main" id="{3F57A164-BF43-4CE1-81F8-AC9C407FB11A}"/>
              </a:ext>
            </a:extLst>
          </p:cNvPr>
          <p:cNvSpPr/>
          <p:nvPr/>
        </p:nvSpPr>
        <p:spPr>
          <a:xfrm>
            <a:off x="251006" y="2014326"/>
            <a:ext cx="8425450" cy="4466607"/>
          </a:xfrm>
          <a:prstGeom prst="roundRect">
            <a:avLst>
              <a:gd name="adj" fmla="val 8734"/>
            </a:avLst>
          </a:prstGeom>
          <a:no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3" name="矩形 2">
            <a:extLst>
              <a:ext uri="{FF2B5EF4-FFF2-40B4-BE49-F238E27FC236}">
                <a16:creationId xmlns:a16="http://schemas.microsoft.com/office/drawing/2014/main" id="{CA1E52DD-5C4E-49C5-8A4E-33DEEB52F610}"/>
              </a:ext>
            </a:extLst>
          </p:cNvPr>
          <p:cNvSpPr/>
          <p:nvPr/>
        </p:nvSpPr>
        <p:spPr>
          <a:xfrm>
            <a:off x="323271" y="2018104"/>
            <a:ext cx="8280920" cy="4466607"/>
          </a:xfrm>
          <a:prstGeom prst="rect">
            <a:avLst/>
          </a:prstGeom>
        </p:spPr>
        <p:txBody>
          <a:bodyPr wrap="square">
            <a:spAutoFit/>
          </a:bodyPr>
          <a:lstStyle/>
          <a:p>
            <a:pPr algn="just">
              <a:lnSpc>
                <a:spcPct val="150000"/>
              </a:lnSpc>
              <a:spcAft>
                <a:spcPts val="0"/>
              </a:spcAft>
            </a:pPr>
            <a:r>
              <a:rPr lang="en-US" altLang="zh-CN" sz="1600" kern="0" spc="40" dirty="0">
                <a:solidFill>
                  <a:srgbClr val="002060"/>
                </a:solidFill>
                <a:latin typeface="+mn-ea"/>
                <a:ea typeface="+mn-ea"/>
                <a:cs typeface="宋体" panose="02010600030101010101" pitchFamily="2" charset="-122"/>
              </a:rPr>
              <a:t>  </a:t>
            </a:r>
            <a:r>
              <a:rPr lang="zh-CN" altLang="zh-CN" sz="1600" kern="0" spc="40" dirty="0">
                <a:solidFill>
                  <a:srgbClr val="002060"/>
                </a:solidFill>
                <a:latin typeface="+mn-ea"/>
                <a:ea typeface="+mn-ea"/>
                <a:cs typeface="宋体" panose="02010600030101010101" pitchFamily="2" charset="-122"/>
              </a:rPr>
              <a:t>外部中断一般用于信号的实时触发，数据采样和状态的检测</a:t>
            </a:r>
            <a:r>
              <a:rPr lang="zh-CN" altLang="en-US" sz="1600" kern="0" spc="40" dirty="0">
                <a:solidFill>
                  <a:srgbClr val="002060"/>
                </a:solidFill>
                <a:latin typeface="+mn-ea"/>
                <a:ea typeface="+mn-ea"/>
                <a:cs typeface="宋体" panose="02010600030101010101" pitchFamily="2" charset="-122"/>
              </a:rPr>
              <a:t>。</a:t>
            </a:r>
            <a:endParaRPr lang="en-US" altLang="zh-CN" sz="1600" kern="0" spc="40" dirty="0">
              <a:solidFill>
                <a:srgbClr val="002060"/>
              </a:solidFill>
              <a:latin typeface="+mn-ea"/>
              <a:ea typeface="+mn-ea"/>
              <a:cs typeface="宋体" panose="02010600030101010101" pitchFamily="2" charset="-122"/>
            </a:endParaRPr>
          </a:p>
          <a:p>
            <a:pPr algn="just">
              <a:lnSpc>
                <a:spcPct val="150000"/>
              </a:lnSpc>
              <a:spcAft>
                <a:spcPts val="0"/>
              </a:spcAft>
            </a:pPr>
            <a:r>
              <a:rPr lang="en-US" altLang="zh-CN" sz="1600" kern="0" spc="40" dirty="0">
                <a:solidFill>
                  <a:srgbClr val="002060"/>
                </a:solidFill>
                <a:latin typeface="+mn-ea"/>
                <a:ea typeface="+mn-ea"/>
                <a:cs typeface="宋体" panose="02010600030101010101" pitchFamily="2" charset="-122"/>
              </a:rPr>
              <a:t>  </a:t>
            </a:r>
            <a:r>
              <a:rPr lang="zh-CN" altLang="zh-CN" sz="1600" kern="0" spc="40" dirty="0">
                <a:solidFill>
                  <a:srgbClr val="002060"/>
                </a:solidFill>
                <a:latin typeface="+mn-ea"/>
                <a:ea typeface="+mn-ea"/>
                <a:cs typeface="宋体" panose="02010600030101010101" pitchFamily="2" charset="-122"/>
              </a:rPr>
              <a:t>中断的方式由上升沿、下降沿触发和电平触发几种。</a:t>
            </a:r>
            <a:endParaRPr lang="en-US" altLang="zh-CN" sz="1600" kern="0" spc="40" dirty="0">
              <a:solidFill>
                <a:srgbClr val="002060"/>
              </a:solidFill>
              <a:latin typeface="+mn-ea"/>
              <a:ea typeface="+mn-ea"/>
              <a:cs typeface="宋体" panose="02010600030101010101" pitchFamily="2" charset="-122"/>
            </a:endParaRPr>
          </a:p>
          <a:p>
            <a:pPr algn="just">
              <a:lnSpc>
                <a:spcPct val="150000"/>
              </a:lnSpc>
              <a:spcAft>
                <a:spcPts val="0"/>
              </a:spcAft>
            </a:pPr>
            <a:r>
              <a:rPr lang="en-US" altLang="zh-CN" sz="1600" kern="0" spc="40" dirty="0">
                <a:solidFill>
                  <a:srgbClr val="002060"/>
                </a:solidFill>
                <a:latin typeface="+mn-ea"/>
                <a:ea typeface="+mn-ea"/>
                <a:cs typeface="宋体" panose="02010600030101010101" pitchFamily="2" charset="-122"/>
              </a:rPr>
              <a:t>  </a:t>
            </a:r>
            <a:r>
              <a:rPr lang="zh-CN" altLang="zh-CN" sz="1600" kern="0" spc="40" dirty="0">
                <a:solidFill>
                  <a:srgbClr val="002060"/>
                </a:solidFill>
                <a:latin typeface="+mn-ea"/>
                <a:ea typeface="+mn-ea"/>
                <a:cs typeface="宋体" panose="02010600030101010101" pitchFamily="2" charset="-122"/>
              </a:rPr>
              <a:t>外部中断一般通过输入口来实现，若为</a:t>
            </a:r>
            <a:r>
              <a:rPr lang="en-US" altLang="zh-CN" sz="1600" kern="0" spc="40" dirty="0">
                <a:solidFill>
                  <a:srgbClr val="002060"/>
                </a:solidFill>
                <a:latin typeface="+mn-ea"/>
                <a:ea typeface="+mn-ea"/>
                <a:cs typeface="宋体" panose="02010600030101010101" pitchFamily="2" charset="-122"/>
              </a:rPr>
              <a:t>IO</a:t>
            </a:r>
            <a:r>
              <a:rPr lang="zh-CN" altLang="zh-CN" sz="1600" kern="0" spc="40" dirty="0">
                <a:solidFill>
                  <a:srgbClr val="002060"/>
                </a:solidFill>
                <a:latin typeface="+mn-ea"/>
                <a:ea typeface="+mn-ea"/>
                <a:cs typeface="宋体" panose="02010600030101010101" pitchFamily="2" charset="-122"/>
              </a:rPr>
              <a:t>口，则只有设为输入时其中断功能才会开启</a:t>
            </a:r>
            <a:r>
              <a:rPr lang="en-US" altLang="zh-CN" sz="1600" kern="0" spc="40" dirty="0">
                <a:solidFill>
                  <a:srgbClr val="002060"/>
                </a:solidFill>
                <a:latin typeface="+mn-ea"/>
                <a:ea typeface="+mn-ea"/>
                <a:cs typeface="宋体" panose="02010600030101010101" pitchFamily="2" charset="-122"/>
              </a:rPr>
              <a:t>;</a:t>
            </a:r>
            <a:r>
              <a:rPr lang="zh-CN" altLang="zh-CN" sz="1600" kern="0" spc="40" dirty="0">
                <a:solidFill>
                  <a:srgbClr val="002060"/>
                </a:solidFill>
                <a:latin typeface="+mn-ea"/>
                <a:ea typeface="+mn-ea"/>
                <a:cs typeface="宋体" panose="02010600030101010101" pitchFamily="2" charset="-122"/>
              </a:rPr>
              <a:t>若为输出口，则外部中断功能将自动关闭。</a:t>
            </a:r>
            <a:endParaRPr lang="en-US" altLang="zh-CN" sz="1600" kern="0" spc="40" dirty="0">
              <a:solidFill>
                <a:srgbClr val="002060"/>
              </a:solidFill>
              <a:latin typeface="+mn-ea"/>
              <a:ea typeface="+mn-ea"/>
              <a:cs typeface="宋体" panose="02010600030101010101" pitchFamily="2" charset="-122"/>
            </a:endParaRPr>
          </a:p>
          <a:p>
            <a:pPr algn="just">
              <a:lnSpc>
                <a:spcPct val="150000"/>
              </a:lnSpc>
              <a:spcAft>
                <a:spcPts val="0"/>
              </a:spcAft>
            </a:pPr>
            <a:r>
              <a:rPr lang="en-US" altLang="zh-CN" sz="1600" kern="0" spc="40" dirty="0">
                <a:solidFill>
                  <a:srgbClr val="002060"/>
                </a:solidFill>
                <a:latin typeface="+mn-ea"/>
                <a:ea typeface="+mn-ea"/>
                <a:cs typeface="宋体" panose="02010600030101010101" pitchFamily="2" charset="-122"/>
              </a:rPr>
              <a:t>  </a:t>
            </a:r>
            <a:r>
              <a:rPr lang="zh-CN" altLang="zh-CN" sz="1600" kern="0" spc="40" dirty="0">
                <a:solidFill>
                  <a:srgbClr val="FF0000"/>
                </a:solidFill>
                <a:latin typeface="+mn-ea"/>
                <a:ea typeface="+mn-ea"/>
                <a:cs typeface="宋体" panose="02010600030101010101" pitchFamily="2" charset="-122"/>
              </a:rPr>
              <a:t>外部中断的应用如下</a:t>
            </a:r>
            <a:r>
              <a:rPr lang="zh-CN" altLang="zh-CN" sz="1600" kern="0" spc="40" dirty="0">
                <a:solidFill>
                  <a:srgbClr val="002060"/>
                </a:solidFill>
                <a:latin typeface="+mn-ea"/>
                <a:ea typeface="+mn-ea"/>
                <a:cs typeface="宋体" panose="02010600030101010101" pitchFamily="2" charset="-122"/>
              </a:rPr>
              <a:t>：</a:t>
            </a:r>
            <a:endParaRPr lang="zh-CN" altLang="zh-CN" sz="1600" kern="100" dirty="0">
              <a:solidFill>
                <a:srgbClr val="002060"/>
              </a:solidFill>
              <a:latin typeface="+mn-ea"/>
              <a:ea typeface="+mn-ea"/>
              <a:cs typeface="Times New Roman" panose="02020603050405020304" pitchFamily="18" charset="0"/>
            </a:endParaRPr>
          </a:p>
          <a:p>
            <a:pPr marL="285750" indent="-285750" algn="just">
              <a:lnSpc>
                <a:spcPct val="150000"/>
              </a:lnSpc>
              <a:spcAft>
                <a:spcPts val="0"/>
              </a:spcAft>
              <a:buFont typeface="Wingdings" panose="05000000000000000000" pitchFamily="2" charset="2"/>
              <a:buChar char="ü"/>
            </a:pPr>
            <a:r>
              <a:rPr lang="zh-CN" altLang="zh-CN" sz="1600" kern="0" spc="40" dirty="0">
                <a:solidFill>
                  <a:srgbClr val="002060"/>
                </a:solidFill>
                <a:latin typeface="+mn-ea"/>
                <a:ea typeface="+mn-ea"/>
                <a:cs typeface="宋体" panose="02010600030101010101" pitchFamily="2" charset="-122"/>
              </a:rPr>
              <a:t>外部触发信号的检测：一种是基于实时性的要求，比如可控硅的控制，突发性信号的检测等，而另一种情况则是省电的需要。</a:t>
            </a:r>
            <a:endParaRPr lang="zh-CN" altLang="zh-CN" sz="1600" kern="100" dirty="0">
              <a:solidFill>
                <a:srgbClr val="002060"/>
              </a:solidFill>
              <a:latin typeface="+mn-ea"/>
              <a:ea typeface="+mn-ea"/>
              <a:cs typeface="Times New Roman" panose="02020603050405020304" pitchFamily="18" charset="0"/>
            </a:endParaRPr>
          </a:p>
          <a:p>
            <a:pPr marL="285750" indent="-285750" algn="just">
              <a:lnSpc>
                <a:spcPct val="150000"/>
              </a:lnSpc>
              <a:spcAft>
                <a:spcPts val="0"/>
              </a:spcAft>
              <a:buFont typeface="Wingdings" panose="05000000000000000000" pitchFamily="2" charset="2"/>
              <a:buChar char="ü"/>
            </a:pPr>
            <a:r>
              <a:rPr lang="zh-CN" altLang="zh-CN" sz="1600" kern="0" spc="40" dirty="0">
                <a:solidFill>
                  <a:srgbClr val="002060"/>
                </a:solidFill>
                <a:latin typeface="+mn-ea"/>
                <a:ea typeface="+mn-ea"/>
                <a:cs typeface="宋体" panose="02010600030101010101" pitchFamily="2" charset="-122"/>
              </a:rPr>
              <a:t>信号频率的测量：为了保证信号不被遗漏，外部中断是最理想的选择。</a:t>
            </a:r>
            <a:endParaRPr lang="zh-CN" altLang="zh-CN" sz="1600" kern="100" dirty="0">
              <a:solidFill>
                <a:srgbClr val="002060"/>
              </a:solidFill>
              <a:latin typeface="+mn-ea"/>
              <a:ea typeface="+mn-ea"/>
              <a:cs typeface="Times New Roman" panose="02020603050405020304" pitchFamily="18" charset="0"/>
            </a:endParaRPr>
          </a:p>
          <a:p>
            <a:pPr marL="285750" indent="-285750" algn="just">
              <a:lnSpc>
                <a:spcPct val="150000"/>
              </a:lnSpc>
              <a:spcAft>
                <a:spcPts val="0"/>
              </a:spcAft>
              <a:buFont typeface="Wingdings" panose="05000000000000000000" pitchFamily="2" charset="2"/>
              <a:buChar char="ü"/>
            </a:pPr>
            <a:r>
              <a:rPr lang="zh-CN" altLang="zh-CN" sz="1600" kern="0" spc="40" dirty="0">
                <a:solidFill>
                  <a:srgbClr val="002060"/>
                </a:solidFill>
                <a:latin typeface="+mn-ea"/>
                <a:ea typeface="+mn-ea"/>
                <a:cs typeface="宋体" panose="02010600030101010101" pitchFamily="2" charset="-122"/>
              </a:rPr>
              <a:t>数据的解码：在遥控应用领域，为了降低设计的成本，经常需要采用软件的方式来对各种编码数据进行解码。</a:t>
            </a:r>
            <a:endParaRPr lang="zh-CN" altLang="zh-CN" sz="1600" kern="100" dirty="0">
              <a:solidFill>
                <a:srgbClr val="002060"/>
              </a:solidFill>
              <a:latin typeface="+mn-ea"/>
              <a:ea typeface="+mn-ea"/>
              <a:cs typeface="Times New Roman" panose="02020603050405020304" pitchFamily="18" charset="0"/>
            </a:endParaRPr>
          </a:p>
          <a:p>
            <a:pPr marL="285750" indent="-285750">
              <a:lnSpc>
                <a:spcPct val="150000"/>
              </a:lnSpc>
              <a:buFont typeface="Wingdings" panose="05000000000000000000" pitchFamily="2" charset="2"/>
              <a:buChar char="ü"/>
            </a:pPr>
            <a:r>
              <a:rPr lang="zh-CN" altLang="zh-CN" sz="1600" kern="0" spc="40" dirty="0">
                <a:solidFill>
                  <a:srgbClr val="002060"/>
                </a:solidFill>
                <a:latin typeface="+mn-ea"/>
                <a:ea typeface="+mn-ea"/>
                <a:cs typeface="宋体" panose="02010600030101010101" pitchFamily="2" charset="-122"/>
              </a:rPr>
              <a:t>按键的检测和系统的唤醒：对于进入</a:t>
            </a:r>
            <a:r>
              <a:rPr lang="en-US" altLang="zh-CN" sz="1600" kern="0" spc="40" dirty="0">
                <a:solidFill>
                  <a:srgbClr val="002060"/>
                </a:solidFill>
                <a:latin typeface="+mn-ea"/>
                <a:ea typeface="+mn-ea"/>
                <a:cs typeface="宋体" panose="02010600030101010101" pitchFamily="2" charset="-122"/>
              </a:rPr>
              <a:t>Sleep</a:t>
            </a:r>
            <a:r>
              <a:rPr lang="zh-CN" altLang="zh-CN" sz="1600" kern="0" spc="40" dirty="0">
                <a:solidFill>
                  <a:srgbClr val="002060"/>
                </a:solidFill>
                <a:latin typeface="+mn-ea"/>
                <a:ea typeface="+mn-ea"/>
                <a:cs typeface="宋体" panose="02010600030101010101" pitchFamily="2" charset="-122"/>
              </a:rPr>
              <a:t>状态的</a:t>
            </a:r>
            <a:r>
              <a:rPr lang="en-US" altLang="zh-CN" sz="1600" kern="0" spc="40" dirty="0">
                <a:solidFill>
                  <a:srgbClr val="002060"/>
                </a:solidFill>
                <a:latin typeface="+mn-ea"/>
                <a:ea typeface="+mn-ea"/>
                <a:cs typeface="宋体" panose="02010600030101010101" pitchFamily="2" charset="-122"/>
              </a:rPr>
              <a:t>MCU</a:t>
            </a:r>
            <a:r>
              <a:rPr lang="zh-CN" altLang="zh-CN" sz="1600" kern="0" spc="40" dirty="0">
                <a:solidFill>
                  <a:srgbClr val="002060"/>
                </a:solidFill>
                <a:latin typeface="+mn-ea"/>
                <a:ea typeface="+mn-ea"/>
                <a:cs typeface="宋体" panose="02010600030101010101" pitchFamily="2" charset="-122"/>
              </a:rPr>
              <a:t>，一般需要通过外部中断来进行唤醒，最基本的形式则是按键，通过按键的动作来产生电平的变化。</a:t>
            </a:r>
            <a:endParaRPr lang="zh-CN" altLang="en-US" sz="1600" dirty="0">
              <a:solidFill>
                <a:srgbClr val="002060"/>
              </a:solidFill>
              <a:latin typeface="+mn-ea"/>
              <a:ea typeface="+mn-ea"/>
            </a:endParaRPr>
          </a:p>
        </p:txBody>
      </p:sp>
    </p:spTree>
    <p:extLst>
      <p:ext uri="{BB962C8B-B14F-4D97-AF65-F5344CB8AC3E}">
        <p14:creationId xmlns:p14="http://schemas.microsoft.com/office/powerpoint/2010/main" val="17393734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251520" y="1124744"/>
            <a:ext cx="3897222"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2060"/>
                </a:solidFill>
                <a:ea typeface="宋体" panose="02010600030101010101" pitchFamily="2" charset="-122"/>
                <a:cs typeface="Times New Roman" panose="02020603050405020304" pitchFamily="18" charset="0"/>
              </a:rPr>
              <a:t>单片机常用外设及接口介绍</a:t>
            </a:r>
            <a:endParaRPr lang="zh-CN" altLang="en-US" sz="2400" dirty="0">
              <a:solidFill>
                <a:srgbClr val="002060"/>
              </a:solidFill>
              <a:latin typeface="黑体" pitchFamily="49" charset="-122"/>
              <a:ea typeface="黑体" pitchFamily="49" charset="-122"/>
            </a:endParaRPr>
          </a:p>
        </p:txBody>
      </p:sp>
      <p:sp>
        <p:nvSpPr>
          <p:cNvPr id="4" name="矩形 3">
            <a:extLst>
              <a:ext uri="{FF2B5EF4-FFF2-40B4-BE49-F238E27FC236}">
                <a16:creationId xmlns:a16="http://schemas.microsoft.com/office/drawing/2014/main" id="{2341E6D8-7072-497E-9B27-17D11116FD3A}"/>
              </a:ext>
            </a:extLst>
          </p:cNvPr>
          <p:cNvSpPr/>
          <p:nvPr/>
        </p:nvSpPr>
        <p:spPr>
          <a:xfrm>
            <a:off x="251520" y="1586409"/>
            <a:ext cx="1372492" cy="369332"/>
          </a:xfrm>
          <a:prstGeom prst="rect">
            <a:avLst/>
          </a:prstGeom>
          <a:solidFill>
            <a:schemeClr val="accent3">
              <a:lumMod val="40000"/>
              <a:lumOff val="60000"/>
            </a:schemeClr>
          </a:solidFill>
        </p:spPr>
        <p:txBody>
          <a:bodyPr wrap="none">
            <a:spAutoFit/>
          </a:bodyPr>
          <a:lstStyle/>
          <a:p>
            <a:r>
              <a:rPr lang="zh-CN" altLang="en-US" sz="1800" kern="0" spc="40" dirty="0">
                <a:solidFill>
                  <a:srgbClr val="FF0000"/>
                </a:solidFill>
                <a:ea typeface="宋体" panose="02010600030101010101" pitchFamily="2" charset="-122"/>
                <a:cs typeface="宋体" panose="02010600030101010101" pitchFamily="2" charset="-122"/>
              </a:rPr>
              <a:t>通信接口</a:t>
            </a:r>
            <a:r>
              <a:rPr lang="zh-CN" altLang="zh-CN" sz="1800" kern="0" spc="40" dirty="0">
                <a:solidFill>
                  <a:srgbClr val="FF0000"/>
                </a:solidFill>
                <a:ea typeface="宋体" panose="02010600030101010101" pitchFamily="2" charset="-122"/>
                <a:cs typeface="宋体" panose="02010600030101010101" pitchFamily="2" charset="-122"/>
              </a:rPr>
              <a:t>：</a:t>
            </a:r>
            <a:endParaRPr lang="zh-CN" altLang="en-US" sz="1800" dirty="0">
              <a:solidFill>
                <a:srgbClr val="FF0000"/>
              </a:solidFill>
            </a:endParaRPr>
          </a:p>
        </p:txBody>
      </p:sp>
      <p:sp>
        <p:nvSpPr>
          <p:cNvPr id="10" name="圆角矩形 1">
            <a:extLst>
              <a:ext uri="{FF2B5EF4-FFF2-40B4-BE49-F238E27FC236}">
                <a16:creationId xmlns:a16="http://schemas.microsoft.com/office/drawing/2014/main" id="{3F57A164-BF43-4CE1-81F8-AC9C407FB11A}"/>
              </a:ext>
            </a:extLst>
          </p:cNvPr>
          <p:cNvSpPr/>
          <p:nvPr/>
        </p:nvSpPr>
        <p:spPr>
          <a:xfrm>
            <a:off x="100640" y="1934360"/>
            <a:ext cx="8503807" cy="4466607"/>
          </a:xfrm>
          <a:prstGeom prst="roundRect">
            <a:avLst>
              <a:gd name="adj" fmla="val 8734"/>
            </a:avLst>
          </a:prstGeom>
          <a:no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5" name="矩形 4">
            <a:extLst>
              <a:ext uri="{FF2B5EF4-FFF2-40B4-BE49-F238E27FC236}">
                <a16:creationId xmlns:a16="http://schemas.microsoft.com/office/drawing/2014/main" id="{E792D3AC-F37C-4BC7-9E7F-EE3E58523E4B}"/>
              </a:ext>
            </a:extLst>
          </p:cNvPr>
          <p:cNvSpPr/>
          <p:nvPr/>
        </p:nvSpPr>
        <p:spPr>
          <a:xfrm>
            <a:off x="179512" y="2129716"/>
            <a:ext cx="8346579" cy="4097275"/>
          </a:xfrm>
          <a:prstGeom prst="rect">
            <a:avLst/>
          </a:prstGeom>
        </p:spPr>
        <p:txBody>
          <a:bodyPr wrap="square">
            <a:spAutoFit/>
          </a:bodyPr>
          <a:lstStyle/>
          <a:p>
            <a:pPr algn="just">
              <a:lnSpc>
                <a:spcPct val="150000"/>
              </a:lnSpc>
              <a:spcAft>
                <a:spcPts val="0"/>
              </a:spcAft>
            </a:pPr>
            <a:r>
              <a:rPr lang="en-US" altLang="zh-CN" sz="1600" kern="0" spc="40" dirty="0">
                <a:solidFill>
                  <a:srgbClr val="FF0000"/>
                </a:solidFill>
                <a:latin typeface="+mn-ea"/>
                <a:ea typeface="+mn-ea"/>
                <a:cs typeface="宋体" panose="02010600030101010101" pitchFamily="2" charset="-122"/>
              </a:rPr>
              <a:t>MCU</a:t>
            </a:r>
            <a:r>
              <a:rPr lang="zh-CN" altLang="zh-CN" sz="1600" kern="0" spc="40" dirty="0">
                <a:solidFill>
                  <a:srgbClr val="FF0000"/>
                </a:solidFill>
                <a:latin typeface="+mn-ea"/>
                <a:ea typeface="+mn-ea"/>
                <a:cs typeface="宋体" panose="02010600030101010101" pitchFamily="2" charset="-122"/>
              </a:rPr>
              <a:t>所提供的通讯接口一般包括</a:t>
            </a:r>
            <a:r>
              <a:rPr lang="en-US" altLang="zh-CN" sz="1600" kern="0" spc="40" dirty="0">
                <a:solidFill>
                  <a:srgbClr val="FF0000"/>
                </a:solidFill>
                <a:latin typeface="+mn-ea"/>
                <a:ea typeface="+mn-ea"/>
                <a:cs typeface="宋体" panose="02010600030101010101" pitchFamily="2" charset="-122"/>
              </a:rPr>
              <a:t>SPI</a:t>
            </a:r>
            <a:r>
              <a:rPr lang="zh-CN" altLang="zh-CN" sz="1600" kern="0" spc="40" dirty="0">
                <a:solidFill>
                  <a:srgbClr val="FF0000"/>
                </a:solidFill>
                <a:latin typeface="+mn-ea"/>
                <a:ea typeface="+mn-ea"/>
                <a:cs typeface="宋体" panose="02010600030101010101" pitchFamily="2" charset="-122"/>
              </a:rPr>
              <a:t>接口，</a:t>
            </a:r>
            <a:r>
              <a:rPr lang="en-US" altLang="zh-CN" sz="1600" kern="0" spc="40" dirty="0">
                <a:solidFill>
                  <a:srgbClr val="FF0000"/>
                </a:solidFill>
                <a:latin typeface="+mn-ea"/>
                <a:ea typeface="+mn-ea"/>
                <a:cs typeface="宋体" panose="02010600030101010101" pitchFamily="2" charset="-122"/>
              </a:rPr>
              <a:t>UART</a:t>
            </a:r>
            <a:r>
              <a:rPr lang="zh-CN" altLang="zh-CN" sz="1600" kern="0" spc="40" dirty="0">
                <a:solidFill>
                  <a:srgbClr val="FF0000"/>
                </a:solidFill>
                <a:latin typeface="+mn-ea"/>
                <a:ea typeface="+mn-ea"/>
                <a:cs typeface="宋体" panose="02010600030101010101" pitchFamily="2" charset="-122"/>
              </a:rPr>
              <a:t>，</a:t>
            </a:r>
            <a:r>
              <a:rPr lang="en-US" altLang="zh-CN" sz="1600" kern="0" spc="40" dirty="0">
                <a:solidFill>
                  <a:srgbClr val="FF0000"/>
                </a:solidFill>
                <a:latin typeface="+mn-ea"/>
                <a:ea typeface="+mn-ea"/>
                <a:cs typeface="宋体" panose="02010600030101010101" pitchFamily="2" charset="-122"/>
              </a:rPr>
              <a:t>I2C</a:t>
            </a:r>
            <a:r>
              <a:rPr lang="zh-CN" altLang="zh-CN" sz="1600" kern="0" spc="40" dirty="0">
                <a:solidFill>
                  <a:srgbClr val="FF0000"/>
                </a:solidFill>
                <a:latin typeface="+mn-ea"/>
                <a:ea typeface="+mn-ea"/>
                <a:cs typeface="宋体" panose="02010600030101010101" pitchFamily="2" charset="-122"/>
              </a:rPr>
              <a:t>接口等</a:t>
            </a:r>
            <a:r>
              <a:rPr lang="zh-CN" altLang="zh-CN" sz="1600" kern="0" spc="40" dirty="0">
                <a:solidFill>
                  <a:srgbClr val="002060"/>
                </a:solidFill>
                <a:latin typeface="+mn-ea"/>
                <a:ea typeface="+mn-ea"/>
                <a:cs typeface="宋体" panose="02010600030101010101" pitchFamily="2" charset="-122"/>
              </a:rPr>
              <a:t>，其分别描述如下：</a:t>
            </a:r>
            <a:endParaRPr lang="zh-CN" altLang="zh-CN" sz="1600" kern="100" dirty="0">
              <a:solidFill>
                <a:srgbClr val="002060"/>
              </a:solidFill>
              <a:latin typeface="+mn-ea"/>
              <a:ea typeface="+mn-ea"/>
              <a:cs typeface="Times New Roman" panose="02020603050405020304" pitchFamily="18" charset="0"/>
            </a:endParaRPr>
          </a:p>
          <a:p>
            <a:pPr marL="285750" indent="-285750" algn="just">
              <a:lnSpc>
                <a:spcPct val="150000"/>
              </a:lnSpc>
              <a:spcAft>
                <a:spcPts val="0"/>
              </a:spcAft>
              <a:buFont typeface="Wingdings" panose="05000000000000000000" pitchFamily="2" charset="2"/>
              <a:buChar char="ü"/>
            </a:pPr>
            <a:r>
              <a:rPr lang="en-US" altLang="zh-CN" sz="1600" kern="0" spc="40" dirty="0">
                <a:solidFill>
                  <a:srgbClr val="002060"/>
                </a:solidFill>
                <a:latin typeface="+mn-ea"/>
                <a:ea typeface="+mn-ea"/>
                <a:cs typeface="宋体" panose="02010600030101010101" pitchFamily="2" charset="-122"/>
              </a:rPr>
              <a:t>SPI</a:t>
            </a:r>
            <a:r>
              <a:rPr lang="zh-CN" altLang="zh-CN" sz="1600" kern="0" spc="40" dirty="0">
                <a:solidFill>
                  <a:srgbClr val="002060"/>
                </a:solidFill>
                <a:latin typeface="+mn-ea"/>
                <a:ea typeface="+mn-ea"/>
                <a:cs typeface="宋体" panose="02010600030101010101" pitchFamily="2" charset="-122"/>
              </a:rPr>
              <a:t>接口：此类接口是绝大多数</a:t>
            </a:r>
            <a:r>
              <a:rPr lang="en-US" altLang="zh-CN" sz="1600" kern="0" spc="40" dirty="0">
                <a:solidFill>
                  <a:srgbClr val="002060"/>
                </a:solidFill>
                <a:latin typeface="+mn-ea"/>
                <a:ea typeface="+mn-ea"/>
                <a:cs typeface="宋体" panose="02010600030101010101" pitchFamily="2" charset="-122"/>
              </a:rPr>
              <a:t>MCU</a:t>
            </a:r>
            <a:r>
              <a:rPr lang="zh-CN" altLang="zh-CN" sz="1600" kern="0" spc="40" dirty="0">
                <a:solidFill>
                  <a:srgbClr val="002060"/>
                </a:solidFill>
                <a:latin typeface="+mn-ea"/>
                <a:ea typeface="+mn-ea"/>
                <a:cs typeface="宋体" panose="02010600030101010101" pitchFamily="2" charset="-122"/>
              </a:rPr>
              <a:t>都提供的一种最基本通讯方式，其数据传输采用同步时钟来控制，信号包括：</a:t>
            </a:r>
            <a:r>
              <a:rPr lang="en-US" altLang="zh-CN" sz="1600" kern="0" spc="40" dirty="0">
                <a:solidFill>
                  <a:srgbClr val="002060"/>
                </a:solidFill>
                <a:latin typeface="+mn-ea"/>
                <a:ea typeface="+mn-ea"/>
                <a:cs typeface="宋体" panose="02010600030101010101" pitchFamily="2" charset="-122"/>
              </a:rPr>
              <a:t>SDI</a:t>
            </a:r>
            <a:r>
              <a:rPr lang="zh-CN" altLang="zh-CN" sz="1600" kern="0" spc="40" dirty="0">
                <a:solidFill>
                  <a:srgbClr val="002060"/>
                </a:solidFill>
                <a:latin typeface="+mn-ea"/>
                <a:ea typeface="+mn-ea"/>
                <a:cs typeface="宋体" panose="02010600030101010101" pitchFamily="2" charset="-122"/>
              </a:rPr>
              <a:t>、</a:t>
            </a:r>
            <a:r>
              <a:rPr lang="en-US" altLang="zh-CN" sz="1600" kern="0" spc="40" dirty="0">
                <a:solidFill>
                  <a:srgbClr val="002060"/>
                </a:solidFill>
                <a:latin typeface="+mn-ea"/>
                <a:ea typeface="+mn-ea"/>
                <a:cs typeface="宋体" panose="02010600030101010101" pitchFamily="2" charset="-122"/>
              </a:rPr>
              <a:t>SDO</a:t>
            </a:r>
            <a:r>
              <a:rPr lang="zh-CN" altLang="zh-CN" sz="1600" kern="0" spc="40" dirty="0">
                <a:solidFill>
                  <a:srgbClr val="002060"/>
                </a:solidFill>
                <a:latin typeface="+mn-ea"/>
                <a:ea typeface="+mn-ea"/>
                <a:cs typeface="宋体" panose="02010600030101010101" pitchFamily="2" charset="-122"/>
              </a:rPr>
              <a:t>、</a:t>
            </a:r>
            <a:r>
              <a:rPr lang="en-US" altLang="zh-CN" sz="1600" kern="0" spc="40" dirty="0">
                <a:solidFill>
                  <a:srgbClr val="002060"/>
                </a:solidFill>
                <a:latin typeface="+mn-ea"/>
                <a:ea typeface="+mn-ea"/>
                <a:cs typeface="宋体" panose="02010600030101010101" pitchFamily="2" charset="-122"/>
              </a:rPr>
              <a:t>SCLK</a:t>
            </a:r>
            <a:r>
              <a:rPr lang="zh-CN" altLang="zh-CN" sz="1600" kern="0" spc="40" dirty="0">
                <a:solidFill>
                  <a:srgbClr val="002060"/>
                </a:solidFill>
                <a:latin typeface="+mn-ea"/>
                <a:ea typeface="+mn-ea"/>
                <a:cs typeface="宋体" panose="02010600030101010101" pitchFamily="2" charset="-122"/>
              </a:rPr>
              <a:t>及</a:t>
            </a:r>
            <a:r>
              <a:rPr lang="en-US" altLang="zh-CN" sz="1600" kern="0" spc="40" dirty="0">
                <a:solidFill>
                  <a:srgbClr val="002060"/>
                </a:solidFill>
                <a:latin typeface="+mn-ea"/>
                <a:ea typeface="+mn-ea"/>
                <a:cs typeface="宋体" panose="02010600030101010101" pitchFamily="2" charset="-122"/>
              </a:rPr>
              <a:t>Ready</a:t>
            </a:r>
            <a:r>
              <a:rPr lang="zh-CN" altLang="zh-CN" sz="1600" kern="0" spc="40" dirty="0">
                <a:solidFill>
                  <a:srgbClr val="002060"/>
                </a:solidFill>
                <a:latin typeface="+mn-ea"/>
                <a:ea typeface="+mn-ea"/>
                <a:cs typeface="宋体" panose="02010600030101010101" pitchFamily="2" charset="-122"/>
              </a:rPr>
              <a:t>信号</a:t>
            </a:r>
            <a:r>
              <a:rPr lang="en-US" altLang="zh-CN" sz="1600" kern="0" spc="40" dirty="0">
                <a:solidFill>
                  <a:srgbClr val="002060"/>
                </a:solidFill>
                <a:latin typeface="+mn-ea"/>
                <a:ea typeface="+mn-ea"/>
                <a:cs typeface="宋体" panose="02010600030101010101" pitchFamily="2" charset="-122"/>
              </a:rPr>
              <a:t>;</a:t>
            </a:r>
            <a:r>
              <a:rPr lang="zh-CN" altLang="zh-CN" sz="1600" kern="0" spc="40" dirty="0">
                <a:solidFill>
                  <a:srgbClr val="002060"/>
                </a:solidFill>
                <a:latin typeface="+mn-ea"/>
                <a:ea typeface="+mn-ea"/>
                <a:cs typeface="宋体" panose="02010600030101010101" pitchFamily="2" charset="-122"/>
              </a:rPr>
              <a:t>有些情况下则可能没有</a:t>
            </a:r>
            <a:r>
              <a:rPr lang="en-US" altLang="zh-CN" sz="1600" kern="0" spc="40" dirty="0">
                <a:solidFill>
                  <a:srgbClr val="002060"/>
                </a:solidFill>
                <a:latin typeface="+mn-ea"/>
                <a:ea typeface="+mn-ea"/>
                <a:cs typeface="宋体" panose="02010600030101010101" pitchFamily="2" charset="-122"/>
              </a:rPr>
              <a:t>Ready</a:t>
            </a:r>
            <a:r>
              <a:rPr lang="zh-CN" altLang="zh-CN" sz="1600" kern="0" spc="40" dirty="0">
                <a:solidFill>
                  <a:srgbClr val="002060"/>
                </a:solidFill>
                <a:latin typeface="+mn-ea"/>
                <a:ea typeface="+mn-ea"/>
                <a:cs typeface="宋体" panose="02010600030101010101" pitchFamily="2" charset="-122"/>
              </a:rPr>
              <a:t>信号</a:t>
            </a:r>
            <a:r>
              <a:rPr lang="en-US" altLang="zh-CN" sz="1600" kern="0" spc="40" dirty="0">
                <a:solidFill>
                  <a:srgbClr val="002060"/>
                </a:solidFill>
                <a:latin typeface="+mn-ea"/>
                <a:ea typeface="+mn-ea"/>
                <a:cs typeface="宋体" panose="02010600030101010101" pitchFamily="2" charset="-122"/>
              </a:rPr>
              <a:t>;</a:t>
            </a:r>
            <a:r>
              <a:rPr lang="zh-CN" altLang="zh-CN" sz="1600" kern="0" spc="40" dirty="0">
                <a:solidFill>
                  <a:srgbClr val="002060"/>
                </a:solidFill>
                <a:latin typeface="+mn-ea"/>
                <a:ea typeface="+mn-ea"/>
                <a:cs typeface="宋体" panose="02010600030101010101" pitchFamily="2" charset="-122"/>
              </a:rPr>
              <a:t>此类接口可以工作在</a:t>
            </a:r>
            <a:r>
              <a:rPr lang="en-US" altLang="zh-CN" sz="1600" kern="0" spc="40" dirty="0">
                <a:solidFill>
                  <a:srgbClr val="002060"/>
                </a:solidFill>
                <a:latin typeface="+mn-ea"/>
                <a:ea typeface="+mn-ea"/>
                <a:cs typeface="宋体" panose="02010600030101010101" pitchFamily="2" charset="-122"/>
              </a:rPr>
              <a:t>Master</a:t>
            </a:r>
            <a:r>
              <a:rPr lang="zh-CN" altLang="zh-CN" sz="1600" kern="0" spc="40" dirty="0">
                <a:solidFill>
                  <a:srgbClr val="002060"/>
                </a:solidFill>
                <a:latin typeface="+mn-ea"/>
                <a:ea typeface="+mn-ea"/>
                <a:cs typeface="宋体" panose="02010600030101010101" pitchFamily="2" charset="-122"/>
              </a:rPr>
              <a:t>方式或</a:t>
            </a:r>
            <a:r>
              <a:rPr lang="en-US" altLang="zh-CN" sz="1600" kern="0" spc="40" dirty="0">
                <a:solidFill>
                  <a:srgbClr val="002060"/>
                </a:solidFill>
                <a:latin typeface="+mn-ea"/>
                <a:ea typeface="+mn-ea"/>
                <a:cs typeface="宋体" panose="02010600030101010101" pitchFamily="2" charset="-122"/>
              </a:rPr>
              <a:t>Slave</a:t>
            </a:r>
            <a:r>
              <a:rPr lang="zh-CN" altLang="zh-CN" sz="1600" kern="0" spc="40" dirty="0">
                <a:solidFill>
                  <a:srgbClr val="002060"/>
                </a:solidFill>
                <a:latin typeface="+mn-ea"/>
                <a:ea typeface="+mn-ea"/>
                <a:cs typeface="宋体" panose="02010600030101010101" pitchFamily="2" charset="-122"/>
              </a:rPr>
              <a:t>方式下。</a:t>
            </a:r>
            <a:endParaRPr lang="zh-CN" altLang="zh-CN" sz="1600" kern="100" dirty="0">
              <a:solidFill>
                <a:srgbClr val="002060"/>
              </a:solidFill>
              <a:latin typeface="+mn-ea"/>
              <a:ea typeface="+mn-ea"/>
              <a:cs typeface="Times New Roman" panose="02020603050405020304" pitchFamily="18" charset="0"/>
            </a:endParaRPr>
          </a:p>
          <a:p>
            <a:pPr marL="285750" indent="-285750" algn="just">
              <a:lnSpc>
                <a:spcPct val="150000"/>
              </a:lnSpc>
              <a:spcAft>
                <a:spcPts val="0"/>
              </a:spcAft>
              <a:buFont typeface="Wingdings" panose="05000000000000000000" pitchFamily="2" charset="2"/>
              <a:buChar char="ü"/>
            </a:pPr>
            <a:r>
              <a:rPr lang="en-US" altLang="zh-CN" sz="1600" kern="0" spc="40" dirty="0">
                <a:solidFill>
                  <a:srgbClr val="002060"/>
                </a:solidFill>
                <a:latin typeface="+mn-ea"/>
                <a:ea typeface="+mn-ea"/>
                <a:cs typeface="宋体" panose="02010600030101010101" pitchFamily="2" charset="-122"/>
              </a:rPr>
              <a:t>UART</a:t>
            </a:r>
            <a:r>
              <a:rPr lang="zh-CN" altLang="zh-CN" sz="1600" kern="0" spc="40" dirty="0">
                <a:solidFill>
                  <a:srgbClr val="002060"/>
                </a:solidFill>
                <a:latin typeface="+mn-ea"/>
                <a:ea typeface="+mn-ea"/>
                <a:cs typeface="宋体" panose="02010600030101010101" pitchFamily="2" charset="-122"/>
              </a:rPr>
              <a:t>：最基本的异步传输接口，其信号线</a:t>
            </a:r>
            <a:r>
              <a:rPr lang="en-US" altLang="zh-CN" sz="1600" kern="0" spc="40" dirty="0">
                <a:solidFill>
                  <a:srgbClr val="002060"/>
                </a:solidFill>
                <a:latin typeface="+mn-ea"/>
                <a:ea typeface="+mn-ea"/>
                <a:cs typeface="宋体" panose="02010600030101010101" pitchFamily="2" charset="-122"/>
              </a:rPr>
              <a:t>Rx</a:t>
            </a:r>
            <a:r>
              <a:rPr lang="zh-CN" altLang="zh-CN" sz="1600" kern="0" spc="40" dirty="0">
                <a:solidFill>
                  <a:srgbClr val="002060"/>
                </a:solidFill>
                <a:latin typeface="+mn-ea"/>
                <a:ea typeface="+mn-ea"/>
                <a:cs typeface="宋体" panose="02010600030101010101" pitchFamily="2" charset="-122"/>
              </a:rPr>
              <a:t>和</a:t>
            </a:r>
            <a:r>
              <a:rPr lang="en-US" altLang="zh-CN" sz="1600" kern="0" spc="40" dirty="0">
                <a:solidFill>
                  <a:srgbClr val="002060"/>
                </a:solidFill>
                <a:latin typeface="+mn-ea"/>
                <a:ea typeface="+mn-ea"/>
                <a:cs typeface="宋体" panose="02010600030101010101" pitchFamily="2" charset="-122"/>
              </a:rPr>
              <a:t>Tx</a:t>
            </a:r>
            <a:r>
              <a:rPr lang="zh-CN" altLang="zh-CN" sz="1600" kern="0" spc="40" dirty="0">
                <a:solidFill>
                  <a:srgbClr val="002060"/>
                </a:solidFill>
                <a:latin typeface="+mn-ea"/>
                <a:ea typeface="+mn-ea"/>
                <a:cs typeface="宋体" panose="02010600030101010101" pitchFamily="2" charset="-122"/>
              </a:rPr>
              <a:t>，基本的数据格式为：</a:t>
            </a:r>
            <a:r>
              <a:rPr lang="en-US" altLang="zh-CN" sz="1600" kern="0" spc="40" dirty="0">
                <a:solidFill>
                  <a:srgbClr val="002060"/>
                </a:solidFill>
                <a:latin typeface="+mn-ea"/>
                <a:ea typeface="+mn-ea"/>
                <a:cs typeface="宋体" panose="02010600030101010101" pitchFamily="2" charset="-122"/>
              </a:rPr>
              <a:t>Start Bit + Data Bit(7-bits/8-bits) + Parity Bit(Even</a:t>
            </a:r>
            <a:r>
              <a:rPr lang="zh-CN" altLang="zh-CN" sz="1600" kern="0" spc="40" dirty="0">
                <a:solidFill>
                  <a:srgbClr val="002060"/>
                </a:solidFill>
                <a:latin typeface="+mn-ea"/>
                <a:ea typeface="+mn-ea"/>
                <a:cs typeface="宋体" panose="02010600030101010101" pitchFamily="2" charset="-122"/>
              </a:rPr>
              <a:t>，</a:t>
            </a:r>
            <a:r>
              <a:rPr lang="en-US" altLang="zh-CN" sz="1600" kern="0" spc="40" dirty="0">
                <a:solidFill>
                  <a:srgbClr val="002060"/>
                </a:solidFill>
                <a:latin typeface="+mn-ea"/>
                <a:ea typeface="+mn-ea"/>
                <a:cs typeface="宋体" panose="02010600030101010101" pitchFamily="2" charset="-122"/>
              </a:rPr>
              <a:t> Odd or None) + Stop Bit(1~2Bit)</a:t>
            </a:r>
            <a:r>
              <a:rPr lang="zh-CN" altLang="zh-CN" sz="1600" kern="0" spc="40" dirty="0">
                <a:solidFill>
                  <a:srgbClr val="002060"/>
                </a:solidFill>
                <a:latin typeface="+mn-ea"/>
                <a:ea typeface="+mn-ea"/>
                <a:cs typeface="宋体" panose="02010600030101010101" pitchFamily="2" charset="-122"/>
              </a:rPr>
              <a:t>。一位数据所占的时间称为</a:t>
            </a:r>
            <a:r>
              <a:rPr lang="en-US" altLang="zh-CN" sz="1600" kern="0" spc="40" dirty="0">
                <a:solidFill>
                  <a:srgbClr val="002060"/>
                </a:solidFill>
                <a:latin typeface="+mn-ea"/>
                <a:ea typeface="+mn-ea"/>
                <a:cs typeface="宋体" panose="02010600030101010101" pitchFamily="2" charset="-122"/>
              </a:rPr>
              <a:t>Baud Rate(</a:t>
            </a:r>
            <a:r>
              <a:rPr lang="zh-CN" altLang="zh-CN" sz="1600" kern="0" spc="40" dirty="0">
                <a:solidFill>
                  <a:srgbClr val="002060"/>
                </a:solidFill>
                <a:latin typeface="+mn-ea"/>
                <a:ea typeface="+mn-ea"/>
                <a:cs typeface="宋体" panose="02010600030101010101" pitchFamily="2" charset="-122"/>
              </a:rPr>
              <a:t>波特率</a:t>
            </a:r>
            <a:r>
              <a:rPr lang="en-US" altLang="zh-CN" sz="1600" kern="0" spc="40" dirty="0">
                <a:solidFill>
                  <a:srgbClr val="002060"/>
                </a:solidFill>
                <a:latin typeface="+mn-ea"/>
                <a:ea typeface="+mn-ea"/>
                <a:cs typeface="宋体" panose="02010600030101010101" pitchFamily="2" charset="-122"/>
              </a:rPr>
              <a:t>)</a:t>
            </a:r>
            <a:r>
              <a:rPr lang="zh-CN" altLang="zh-CN" sz="1600" kern="0" spc="40" dirty="0">
                <a:solidFill>
                  <a:srgbClr val="002060"/>
                </a:solidFill>
                <a:latin typeface="+mn-ea"/>
                <a:ea typeface="+mn-ea"/>
                <a:cs typeface="宋体" panose="02010600030101010101" pitchFamily="2" charset="-122"/>
              </a:rPr>
              <a:t>。数据位的长度、数据校验方式</a:t>
            </a:r>
            <a:r>
              <a:rPr lang="en-US" altLang="zh-CN" sz="1600" kern="0" spc="40" dirty="0">
                <a:solidFill>
                  <a:srgbClr val="002060"/>
                </a:solidFill>
                <a:latin typeface="+mn-ea"/>
                <a:ea typeface="+mn-ea"/>
                <a:cs typeface="宋体" panose="02010600030101010101" pitchFamily="2" charset="-122"/>
              </a:rPr>
              <a:t>(</a:t>
            </a:r>
            <a:r>
              <a:rPr lang="zh-CN" altLang="zh-CN" sz="1600" kern="0" spc="40" dirty="0">
                <a:solidFill>
                  <a:srgbClr val="002060"/>
                </a:solidFill>
                <a:latin typeface="+mn-ea"/>
                <a:ea typeface="+mn-ea"/>
                <a:cs typeface="宋体" panose="02010600030101010101" pitchFamily="2" charset="-122"/>
              </a:rPr>
              <a:t>奇校验、偶校验或无校验</a:t>
            </a:r>
            <a:r>
              <a:rPr lang="en-US" altLang="zh-CN" sz="1600" kern="0" spc="40" dirty="0">
                <a:solidFill>
                  <a:srgbClr val="002060"/>
                </a:solidFill>
                <a:latin typeface="+mn-ea"/>
                <a:ea typeface="+mn-ea"/>
                <a:cs typeface="宋体" panose="02010600030101010101" pitchFamily="2" charset="-122"/>
              </a:rPr>
              <a:t>)</a:t>
            </a:r>
            <a:r>
              <a:rPr lang="zh-CN" altLang="zh-CN" sz="1600" kern="0" spc="40" dirty="0">
                <a:solidFill>
                  <a:srgbClr val="002060"/>
                </a:solidFill>
                <a:latin typeface="+mn-ea"/>
                <a:ea typeface="+mn-ea"/>
                <a:cs typeface="宋体" panose="02010600030101010101" pitchFamily="2" charset="-122"/>
              </a:rPr>
              <a:t>、停止位</a:t>
            </a:r>
            <a:r>
              <a:rPr lang="en-US" altLang="zh-CN" sz="1600" kern="0" spc="40" dirty="0">
                <a:solidFill>
                  <a:srgbClr val="002060"/>
                </a:solidFill>
                <a:latin typeface="+mn-ea"/>
                <a:ea typeface="+mn-ea"/>
                <a:cs typeface="宋体" panose="02010600030101010101" pitchFamily="2" charset="-122"/>
              </a:rPr>
              <a:t>(Stop Bit)</a:t>
            </a:r>
            <a:r>
              <a:rPr lang="zh-CN" altLang="zh-CN" sz="1600" kern="0" spc="40" dirty="0">
                <a:solidFill>
                  <a:srgbClr val="002060"/>
                </a:solidFill>
                <a:latin typeface="+mn-ea"/>
                <a:ea typeface="+mn-ea"/>
                <a:cs typeface="宋体" panose="02010600030101010101" pitchFamily="2" charset="-122"/>
              </a:rPr>
              <a:t>的长度及</a:t>
            </a:r>
            <a:r>
              <a:rPr lang="en-US" altLang="zh-CN" sz="1600" kern="0" spc="40" dirty="0">
                <a:solidFill>
                  <a:srgbClr val="002060"/>
                </a:solidFill>
                <a:latin typeface="+mn-ea"/>
                <a:ea typeface="+mn-ea"/>
                <a:cs typeface="宋体" panose="02010600030101010101" pitchFamily="2" charset="-122"/>
              </a:rPr>
              <a:t>Baud Rate</a:t>
            </a:r>
            <a:r>
              <a:rPr lang="zh-CN" altLang="zh-CN" sz="1600" kern="0" spc="40" dirty="0">
                <a:solidFill>
                  <a:srgbClr val="002060"/>
                </a:solidFill>
                <a:latin typeface="+mn-ea"/>
                <a:ea typeface="+mn-ea"/>
                <a:cs typeface="宋体" panose="02010600030101010101" pitchFamily="2" charset="-122"/>
              </a:rPr>
              <a:t>是可以通过程序编程设定。</a:t>
            </a:r>
            <a:endParaRPr lang="zh-CN" altLang="zh-CN" sz="1600" kern="100" dirty="0">
              <a:solidFill>
                <a:srgbClr val="002060"/>
              </a:solidFill>
              <a:latin typeface="+mn-ea"/>
              <a:ea typeface="+mn-ea"/>
              <a:cs typeface="Times New Roman" panose="02020603050405020304" pitchFamily="18" charset="0"/>
            </a:endParaRPr>
          </a:p>
          <a:p>
            <a:pPr marL="285750" indent="-285750">
              <a:lnSpc>
                <a:spcPct val="150000"/>
              </a:lnSpc>
              <a:buFont typeface="Wingdings" panose="05000000000000000000" pitchFamily="2" charset="2"/>
              <a:buChar char="ü"/>
            </a:pPr>
            <a:r>
              <a:rPr lang="en-US" altLang="zh-CN" sz="1600" kern="0" spc="40" dirty="0">
                <a:solidFill>
                  <a:srgbClr val="002060"/>
                </a:solidFill>
                <a:latin typeface="+mn-ea"/>
                <a:ea typeface="+mn-ea"/>
                <a:cs typeface="宋体" panose="02010600030101010101" pitchFamily="2" charset="-122"/>
              </a:rPr>
              <a:t>I2C</a:t>
            </a:r>
            <a:r>
              <a:rPr lang="zh-CN" altLang="zh-CN" sz="1600" kern="0" spc="40" dirty="0">
                <a:solidFill>
                  <a:srgbClr val="002060"/>
                </a:solidFill>
                <a:latin typeface="+mn-ea"/>
                <a:ea typeface="+mn-ea"/>
                <a:cs typeface="宋体" panose="02010600030101010101" pitchFamily="2" charset="-122"/>
              </a:rPr>
              <a:t>接口：</a:t>
            </a:r>
            <a:r>
              <a:rPr lang="en-US" altLang="zh-CN" sz="1600" kern="0" spc="40" dirty="0">
                <a:solidFill>
                  <a:srgbClr val="002060"/>
                </a:solidFill>
                <a:latin typeface="+mn-ea"/>
                <a:ea typeface="+mn-ea"/>
                <a:cs typeface="宋体" panose="02010600030101010101" pitchFamily="2" charset="-122"/>
              </a:rPr>
              <a:t>I2C</a:t>
            </a:r>
            <a:r>
              <a:rPr lang="zh-CN" altLang="zh-CN" sz="1600" kern="0" spc="40" dirty="0">
                <a:solidFill>
                  <a:srgbClr val="002060"/>
                </a:solidFill>
                <a:latin typeface="+mn-ea"/>
                <a:ea typeface="+mn-ea"/>
                <a:cs typeface="宋体" panose="02010600030101010101" pitchFamily="2" charset="-122"/>
              </a:rPr>
              <a:t>采用</a:t>
            </a:r>
            <a:r>
              <a:rPr lang="en-US" altLang="zh-CN" sz="1600" kern="0" spc="40" dirty="0">
                <a:solidFill>
                  <a:srgbClr val="002060"/>
                </a:solidFill>
                <a:latin typeface="+mn-ea"/>
                <a:ea typeface="+mn-ea"/>
                <a:cs typeface="宋体" panose="02010600030101010101" pitchFamily="2" charset="-122"/>
              </a:rPr>
              <a:t>2</a:t>
            </a:r>
            <a:r>
              <a:rPr lang="zh-CN" altLang="zh-CN" sz="1600" kern="0" spc="40" dirty="0">
                <a:solidFill>
                  <a:srgbClr val="002060"/>
                </a:solidFill>
                <a:latin typeface="+mn-ea"/>
                <a:ea typeface="+mn-ea"/>
                <a:cs typeface="宋体" panose="02010600030101010101" pitchFamily="2" charset="-122"/>
              </a:rPr>
              <a:t>根信号来实现：</a:t>
            </a:r>
            <a:r>
              <a:rPr lang="en-US" altLang="zh-CN" sz="1600" kern="0" spc="40" dirty="0">
                <a:solidFill>
                  <a:srgbClr val="002060"/>
                </a:solidFill>
                <a:latin typeface="+mn-ea"/>
                <a:ea typeface="+mn-ea"/>
                <a:cs typeface="宋体" panose="02010600030101010101" pitchFamily="2" charset="-122"/>
              </a:rPr>
              <a:t>SDAT</a:t>
            </a:r>
            <a:r>
              <a:rPr lang="zh-CN" altLang="zh-CN" sz="1600" kern="0" spc="40" dirty="0">
                <a:solidFill>
                  <a:srgbClr val="002060"/>
                </a:solidFill>
                <a:latin typeface="+mn-ea"/>
                <a:ea typeface="+mn-ea"/>
                <a:cs typeface="宋体" panose="02010600030101010101" pitchFamily="2" charset="-122"/>
              </a:rPr>
              <a:t>和</a:t>
            </a:r>
            <a:r>
              <a:rPr lang="en-US" altLang="zh-CN" sz="1600" kern="0" spc="40" dirty="0">
                <a:solidFill>
                  <a:srgbClr val="002060"/>
                </a:solidFill>
                <a:latin typeface="+mn-ea"/>
                <a:ea typeface="+mn-ea"/>
                <a:cs typeface="宋体" panose="02010600030101010101" pitchFamily="2" charset="-122"/>
              </a:rPr>
              <a:t>SCLK</a:t>
            </a:r>
            <a:r>
              <a:rPr lang="zh-CN" altLang="zh-CN" sz="1600" kern="0" spc="40" dirty="0">
                <a:solidFill>
                  <a:srgbClr val="002060"/>
                </a:solidFill>
                <a:latin typeface="+mn-ea"/>
                <a:ea typeface="+mn-ea"/>
                <a:cs typeface="宋体" panose="02010600030101010101" pitchFamily="2" charset="-122"/>
              </a:rPr>
              <a:t>。可以在此总线上挂接多个设备，通过地址来进行识别和访问</a:t>
            </a:r>
            <a:r>
              <a:rPr lang="en-US" altLang="zh-CN" sz="1600" kern="0" spc="40" dirty="0">
                <a:solidFill>
                  <a:srgbClr val="002060"/>
                </a:solidFill>
                <a:latin typeface="+mn-ea"/>
                <a:ea typeface="+mn-ea"/>
                <a:cs typeface="宋体" panose="02010600030101010101" pitchFamily="2" charset="-122"/>
              </a:rPr>
              <a:t>;</a:t>
            </a:r>
            <a:endParaRPr lang="zh-CN" altLang="en-US" sz="1600" dirty="0">
              <a:solidFill>
                <a:srgbClr val="002060"/>
              </a:solidFill>
              <a:latin typeface="+mn-ea"/>
              <a:ea typeface="+mn-ea"/>
            </a:endParaRPr>
          </a:p>
        </p:txBody>
      </p:sp>
    </p:spTree>
    <p:extLst>
      <p:ext uri="{BB962C8B-B14F-4D97-AF65-F5344CB8AC3E}">
        <p14:creationId xmlns:p14="http://schemas.microsoft.com/office/powerpoint/2010/main" val="1818759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251520" y="1124744"/>
            <a:ext cx="3897222"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2060"/>
                </a:solidFill>
                <a:ea typeface="宋体" panose="02010600030101010101" pitchFamily="2" charset="-122"/>
                <a:cs typeface="Times New Roman" panose="02020603050405020304" pitchFamily="18" charset="0"/>
              </a:rPr>
              <a:t>单片机常用外设及接口介绍</a:t>
            </a:r>
            <a:endParaRPr lang="zh-CN" altLang="en-US" sz="2400" dirty="0">
              <a:solidFill>
                <a:srgbClr val="002060"/>
              </a:solidFill>
              <a:latin typeface="黑体" pitchFamily="49" charset="-122"/>
              <a:ea typeface="黑体" pitchFamily="49" charset="-122"/>
            </a:endParaRPr>
          </a:p>
        </p:txBody>
      </p:sp>
      <p:sp>
        <p:nvSpPr>
          <p:cNvPr id="4" name="矩形 3">
            <a:extLst>
              <a:ext uri="{FF2B5EF4-FFF2-40B4-BE49-F238E27FC236}">
                <a16:creationId xmlns:a16="http://schemas.microsoft.com/office/drawing/2014/main" id="{2341E6D8-7072-497E-9B27-17D11116FD3A}"/>
              </a:ext>
            </a:extLst>
          </p:cNvPr>
          <p:cNvSpPr/>
          <p:nvPr/>
        </p:nvSpPr>
        <p:spPr>
          <a:xfrm>
            <a:off x="251520" y="1586409"/>
            <a:ext cx="3569247" cy="369332"/>
          </a:xfrm>
          <a:prstGeom prst="rect">
            <a:avLst/>
          </a:prstGeom>
          <a:solidFill>
            <a:schemeClr val="accent3">
              <a:lumMod val="40000"/>
              <a:lumOff val="60000"/>
            </a:schemeClr>
          </a:solidFill>
        </p:spPr>
        <p:txBody>
          <a:bodyPr wrap="none">
            <a:spAutoFit/>
          </a:bodyPr>
          <a:lstStyle/>
          <a:p>
            <a:r>
              <a:rPr lang="en-US" altLang="zh-CN" sz="1800" kern="0" spc="40" dirty="0">
                <a:solidFill>
                  <a:srgbClr val="FF0000"/>
                </a:solidFill>
                <a:ea typeface="宋体" panose="02010600030101010101" pitchFamily="2" charset="-122"/>
                <a:cs typeface="宋体" panose="02010600030101010101" pitchFamily="2" charset="-122"/>
              </a:rPr>
              <a:t>Watchdog</a:t>
            </a:r>
            <a:r>
              <a:rPr lang="zh-CN" altLang="en-US" sz="1800" kern="0" spc="40" dirty="0">
                <a:solidFill>
                  <a:srgbClr val="FF0000"/>
                </a:solidFill>
                <a:ea typeface="宋体" panose="02010600030101010101" pitchFamily="2" charset="-122"/>
                <a:cs typeface="宋体" panose="02010600030101010101" pitchFamily="2" charset="-122"/>
              </a:rPr>
              <a:t>（看门狗定时器）</a:t>
            </a:r>
            <a:r>
              <a:rPr lang="zh-CN" altLang="zh-CN" sz="1800" kern="0" spc="40" dirty="0">
                <a:solidFill>
                  <a:srgbClr val="FF0000"/>
                </a:solidFill>
                <a:ea typeface="宋体" panose="02010600030101010101" pitchFamily="2" charset="-122"/>
                <a:cs typeface="宋体" panose="02010600030101010101" pitchFamily="2" charset="-122"/>
              </a:rPr>
              <a:t>：</a:t>
            </a:r>
            <a:endParaRPr lang="zh-CN" altLang="en-US" sz="1800" dirty="0">
              <a:solidFill>
                <a:srgbClr val="FF0000"/>
              </a:solidFill>
            </a:endParaRPr>
          </a:p>
        </p:txBody>
      </p:sp>
      <p:sp>
        <p:nvSpPr>
          <p:cNvPr id="10" name="圆角矩形 1">
            <a:extLst>
              <a:ext uri="{FF2B5EF4-FFF2-40B4-BE49-F238E27FC236}">
                <a16:creationId xmlns:a16="http://schemas.microsoft.com/office/drawing/2014/main" id="{3F57A164-BF43-4CE1-81F8-AC9C407FB11A}"/>
              </a:ext>
            </a:extLst>
          </p:cNvPr>
          <p:cNvSpPr/>
          <p:nvPr/>
        </p:nvSpPr>
        <p:spPr>
          <a:xfrm>
            <a:off x="179512" y="2037084"/>
            <a:ext cx="8644393" cy="2250616"/>
          </a:xfrm>
          <a:prstGeom prst="roundRect">
            <a:avLst>
              <a:gd name="adj" fmla="val 8734"/>
            </a:avLst>
          </a:prstGeom>
          <a:no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3" name="矩形 2">
            <a:extLst>
              <a:ext uri="{FF2B5EF4-FFF2-40B4-BE49-F238E27FC236}">
                <a16:creationId xmlns:a16="http://schemas.microsoft.com/office/drawing/2014/main" id="{B465ACEC-0457-4459-8180-B761E501DACB}"/>
              </a:ext>
            </a:extLst>
          </p:cNvPr>
          <p:cNvSpPr/>
          <p:nvPr/>
        </p:nvSpPr>
        <p:spPr>
          <a:xfrm>
            <a:off x="179512" y="1955874"/>
            <a:ext cx="8644393" cy="2250616"/>
          </a:xfrm>
          <a:prstGeom prst="rect">
            <a:avLst/>
          </a:prstGeom>
        </p:spPr>
        <p:txBody>
          <a:bodyPr wrap="square">
            <a:spAutoFit/>
          </a:bodyPr>
          <a:lstStyle/>
          <a:p>
            <a:pPr>
              <a:lnSpc>
                <a:spcPct val="150000"/>
              </a:lnSpc>
            </a:pPr>
            <a:r>
              <a:rPr lang="en-US" altLang="zh-CN" sz="1600" kern="0" spc="40" dirty="0">
                <a:solidFill>
                  <a:srgbClr val="FF0000"/>
                </a:solidFill>
                <a:latin typeface="+mn-ea"/>
                <a:ea typeface="+mn-ea"/>
              </a:rPr>
              <a:t>Watchdog</a:t>
            </a:r>
            <a:r>
              <a:rPr lang="zh-CN" altLang="zh-CN" sz="1600" kern="0" spc="40" dirty="0">
                <a:solidFill>
                  <a:srgbClr val="FF0000"/>
                </a:solidFill>
                <a:latin typeface="+mn-ea"/>
                <a:ea typeface="+mn-ea"/>
              </a:rPr>
              <a:t>的最基本的应用是为</a:t>
            </a:r>
            <a:r>
              <a:rPr lang="en-US" altLang="zh-CN" sz="1600" kern="0" spc="40" dirty="0">
                <a:solidFill>
                  <a:srgbClr val="FF0000"/>
                </a:solidFill>
                <a:latin typeface="+mn-ea"/>
                <a:ea typeface="+mn-ea"/>
              </a:rPr>
              <a:t>MCU</a:t>
            </a:r>
            <a:r>
              <a:rPr lang="zh-CN" altLang="zh-CN" sz="1600" kern="0" spc="40" dirty="0">
                <a:solidFill>
                  <a:srgbClr val="FF0000"/>
                </a:solidFill>
                <a:latin typeface="+mn-ea"/>
                <a:ea typeface="+mn-ea"/>
              </a:rPr>
              <a:t>因为意外的故障而导致死机提供了一种自我恢复的能力。</a:t>
            </a:r>
            <a:endParaRPr lang="en-US" altLang="zh-CN" sz="1600" kern="0" spc="40" dirty="0">
              <a:solidFill>
                <a:srgbClr val="FF0000"/>
              </a:solidFill>
              <a:latin typeface="+mn-ea"/>
              <a:ea typeface="+mn-ea"/>
            </a:endParaRPr>
          </a:p>
          <a:p>
            <a:pPr marL="285750" indent="-285750">
              <a:lnSpc>
                <a:spcPct val="150000"/>
              </a:lnSpc>
              <a:buFont typeface="Wingdings" panose="05000000000000000000" pitchFamily="2" charset="2"/>
              <a:buChar char="ü"/>
            </a:pPr>
            <a:r>
              <a:rPr lang="en-US" altLang="zh-CN" sz="1600" kern="0" spc="40" dirty="0">
                <a:solidFill>
                  <a:srgbClr val="002060"/>
                </a:solidFill>
                <a:latin typeface="+mn-ea"/>
                <a:ea typeface="+mn-ea"/>
                <a:cs typeface="宋体" panose="02010600030101010101" pitchFamily="2" charset="-122"/>
              </a:rPr>
              <a:t>Watchdog</a:t>
            </a:r>
            <a:r>
              <a:rPr lang="zh-CN" altLang="zh-CN" sz="1600" kern="0" spc="40" dirty="0">
                <a:solidFill>
                  <a:srgbClr val="002060"/>
                </a:solidFill>
                <a:latin typeface="+mn-ea"/>
                <a:ea typeface="+mn-ea"/>
                <a:cs typeface="宋体" panose="02010600030101010101" pitchFamily="2" charset="-122"/>
              </a:rPr>
              <a:t>是绝大多数</a:t>
            </a:r>
            <a:r>
              <a:rPr lang="en-US" altLang="zh-CN" sz="1600" kern="0" spc="40" dirty="0">
                <a:solidFill>
                  <a:srgbClr val="002060"/>
                </a:solidFill>
                <a:latin typeface="+mn-ea"/>
                <a:ea typeface="+mn-ea"/>
                <a:cs typeface="宋体" panose="02010600030101010101" pitchFamily="2" charset="-122"/>
              </a:rPr>
              <a:t>MCU</a:t>
            </a:r>
            <a:r>
              <a:rPr lang="zh-CN" altLang="zh-CN" sz="1600" kern="0" spc="40" dirty="0">
                <a:solidFill>
                  <a:srgbClr val="002060"/>
                </a:solidFill>
                <a:latin typeface="+mn-ea"/>
                <a:ea typeface="+mn-ea"/>
                <a:cs typeface="宋体" panose="02010600030101010101" pitchFamily="2" charset="-122"/>
              </a:rPr>
              <a:t>的一种基本配置</a:t>
            </a:r>
            <a:r>
              <a:rPr lang="en-US" altLang="zh-CN" sz="1600" kern="0" spc="40" dirty="0">
                <a:solidFill>
                  <a:srgbClr val="002060"/>
                </a:solidFill>
                <a:latin typeface="+mn-ea"/>
                <a:ea typeface="+mn-ea"/>
                <a:cs typeface="宋体" panose="02010600030101010101" pitchFamily="2" charset="-122"/>
              </a:rPr>
              <a:t>(</a:t>
            </a:r>
            <a:r>
              <a:rPr lang="zh-CN" altLang="zh-CN" sz="1600" kern="0" spc="40" dirty="0">
                <a:solidFill>
                  <a:srgbClr val="002060"/>
                </a:solidFill>
                <a:latin typeface="+mn-ea"/>
                <a:ea typeface="+mn-ea"/>
                <a:cs typeface="宋体" panose="02010600030101010101" pitchFamily="2" charset="-122"/>
              </a:rPr>
              <a:t>一些</a:t>
            </a:r>
            <a:r>
              <a:rPr lang="zh-CN" altLang="en-US" sz="1600" kern="0" spc="40" dirty="0">
                <a:solidFill>
                  <a:srgbClr val="002060"/>
                </a:solidFill>
                <a:latin typeface="+mn-ea"/>
                <a:ea typeface="+mn-ea"/>
                <a:cs typeface="宋体" panose="02010600030101010101" pitchFamily="2" charset="-122"/>
              </a:rPr>
              <a:t>低端</a:t>
            </a:r>
            <a:r>
              <a:rPr lang="en-US" altLang="zh-CN" sz="1600" kern="0" spc="40" dirty="0">
                <a:solidFill>
                  <a:srgbClr val="002060"/>
                </a:solidFill>
                <a:latin typeface="+mn-ea"/>
                <a:ea typeface="+mn-ea"/>
                <a:cs typeface="宋体" panose="02010600030101010101" pitchFamily="2" charset="-122"/>
              </a:rPr>
              <a:t>MCU</a:t>
            </a:r>
            <a:r>
              <a:rPr lang="zh-CN" altLang="zh-CN" sz="1600" kern="0" spc="40" dirty="0">
                <a:solidFill>
                  <a:srgbClr val="002060"/>
                </a:solidFill>
                <a:latin typeface="+mn-ea"/>
                <a:ea typeface="+mn-ea"/>
                <a:cs typeface="宋体" panose="02010600030101010101" pitchFamily="2" charset="-122"/>
              </a:rPr>
              <a:t>可能没有此功能</a:t>
            </a:r>
            <a:r>
              <a:rPr lang="en-US" altLang="zh-CN" sz="1600" kern="0" spc="40" dirty="0">
                <a:solidFill>
                  <a:srgbClr val="002060"/>
                </a:solidFill>
                <a:latin typeface="+mn-ea"/>
                <a:ea typeface="+mn-ea"/>
                <a:cs typeface="宋体" panose="02010600030101010101" pitchFamily="2" charset="-122"/>
              </a:rPr>
              <a:t>)</a:t>
            </a:r>
            <a:r>
              <a:rPr lang="zh-CN" altLang="en-US" sz="1600" kern="0" spc="40" dirty="0">
                <a:solidFill>
                  <a:srgbClr val="002060"/>
                </a:solidFill>
                <a:latin typeface="+mn-ea"/>
                <a:ea typeface="+mn-ea"/>
                <a:cs typeface="宋体" panose="02010600030101010101" pitchFamily="2" charset="-122"/>
              </a:rPr>
              <a:t>。</a:t>
            </a:r>
            <a:endParaRPr lang="en-US" altLang="zh-CN" sz="1600" kern="0" spc="40" dirty="0">
              <a:solidFill>
                <a:srgbClr val="002060"/>
              </a:solidFill>
              <a:latin typeface="+mn-ea"/>
              <a:ea typeface="+mn-ea"/>
              <a:cs typeface="宋体" panose="02010600030101010101" pitchFamily="2" charset="-122"/>
            </a:endParaRPr>
          </a:p>
          <a:p>
            <a:pPr marL="285750" indent="-285750">
              <a:lnSpc>
                <a:spcPct val="150000"/>
              </a:lnSpc>
              <a:buFont typeface="Wingdings" panose="05000000000000000000" pitchFamily="2" charset="2"/>
              <a:buChar char="ü"/>
            </a:pPr>
            <a:r>
              <a:rPr lang="zh-CN" altLang="en-US" sz="1600" kern="0" spc="40" dirty="0">
                <a:solidFill>
                  <a:srgbClr val="002060"/>
                </a:solidFill>
                <a:latin typeface="+mn-ea"/>
                <a:ea typeface="+mn-ea"/>
                <a:cs typeface="宋体" panose="02010600030101010101" pitchFamily="2" charset="-122"/>
              </a:rPr>
              <a:t>某些</a:t>
            </a:r>
            <a:r>
              <a:rPr lang="en-US" altLang="zh-CN" sz="1600" kern="0" spc="40" dirty="0">
                <a:solidFill>
                  <a:srgbClr val="002060"/>
                </a:solidFill>
                <a:latin typeface="+mn-ea"/>
                <a:ea typeface="+mn-ea"/>
                <a:cs typeface="宋体" panose="02010600030101010101" pitchFamily="2" charset="-122"/>
              </a:rPr>
              <a:t>MCU</a:t>
            </a:r>
            <a:r>
              <a:rPr lang="zh-CN" altLang="zh-CN" sz="1600" kern="0" spc="40" dirty="0">
                <a:solidFill>
                  <a:srgbClr val="002060"/>
                </a:solidFill>
                <a:latin typeface="+mn-ea"/>
                <a:ea typeface="+mn-ea"/>
                <a:cs typeface="宋体" panose="02010600030101010101" pitchFamily="2" charset="-122"/>
              </a:rPr>
              <a:t>的</a:t>
            </a:r>
            <a:r>
              <a:rPr lang="en-US" altLang="zh-CN" sz="1600" kern="0" spc="40" dirty="0">
                <a:solidFill>
                  <a:srgbClr val="002060"/>
                </a:solidFill>
                <a:latin typeface="+mn-ea"/>
                <a:ea typeface="+mn-ea"/>
                <a:cs typeface="宋体" panose="02010600030101010101" pitchFamily="2" charset="-122"/>
              </a:rPr>
              <a:t>Watchdog</a:t>
            </a:r>
            <a:r>
              <a:rPr lang="zh-CN" altLang="zh-CN" sz="1600" kern="0" spc="40" dirty="0">
                <a:solidFill>
                  <a:srgbClr val="002060"/>
                </a:solidFill>
                <a:latin typeface="+mn-ea"/>
                <a:ea typeface="+mn-ea"/>
                <a:cs typeface="宋体" panose="02010600030101010101" pitchFamily="2" charset="-122"/>
              </a:rPr>
              <a:t>只能允许程序对其进行复位而不能对其关闭</a:t>
            </a:r>
            <a:r>
              <a:rPr lang="zh-CN" altLang="en-US" sz="1600" kern="0" spc="40" dirty="0">
                <a:solidFill>
                  <a:srgbClr val="002060"/>
                </a:solidFill>
                <a:latin typeface="+mn-ea"/>
                <a:ea typeface="+mn-ea"/>
                <a:cs typeface="宋体" panose="02010600030101010101" pitchFamily="2" charset="-122"/>
              </a:rPr>
              <a:t>。</a:t>
            </a:r>
            <a:endParaRPr lang="en-US" altLang="zh-CN" sz="1600" kern="0" spc="40" dirty="0">
              <a:solidFill>
                <a:srgbClr val="002060"/>
              </a:solidFill>
              <a:latin typeface="+mn-ea"/>
              <a:ea typeface="+mn-ea"/>
              <a:cs typeface="宋体" panose="02010600030101010101" pitchFamily="2" charset="-122"/>
            </a:endParaRPr>
          </a:p>
          <a:p>
            <a:pPr marL="285750" indent="-285750">
              <a:lnSpc>
                <a:spcPct val="150000"/>
              </a:lnSpc>
              <a:buFont typeface="Wingdings" panose="05000000000000000000" pitchFamily="2" charset="2"/>
              <a:buChar char="ü"/>
            </a:pPr>
            <a:r>
              <a:rPr lang="zh-CN" altLang="zh-CN" sz="1600" kern="0" spc="40" dirty="0">
                <a:solidFill>
                  <a:srgbClr val="002060"/>
                </a:solidFill>
                <a:latin typeface="+mn-ea"/>
                <a:ea typeface="+mn-ea"/>
                <a:cs typeface="宋体" panose="02010600030101010101" pitchFamily="2" charset="-122"/>
              </a:rPr>
              <a:t>而有的</a:t>
            </a:r>
            <a:r>
              <a:rPr lang="en-US" altLang="zh-CN" sz="1600" kern="0" spc="40" dirty="0">
                <a:solidFill>
                  <a:srgbClr val="002060"/>
                </a:solidFill>
                <a:latin typeface="+mn-ea"/>
                <a:ea typeface="+mn-ea"/>
                <a:cs typeface="宋体" panose="02010600030101010101" pitchFamily="2" charset="-122"/>
              </a:rPr>
              <a:t>MCU</a:t>
            </a:r>
            <a:r>
              <a:rPr lang="zh-CN" altLang="zh-CN" sz="1600" kern="0" spc="40" dirty="0">
                <a:solidFill>
                  <a:srgbClr val="002060"/>
                </a:solidFill>
                <a:latin typeface="+mn-ea"/>
                <a:ea typeface="+mn-ea"/>
                <a:cs typeface="宋体" panose="02010600030101010101" pitchFamily="2" charset="-122"/>
              </a:rPr>
              <a:t>则是通过特定的方式来决定其是否打开，只要程序访问了</a:t>
            </a:r>
            <a:r>
              <a:rPr lang="en-US" altLang="zh-CN" sz="1600" kern="0" spc="40" dirty="0">
                <a:solidFill>
                  <a:srgbClr val="002060"/>
                </a:solidFill>
                <a:latin typeface="+mn-ea"/>
                <a:ea typeface="+mn-ea"/>
                <a:cs typeface="宋体" panose="02010600030101010101" pitchFamily="2" charset="-122"/>
              </a:rPr>
              <a:t>Watchdog</a:t>
            </a:r>
            <a:r>
              <a:rPr lang="zh-CN" altLang="zh-CN" sz="1600" kern="0" spc="40" dirty="0">
                <a:solidFill>
                  <a:srgbClr val="002060"/>
                </a:solidFill>
                <a:latin typeface="+mn-ea"/>
                <a:ea typeface="+mn-ea"/>
                <a:cs typeface="宋体" panose="02010600030101010101" pitchFamily="2" charset="-122"/>
              </a:rPr>
              <a:t>寄存器，就自动开启且不能再被关闭。</a:t>
            </a:r>
            <a:endParaRPr lang="en-US" altLang="zh-CN" sz="1600" kern="0" spc="40" dirty="0">
              <a:solidFill>
                <a:srgbClr val="002060"/>
              </a:solidFill>
              <a:latin typeface="+mn-ea"/>
              <a:ea typeface="+mn-ea"/>
              <a:cs typeface="宋体" panose="02010600030101010101" pitchFamily="2" charset="-122"/>
            </a:endParaRPr>
          </a:p>
          <a:p>
            <a:pPr marL="285750" indent="-285750">
              <a:lnSpc>
                <a:spcPct val="150000"/>
              </a:lnSpc>
              <a:buFont typeface="Wingdings" panose="05000000000000000000" pitchFamily="2" charset="2"/>
              <a:buChar char="ü"/>
            </a:pPr>
            <a:r>
              <a:rPr lang="zh-CN" altLang="zh-CN" sz="1600" kern="0" spc="40" dirty="0">
                <a:solidFill>
                  <a:srgbClr val="002060"/>
                </a:solidFill>
                <a:latin typeface="+mn-ea"/>
                <a:ea typeface="+mn-ea"/>
                <a:cs typeface="宋体" panose="02010600030101010101" pitchFamily="2" charset="-122"/>
              </a:rPr>
              <a:t>一般而言</a:t>
            </a:r>
            <a:r>
              <a:rPr lang="en-US" altLang="zh-CN" sz="1600" kern="0" spc="40" dirty="0">
                <a:solidFill>
                  <a:srgbClr val="002060"/>
                </a:solidFill>
                <a:latin typeface="+mn-ea"/>
                <a:ea typeface="+mn-ea"/>
                <a:cs typeface="宋体" panose="02010600030101010101" pitchFamily="2" charset="-122"/>
              </a:rPr>
              <a:t>Watchdog</a:t>
            </a:r>
            <a:r>
              <a:rPr lang="zh-CN" altLang="zh-CN" sz="1600" kern="0" spc="40" dirty="0">
                <a:solidFill>
                  <a:srgbClr val="002060"/>
                </a:solidFill>
                <a:latin typeface="+mn-ea"/>
                <a:ea typeface="+mn-ea"/>
                <a:cs typeface="宋体" panose="02010600030101010101" pitchFamily="2" charset="-122"/>
              </a:rPr>
              <a:t>的复位时间是可以程序来设定的。</a:t>
            </a:r>
            <a:endParaRPr lang="en-US" altLang="zh-CN" sz="1600" kern="0" spc="40" dirty="0">
              <a:solidFill>
                <a:srgbClr val="002060"/>
              </a:solidFill>
              <a:latin typeface="+mn-ea"/>
              <a:ea typeface="+mn-ea"/>
              <a:cs typeface="宋体" panose="02010600030101010101" pitchFamily="2" charset="-122"/>
            </a:endParaRPr>
          </a:p>
        </p:txBody>
      </p:sp>
      <p:sp>
        <p:nvSpPr>
          <p:cNvPr id="9" name="矩形 8">
            <a:extLst>
              <a:ext uri="{FF2B5EF4-FFF2-40B4-BE49-F238E27FC236}">
                <a16:creationId xmlns:a16="http://schemas.microsoft.com/office/drawing/2014/main" id="{7A5E1832-A2E7-4F74-971B-BFF24B3A2762}"/>
              </a:ext>
            </a:extLst>
          </p:cNvPr>
          <p:cNvSpPr/>
          <p:nvPr/>
        </p:nvSpPr>
        <p:spPr>
          <a:xfrm>
            <a:off x="251520" y="4391289"/>
            <a:ext cx="1610056" cy="369332"/>
          </a:xfrm>
          <a:prstGeom prst="rect">
            <a:avLst/>
          </a:prstGeom>
          <a:solidFill>
            <a:schemeClr val="accent3">
              <a:lumMod val="40000"/>
              <a:lumOff val="60000"/>
            </a:schemeClr>
          </a:solidFill>
        </p:spPr>
        <p:txBody>
          <a:bodyPr wrap="none">
            <a:spAutoFit/>
          </a:bodyPr>
          <a:lstStyle/>
          <a:p>
            <a:r>
              <a:rPr lang="zh-CN" altLang="en-US" sz="1800" kern="0" spc="40" dirty="0">
                <a:solidFill>
                  <a:srgbClr val="FF0000"/>
                </a:solidFill>
                <a:ea typeface="宋体" panose="02010600030101010101" pitchFamily="2" charset="-122"/>
                <a:cs typeface="宋体" panose="02010600030101010101" pitchFamily="2" charset="-122"/>
              </a:rPr>
              <a:t>其他外设接口</a:t>
            </a:r>
            <a:endParaRPr lang="zh-CN" altLang="en-US" sz="1800" dirty="0">
              <a:solidFill>
                <a:srgbClr val="FF0000"/>
              </a:solidFill>
            </a:endParaRPr>
          </a:p>
        </p:txBody>
      </p:sp>
      <p:sp>
        <p:nvSpPr>
          <p:cNvPr id="11" name="矩形 10">
            <a:extLst>
              <a:ext uri="{FF2B5EF4-FFF2-40B4-BE49-F238E27FC236}">
                <a16:creationId xmlns:a16="http://schemas.microsoft.com/office/drawing/2014/main" id="{88883F49-5560-46B6-80B6-2197228DE37E}"/>
              </a:ext>
            </a:extLst>
          </p:cNvPr>
          <p:cNvSpPr/>
          <p:nvPr/>
        </p:nvSpPr>
        <p:spPr>
          <a:xfrm>
            <a:off x="179512" y="4747103"/>
            <a:ext cx="8644393" cy="773289"/>
          </a:xfrm>
          <a:prstGeom prst="rect">
            <a:avLst/>
          </a:prstGeom>
        </p:spPr>
        <p:txBody>
          <a:bodyPr wrap="square">
            <a:spAutoFit/>
          </a:bodyPr>
          <a:lstStyle/>
          <a:p>
            <a:pPr>
              <a:lnSpc>
                <a:spcPct val="150000"/>
              </a:lnSpc>
            </a:pPr>
            <a:r>
              <a:rPr lang="zh-CN" altLang="en-US" sz="1600" kern="0" spc="40" dirty="0">
                <a:solidFill>
                  <a:srgbClr val="FF0000"/>
                </a:solidFill>
                <a:latin typeface="+mn-ea"/>
                <a:ea typeface="+mn-ea"/>
              </a:rPr>
              <a:t>  </a:t>
            </a:r>
            <a:r>
              <a:rPr lang="zh-CN" altLang="en-US" sz="1600" kern="0" spc="40" dirty="0">
                <a:solidFill>
                  <a:srgbClr val="002060"/>
                </a:solidFill>
                <a:latin typeface="+mn-ea"/>
                <a:ea typeface="+mn-ea"/>
              </a:rPr>
              <a:t>除以上介绍的外设接口，很多</a:t>
            </a:r>
            <a:r>
              <a:rPr lang="en-US" altLang="zh-CN" sz="1600" kern="0" spc="40" dirty="0">
                <a:solidFill>
                  <a:srgbClr val="002060"/>
                </a:solidFill>
                <a:latin typeface="+mn-ea"/>
                <a:ea typeface="+mn-ea"/>
              </a:rPr>
              <a:t>MCU</a:t>
            </a:r>
            <a:r>
              <a:rPr lang="zh-CN" altLang="en-US" sz="1600" kern="0" spc="40" dirty="0">
                <a:solidFill>
                  <a:srgbClr val="002060"/>
                </a:solidFill>
                <a:latin typeface="+mn-ea"/>
                <a:ea typeface="+mn-ea"/>
              </a:rPr>
              <a:t>还集成了</a:t>
            </a:r>
            <a:r>
              <a:rPr lang="en-US" altLang="zh-CN" sz="1600" kern="0" spc="40" dirty="0">
                <a:solidFill>
                  <a:srgbClr val="002060"/>
                </a:solidFill>
                <a:latin typeface="+mn-ea"/>
                <a:ea typeface="+mn-ea"/>
              </a:rPr>
              <a:t>AD/DA</a:t>
            </a:r>
            <a:r>
              <a:rPr lang="zh-CN" altLang="en-US" sz="1600" kern="0" spc="40" dirty="0">
                <a:solidFill>
                  <a:srgbClr val="002060"/>
                </a:solidFill>
                <a:latin typeface="+mn-ea"/>
                <a:ea typeface="+mn-ea"/>
              </a:rPr>
              <a:t>、液晶控制器、外部总线接口、</a:t>
            </a:r>
            <a:r>
              <a:rPr lang="en-US" altLang="zh-CN" sz="1600" kern="0" spc="40" dirty="0">
                <a:solidFill>
                  <a:srgbClr val="002060"/>
                </a:solidFill>
                <a:latin typeface="+mn-ea"/>
                <a:ea typeface="+mn-ea"/>
              </a:rPr>
              <a:t>USB</a:t>
            </a:r>
            <a:r>
              <a:rPr lang="zh-CN" altLang="en-US" sz="1600" kern="0" spc="40" dirty="0">
                <a:solidFill>
                  <a:srgbClr val="002060"/>
                </a:solidFill>
                <a:latin typeface="+mn-ea"/>
                <a:ea typeface="+mn-ea"/>
              </a:rPr>
              <a:t>控制器、网络控制器、硬件乘法器等各种外设。</a:t>
            </a:r>
            <a:endParaRPr lang="en-US" altLang="zh-CN" sz="1600" kern="0" spc="40" dirty="0">
              <a:solidFill>
                <a:srgbClr val="002060"/>
              </a:solidFill>
              <a:latin typeface="+mn-ea"/>
              <a:ea typeface="+mn-ea"/>
            </a:endParaRPr>
          </a:p>
        </p:txBody>
      </p:sp>
      <p:sp>
        <p:nvSpPr>
          <p:cNvPr id="12" name="圆角矩形 1">
            <a:extLst>
              <a:ext uri="{FF2B5EF4-FFF2-40B4-BE49-F238E27FC236}">
                <a16:creationId xmlns:a16="http://schemas.microsoft.com/office/drawing/2014/main" id="{3424C142-F1A0-4B17-BF1E-61B847401A3C}"/>
              </a:ext>
            </a:extLst>
          </p:cNvPr>
          <p:cNvSpPr/>
          <p:nvPr/>
        </p:nvSpPr>
        <p:spPr>
          <a:xfrm>
            <a:off x="179512" y="4845784"/>
            <a:ext cx="8644393" cy="656182"/>
          </a:xfrm>
          <a:prstGeom prst="roundRect">
            <a:avLst>
              <a:gd name="adj" fmla="val 8734"/>
            </a:avLst>
          </a:prstGeom>
          <a:no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13" name="矩形 12">
            <a:extLst>
              <a:ext uri="{FF2B5EF4-FFF2-40B4-BE49-F238E27FC236}">
                <a16:creationId xmlns:a16="http://schemas.microsoft.com/office/drawing/2014/main" id="{324C1B8B-9F60-41BF-AB62-E9AF3065436B}"/>
              </a:ext>
            </a:extLst>
          </p:cNvPr>
          <p:cNvSpPr/>
          <p:nvPr/>
        </p:nvSpPr>
        <p:spPr>
          <a:xfrm>
            <a:off x="179511" y="5587129"/>
            <a:ext cx="8644393" cy="773289"/>
          </a:xfrm>
          <a:prstGeom prst="rect">
            <a:avLst/>
          </a:prstGeom>
          <a:solidFill>
            <a:srgbClr val="FFFF00"/>
          </a:solidFill>
          <a:ln w="19050">
            <a:solidFill>
              <a:srgbClr val="FF0000"/>
            </a:solidFill>
          </a:ln>
        </p:spPr>
        <p:txBody>
          <a:bodyPr wrap="square">
            <a:spAutoFit/>
          </a:bodyPr>
          <a:lstStyle/>
          <a:p>
            <a:pPr marL="285750" indent="-285750">
              <a:lnSpc>
                <a:spcPct val="150000"/>
              </a:lnSpc>
              <a:buFont typeface="SimSun" panose="02010600030101010101" pitchFamily="2" charset="-122"/>
              <a:buChar char="※"/>
            </a:pPr>
            <a:r>
              <a:rPr lang="en-US" altLang="zh-CN" sz="1600" kern="0" spc="40" dirty="0">
                <a:solidFill>
                  <a:srgbClr val="FF0000"/>
                </a:solidFill>
                <a:latin typeface="+mn-ea"/>
                <a:ea typeface="+mn-ea"/>
              </a:rPr>
              <a:t>MCU</a:t>
            </a:r>
            <a:r>
              <a:rPr lang="zh-CN" altLang="en-US" sz="1600" kern="0" spc="40" dirty="0">
                <a:solidFill>
                  <a:srgbClr val="FF0000"/>
                </a:solidFill>
                <a:latin typeface="+mn-ea"/>
                <a:ea typeface="+mn-ea"/>
              </a:rPr>
              <a:t>对外设接口的控制一般是通过对指定地址空间的相关数据寄存器的读或写操作来实现的。</a:t>
            </a:r>
            <a:endParaRPr lang="en-US" altLang="zh-CN" sz="1600" kern="0" spc="40" dirty="0">
              <a:solidFill>
                <a:srgbClr val="FF0000"/>
              </a:solidFill>
              <a:latin typeface="+mn-ea"/>
              <a:ea typeface="+mn-ea"/>
            </a:endParaRPr>
          </a:p>
        </p:txBody>
      </p:sp>
    </p:spTree>
    <p:extLst>
      <p:ext uri="{BB962C8B-B14F-4D97-AF65-F5344CB8AC3E}">
        <p14:creationId xmlns:p14="http://schemas.microsoft.com/office/powerpoint/2010/main" val="10427904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圆角矩形 1">
            <a:extLst>
              <a:ext uri="{FF2B5EF4-FFF2-40B4-BE49-F238E27FC236}">
                <a16:creationId xmlns:a16="http://schemas.microsoft.com/office/drawing/2014/main" id="{98D690D0-52C4-4978-BEDA-04F45C2470F1}"/>
              </a:ext>
            </a:extLst>
          </p:cNvPr>
          <p:cNvSpPr/>
          <p:nvPr/>
        </p:nvSpPr>
        <p:spPr>
          <a:xfrm>
            <a:off x="537572" y="1700808"/>
            <a:ext cx="8210891" cy="4275007"/>
          </a:xfrm>
          <a:prstGeom prst="roundRect">
            <a:avLst>
              <a:gd name="adj" fmla="val 8734"/>
            </a:avLst>
          </a:prstGeom>
          <a:solidFill>
            <a:schemeClr val="tx2">
              <a:lumMod val="20000"/>
              <a:lumOff val="80000"/>
            </a:schemeClr>
          </a:solid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537572" y="1124744"/>
            <a:ext cx="3111749"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2060"/>
                </a:solidFill>
                <a:ea typeface="宋体" panose="02010600030101010101" pitchFamily="2" charset="-122"/>
                <a:cs typeface="Times New Roman" panose="02020603050405020304" pitchFamily="18" charset="0"/>
              </a:rPr>
              <a:t>单片机（</a:t>
            </a:r>
            <a:r>
              <a:rPr lang="en-US" altLang="zh-CN" sz="2400" dirty="0">
                <a:solidFill>
                  <a:srgbClr val="002060"/>
                </a:solidFill>
                <a:ea typeface="宋体" panose="02010600030101010101" pitchFamily="2" charset="-122"/>
                <a:cs typeface="Times New Roman" panose="02020603050405020304" pitchFamily="18" charset="0"/>
              </a:rPr>
              <a:t>MCU</a:t>
            </a:r>
            <a:r>
              <a:rPr lang="zh-CN" altLang="en-US" sz="2400" dirty="0">
                <a:solidFill>
                  <a:srgbClr val="002060"/>
                </a:solidFill>
                <a:ea typeface="宋体" panose="02010600030101010101" pitchFamily="2" charset="-122"/>
                <a:cs typeface="Times New Roman" panose="02020603050405020304" pitchFamily="18" charset="0"/>
              </a:rPr>
              <a:t>）用途</a:t>
            </a:r>
            <a:endParaRPr lang="zh-CN" altLang="en-US" sz="2400" dirty="0">
              <a:solidFill>
                <a:srgbClr val="002060"/>
              </a:solidFill>
              <a:latin typeface="黑体" pitchFamily="49" charset="-122"/>
              <a:ea typeface="黑体" pitchFamily="49" charset="-122"/>
            </a:endParaRPr>
          </a:p>
        </p:txBody>
      </p:sp>
      <p:sp>
        <p:nvSpPr>
          <p:cNvPr id="11" name="矩形 10">
            <a:extLst>
              <a:ext uri="{FF2B5EF4-FFF2-40B4-BE49-F238E27FC236}">
                <a16:creationId xmlns:a16="http://schemas.microsoft.com/office/drawing/2014/main" id="{FFA7B36C-6B03-4C59-8393-534EDAD95568}"/>
              </a:ext>
            </a:extLst>
          </p:cNvPr>
          <p:cNvSpPr/>
          <p:nvPr/>
        </p:nvSpPr>
        <p:spPr>
          <a:xfrm>
            <a:off x="595769" y="1774665"/>
            <a:ext cx="8080688" cy="4201150"/>
          </a:xfrm>
          <a:prstGeom prst="rect">
            <a:avLst/>
          </a:prstGeom>
        </p:spPr>
        <p:txBody>
          <a:bodyPr wrap="square">
            <a:spAutoFit/>
          </a:bodyPr>
          <a:lstStyle/>
          <a:p>
            <a:pPr marL="457200" indent="-457200">
              <a:lnSpc>
                <a:spcPct val="150000"/>
              </a:lnSpc>
              <a:buFont typeface="SimSun" panose="02010600030101010101" pitchFamily="2" charset="-122"/>
              <a:buChar char="※"/>
            </a:pPr>
            <a:r>
              <a:rPr lang="zh-CN" altLang="en-US" dirty="0">
                <a:solidFill>
                  <a:srgbClr val="C00000"/>
                </a:solidFill>
                <a:latin typeface="Adobe 黑体 Std R" panose="020B0400000000000000" pitchFamily="34" charset="-122"/>
                <a:ea typeface="Adobe 黑体 Std R" panose="020B0400000000000000" pitchFamily="34" charset="-122"/>
                <a:cs typeface="Times New Roman" panose="02020603050405020304" pitchFamily="18" charset="0"/>
              </a:rPr>
              <a:t>用途</a:t>
            </a:r>
            <a:endParaRPr lang="en-US" altLang="zh-CN" dirty="0">
              <a:solidFill>
                <a:srgbClr val="C00000"/>
              </a:solidFill>
              <a:latin typeface="Adobe 黑体 Std R" panose="020B0400000000000000" pitchFamily="34" charset="-122"/>
              <a:ea typeface="Adobe 黑体 Std R" panose="020B0400000000000000" pitchFamily="34" charset="-122"/>
              <a:cs typeface="Times New Roman" panose="02020603050405020304" pitchFamily="18" charset="0"/>
            </a:endParaRPr>
          </a:p>
          <a:p>
            <a:pPr marL="457200" indent="-457200">
              <a:lnSpc>
                <a:spcPct val="150000"/>
              </a:lnSpc>
              <a:buFont typeface="Wingdings" panose="05000000000000000000" pitchFamily="2" charset="2"/>
              <a:buChar char="ü"/>
            </a:pPr>
            <a:r>
              <a:rPr lang="zh-CN" altLang="en-US" sz="1600" dirty="0">
                <a:solidFill>
                  <a:srgbClr val="C00000"/>
                </a:solidFill>
                <a:ea typeface="宋体" panose="02010600030101010101" pitchFamily="2" charset="-122"/>
                <a:cs typeface="Times New Roman" panose="02020603050405020304" pitchFamily="18" charset="0"/>
              </a:rPr>
              <a:t>测控系统： </a:t>
            </a:r>
            <a:r>
              <a:rPr lang="zh-CN" altLang="en-US" sz="1600" b="0" dirty="0">
                <a:solidFill>
                  <a:srgbClr val="C00000"/>
                </a:solidFill>
                <a:ea typeface="宋体" panose="02010600030101010101" pitchFamily="2" charset="-122"/>
                <a:cs typeface="Times New Roman" panose="02020603050405020304" pitchFamily="18" charset="0"/>
              </a:rPr>
              <a:t>用单片机可以构成各种不太复杂的工业控制系统、自适应控制系统、数据采集系统等</a:t>
            </a:r>
            <a:r>
              <a:rPr lang="en-US" altLang="zh-CN" sz="1600" b="0" dirty="0">
                <a:solidFill>
                  <a:srgbClr val="C00000"/>
                </a:solidFill>
                <a:ea typeface="宋体" panose="02010600030101010101" pitchFamily="2" charset="-122"/>
                <a:cs typeface="Times New Roman" panose="02020603050405020304" pitchFamily="18" charset="0"/>
              </a:rPr>
              <a:t>, </a:t>
            </a:r>
            <a:r>
              <a:rPr lang="zh-CN" altLang="en-US" sz="1600" b="0" dirty="0">
                <a:solidFill>
                  <a:srgbClr val="C00000"/>
                </a:solidFill>
                <a:ea typeface="宋体" panose="02010600030101010101" pitchFamily="2" charset="-122"/>
                <a:cs typeface="Times New Roman" panose="02020603050405020304" pitchFamily="18" charset="0"/>
              </a:rPr>
              <a:t>达到测量与控制的目的。</a:t>
            </a:r>
            <a:endParaRPr lang="en-US" altLang="zh-CN" sz="1600" b="0" dirty="0">
              <a:solidFill>
                <a:srgbClr val="C00000"/>
              </a:solidFill>
              <a:ea typeface="宋体" panose="02010600030101010101" pitchFamily="2" charset="-122"/>
              <a:cs typeface="Times New Roman" panose="02020603050405020304" pitchFamily="18" charset="0"/>
            </a:endParaRPr>
          </a:p>
          <a:p>
            <a:pPr marL="457200" indent="-457200">
              <a:lnSpc>
                <a:spcPct val="150000"/>
              </a:lnSpc>
              <a:buFont typeface="Wingdings" panose="05000000000000000000" pitchFamily="2" charset="2"/>
              <a:buChar char="ü"/>
            </a:pPr>
            <a:r>
              <a:rPr lang="zh-CN" altLang="en-US" sz="1600" dirty="0">
                <a:solidFill>
                  <a:srgbClr val="C00000"/>
                </a:solidFill>
                <a:ea typeface="宋体" panose="02010600030101010101" pitchFamily="2" charset="-122"/>
                <a:cs typeface="Times New Roman" panose="02020603050405020304" pitchFamily="18" charset="0"/>
              </a:rPr>
              <a:t>智能仪表：</a:t>
            </a:r>
            <a:r>
              <a:rPr lang="zh-CN" altLang="en-US" sz="1600" b="0" dirty="0">
                <a:solidFill>
                  <a:srgbClr val="C00000"/>
                </a:solidFill>
                <a:ea typeface="宋体" panose="02010600030101010101" pitchFamily="2" charset="-122"/>
                <a:cs typeface="Times New Roman" panose="02020603050405020304" pitchFamily="18" charset="0"/>
              </a:rPr>
              <a:t> 用单片机改造原有的测量、控制仪表</a:t>
            </a:r>
            <a:r>
              <a:rPr lang="en-US" altLang="zh-CN" sz="1600" b="0" dirty="0">
                <a:solidFill>
                  <a:srgbClr val="C00000"/>
                </a:solidFill>
                <a:ea typeface="宋体" panose="02010600030101010101" pitchFamily="2" charset="-122"/>
                <a:cs typeface="Times New Roman" panose="02020603050405020304" pitchFamily="18" charset="0"/>
              </a:rPr>
              <a:t>, </a:t>
            </a:r>
            <a:r>
              <a:rPr lang="zh-CN" altLang="en-US" sz="1600" b="0" dirty="0">
                <a:solidFill>
                  <a:srgbClr val="C00000"/>
                </a:solidFill>
                <a:ea typeface="宋体" panose="02010600030101010101" pitchFamily="2" charset="-122"/>
                <a:cs typeface="Times New Roman" panose="02020603050405020304" pitchFamily="18" charset="0"/>
              </a:rPr>
              <a:t>促进仪表向数字化、智能化、多功能化、综合化、柔性化方向发展。</a:t>
            </a:r>
            <a:endParaRPr lang="en-US" altLang="zh-CN" sz="1600" b="0" dirty="0">
              <a:solidFill>
                <a:srgbClr val="C00000"/>
              </a:solidFill>
              <a:ea typeface="宋体" panose="02010600030101010101" pitchFamily="2" charset="-122"/>
              <a:cs typeface="Times New Roman" panose="02020603050405020304" pitchFamily="18" charset="0"/>
            </a:endParaRPr>
          </a:p>
          <a:p>
            <a:pPr marL="457200" indent="-457200">
              <a:lnSpc>
                <a:spcPct val="150000"/>
              </a:lnSpc>
              <a:buFont typeface="Wingdings" panose="05000000000000000000" pitchFamily="2" charset="2"/>
              <a:buChar char="ü"/>
            </a:pPr>
            <a:r>
              <a:rPr lang="zh-CN" altLang="en-US" sz="1600" dirty="0">
                <a:solidFill>
                  <a:srgbClr val="C00000"/>
                </a:solidFill>
                <a:ea typeface="宋体" panose="02010600030101010101" pitchFamily="2" charset="-122"/>
                <a:cs typeface="Times New Roman" panose="02020603050405020304" pitchFamily="18" charset="0"/>
              </a:rPr>
              <a:t>机电一体化产品：</a:t>
            </a:r>
            <a:r>
              <a:rPr lang="zh-CN" altLang="en-US" sz="1600" b="0" dirty="0">
                <a:solidFill>
                  <a:srgbClr val="C00000"/>
                </a:solidFill>
                <a:ea typeface="宋体" panose="02010600030101010101" pitchFamily="2" charset="-122"/>
                <a:cs typeface="Times New Roman" panose="02020603050405020304" pitchFamily="18" charset="0"/>
              </a:rPr>
              <a:t>单片机与传统的机械产品相结合</a:t>
            </a:r>
            <a:r>
              <a:rPr lang="en-US" altLang="zh-CN" sz="1600" b="0" dirty="0">
                <a:solidFill>
                  <a:srgbClr val="C00000"/>
                </a:solidFill>
                <a:ea typeface="宋体" panose="02010600030101010101" pitchFamily="2" charset="-122"/>
                <a:cs typeface="Times New Roman" panose="02020603050405020304" pitchFamily="18" charset="0"/>
              </a:rPr>
              <a:t>, </a:t>
            </a:r>
            <a:r>
              <a:rPr lang="zh-CN" altLang="en-US" sz="1600" b="0" dirty="0">
                <a:solidFill>
                  <a:srgbClr val="C00000"/>
                </a:solidFill>
                <a:ea typeface="宋体" panose="02010600030101010101" pitchFamily="2" charset="-122"/>
                <a:cs typeface="Times New Roman" panose="02020603050405020304" pitchFamily="18" charset="0"/>
              </a:rPr>
              <a:t>使传统机械产品结构简化</a:t>
            </a:r>
            <a:r>
              <a:rPr lang="en-US" altLang="zh-CN" sz="1600" b="0" dirty="0">
                <a:solidFill>
                  <a:srgbClr val="C00000"/>
                </a:solidFill>
                <a:ea typeface="宋体" panose="02010600030101010101" pitchFamily="2" charset="-122"/>
                <a:cs typeface="Times New Roman" panose="02020603050405020304" pitchFamily="18" charset="0"/>
              </a:rPr>
              <a:t>, </a:t>
            </a:r>
            <a:r>
              <a:rPr lang="zh-CN" altLang="en-US" sz="1600" b="0" dirty="0">
                <a:solidFill>
                  <a:srgbClr val="C00000"/>
                </a:solidFill>
                <a:ea typeface="宋体" panose="02010600030101010101" pitchFamily="2" charset="-122"/>
                <a:cs typeface="Times New Roman" panose="02020603050405020304" pitchFamily="18" charset="0"/>
              </a:rPr>
              <a:t>控制智能化。</a:t>
            </a:r>
            <a:endParaRPr lang="en-US" altLang="zh-CN" sz="1600" b="0" dirty="0">
              <a:solidFill>
                <a:srgbClr val="C00000"/>
              </a:solidFill>
              <a:ea typeface="宋体" panose="02010600030101010101" pitchFamily="2" charset="-122"/>
              <a:cs typeface="Times New Roman" panose="02020603050405020304" pitchFamily="18" charset="0"/>
            </a:endParaRPr>
          </a:p>
          <a:p>
            <a:pPr marL="457200" indent="-457200">
              <a:lnSpc>
                <a:spcPct val="150000"/>
              </a:lnSpc>
              <a:buFont typeface="Wingdings" panose="05000000000000000000" pitchFamily="2" charset="2"/>
              <a:buChar char="ü"/>
            </a:pPr>
            <a:r>
              <a:rPr lang="zh-CN" altLang="en-US" sz="1600" dirty="0">
                <a:solidFill>
                  <a:srgbClr val="C00000"/>
                </a:solidFill>
                <a:ea typeface="宋体" panose="02010600030101010101" pitchFamily="2" charset="-122"/>
                <a:cs typeface="Times New Roman" panose="02020603050405020304" pitchFamily="18" charset="0"/>
              </a:rPr>
              <a:t>智能接口： </a:t>
            </a:r>
            <a:r>
              <a:rPr lang="zh-CN" altLang="en-US" sz="1600" b="0" dirty="0">
                <a:solidFill>
                  <a:srgbClr val="C00000"/>
                </a:solidFill>
                <a:ea typeface="宋体" panose="02010600030101010101" pitchFamily="2" charset="-122"/>
                <a:cs typeface="Times New Roman" panose="02020603050405020304" pitchFamily="18" charset="0"/>
              </a:rPr>
              <a:t>在计算机控制系统</a:t>
            </a:r>
            <a:r>
              <a:rPr lang="en-US" altLang="zh-CN" sz="1600" b="0" dirty="0">
                <a:solidFill>
                  <a:srgbClr val="C00000"/>
                </a:solidFill>
                <a:ea typeface="宋体" panose="02010600030101010101" pitchFamily="2" charset="-122"/>
                <a:cs typeface="Times New Roman" panose="02020603050405020304" pitchFamily="18" charset="0"/>
              </a:rPr>
              <a:t>, </a:t>
            </a:r>
            <a:r>
              <a:rPr lang="zh-CN" altLang="en-US" sz="1600" b="0" dirty="0">
                <a:solidFill>
                  <a:srgbClr val="C00000"/>
                </a:solidFill>
                <a:ea typeface="宋体" panose="02010600030101010101" pitchFamily="2" charset="-122"/>
                <a:cs typeface="Times New Roman" panose="02020603050405020304" pitchFamily="18" charset="0"/>
              </a:rPr>
              <a:t>特别是在较大型的工业测控系统中</a:t>
            </a:r>
            <a:r>
              <a:rPr lang="en-US" altLang="zh-CN" sz="1600" b="0" dirty="0">
                <a:solidFill>
                  <a:srgbClr val="C00000"/>
                </a:solidFill>
                <a:ea typeface="宋体" panose="02010600030101010101" pitchFamily="2" charset="-122"/>
                <a:cs typeface="Times New Roman" panose="02020603050405020304" pitchFamily="18" charset="0"/>
              </a:rPr>
              <a:t>, </a:t>
            </a:r>
            <a:r>
              <a:rPr lang="zh-CN" altLang="en-US" sz="1600" b="0" dirty="0">
                <a:solidFill>
                  <a:srgbClr val="C00000"/>
                </a:solidFill>
                <a:ea typeface="宋体" panose="02010600030101010101" pitchFamily="2" charset="-122"/>
                <a:cs typeface="Times New Roman" panose="02020603050405020304" pitchFamily="18" charset="0"/>
              </a:rPr>
              <a:t>用单片机进行接口的控制与管理</a:t>
            </a:r>
            <a:r>
              <a:rPr lang="en-US" altLang="zh-CN" sz="1600" b="0" dirty="0">
                <a:solidFill>
                  <a:srgbClr val="C00000"/>
                </a:solidFill>
                <a:ea typeface="宋体" panose="02010600030101010101" pitchFamily="2" charset="-122"/>
                <a:cs typeface="Times New Roman" panose="02020603050405020304" pitchFamily="18" charset="0"/>
              </a:rPr>
              <a:t>, </a:t>
            </a:r>
            <a:r>
              <a:rPr lang="zh-CN" altLang="en-US" sz="1600" b="0" dirty="0">
                <a:solidFill>
                  <a:srgbClr val="C00000"/>
                </a:solidFill>
                <a:ea typeface="宋体" panose="02010600030101010101" pitchFamily="2" charset="-122"/>
                <a:cs typeface="Times New Roman" panose="02020603050405020304" pitchFamily="18" charset="0"/>
              </a:rPr>
              <a:t>加之单片机与主机的并行工作</a:t>
            </a:r>
            <a:r>
              <a:rPr lang="en-US" altLang="zh-CN" sz="1600" b="0" dirty="0">
                <a:solidFill>
                  <a:srgbClr val="C00000"/>
                </a:solidFill>
                <a:ea typeface="宋体" panose="02010600030101010101" pitchFamily="2" charset="-122"/>
                <a:cs typeface="Times New Roman" panose="02020603050405020304" pitchFamily="18" charset="0"/>
              </a:rPr>
              <a:t>, </a:t>
            </a:r>
            <a:r>
              <a:rPr lang="zh-CN" altLang="en-US" sz="1600" b="0" dirty="0">
                <a:solidFill>
                  <a:srgbClr val="C00000"/>
                </a:solidFill>
                <a:ea typeface="宋体" panose="02010600030101010101" pitchFamily="2" charset="-122"/>
                <a:cs typeface="Times New Roman" panose="02020603050405020304" pitchFamily="18" charset="0"/>
              </a:rPr>
              <a:t>提高了系统的运行速度。</a:t>
            </a:r>
            <a:endParaRPr lang="en-US" altLang="zh-CN" sz="1600" b="0" dirty="0">
              <a:solidFill>
                <a:srgbClr val="C00000"/>
              </a:solidFill>
              <a:ea typeface="宋体" panose="02010600030101010101" pitchFamily="2" charset="-122"/>
              <a:cs typeface="Times New Roman" panose="02020603050405020304" pitchFamily="18" charset="0"/>
            </a:endParaRPr>
          </a:p>
          <a:p>
            <a:pPr marL="457200" indent="-457200">
              <a:lnSpc>
                <a:spcPct val="150000"/>
              </a:lnSpc>
              <a:buFont typeface="Wingdings" panose="05000000000000000000" pitchFamily="2" charset="2"/>
              <a:buChar char="ü"/>
            </a:pPr>
            <a:r>
              <a:rPr lang="zh-CN" altLang="en-US" sz="1600" dirty="0">
                <a:solidFill>
                  <a:srgbClr val="C00000"/>
                </a:solidFill>
                <a:ea typeface="宋体" panose="02010600030101010101" pitchFamily="2" charset="-122"/>
                <a:cs typeface="Times New Roman" panose="02020603050405020304" pitchFamily="18" charset="0"/>
              </a:rPr>
              <a:t>智能民用产品：</a:t>
            </a:r>
            <a:r>
              <a:rPr lang="zh-CN" altLang="en-US" sz="1600" b="0" dirty="0">
                <a:solidFill>
                  <a:srgbClr val="C00000"/>
                </a:solidFill>
                <a:ea typeface="宋体" panose="02010600030101010101" pitchFamily="2" charset="-122"/>
                <a:cs typeface="Times New Roman" panose="02020603050405020304" pitchFamily="18" charset="0"/>
              </a:rPr>
              <a:t> 单片机成本越来越低，随着单片机控制器的引入</a:t>
            </a:r>
            <a:r>
              <a:rPr lang="en-US" altLang="zh-CN" sz="1600" b="0" dirty="0">
                <a:solidFill>
                  <a:srgbClr val="C00000"/>
                </a:solidFill>
                <a:ea typeface="宋体" panose="02010600030101010101" pitchFamily="2" charset="-122"/>
                <a:cs typeface="Times New Roman" panose="02020603050405020304" pitchFamily="18" charset="0"/>
              </a:rPr>
              <a:t>, </a:t>
            </a:r>
            <a:r>
              <a:rPr lang="zh-CN" altLang="en-US" sz="1600" b="0" dirty="0">
                <a:solidFill>
                  <a:srgbClr val="C00000"/>
                </a:solidFill>
                <a:ea typeface="宋体" panose="02010600030101010101" pitchFamily="2" charset="-122"/>
                <a:cs typeface="Times New Roman" panose="02020603050405020304" pitchFamily="18" charset="0"/>
              </a:rPr>
              <a:t>不仅使民用产品的功能大大增强</a:t>
            </a:r>
            <a:r>
              <a:rPr lang="en-US" altLang="zh-CN" sz="1600" b="0" dirty="0">
                <a:solidFill>
                  <a:srgbClr val="C00000"/>
                </a:solidFill>
                <a:ea typeface="宋体" panose="02010600030101010101" pitchFamily="2" charset="-122"/>
                <a:cs typeface="Times New Roman" panose="02020603050405020304" pitchFamily="18" charset="0"/>
              </a:rPr>
              <a:t>, </a:t>
            </a:r>
            <a:r>
              <a:rPr lang="zh-CN" altLang="en-US" sz="1600" b="0" dirty="0">
                <a:solidFill>
                  <a:srgbClr val="C00000"/>
                </a:solidFill>
                <a:ea typeface="宋体" panose="02010600030101010101" pitchFamily="2" charset="-122"/>
                <a:cs typeface="Times New Roman" panose="02020603050405020304" pitchFamily="18" charset="0"/>
              </a:rPr>
              <a:t>性能得到提高</a:t>
            </a:r>
            <a:r>
              <a:rPr lang="en-US" altLang="zh-CN" sz="1600" b="0" dirty="0">
                <a:solidFill>
                  <a:srgbClr val="C00000"/>
                </a:solidFill>
                <a:ea typeface="宋体" panose="02010600030101010101" pitchFamily="2" charset="-122"/>
                <a:cs typeface="Times New Roman" panose="02020603050405020304" pitchFamily="18" charset="0"/>
              </a:rPr>
              <a:t>, </a:t>
            </a:r>
            <a:r>
              <a:rPr lang="zh-CN" altLang="en-US" sz="1600" b="0" dirty="0">
                <a:solidFill>
                  <a:srgbClr val="C00000"/>
                </a:solidFill>
                <a:ea typeface="宋体" panose="02010600030101010101" pitchFamily="2" charset="-122"/>
                <a:cs typeface="Times New Roman" panose="02020603050405020304" pitchFamily="18" charset="0"/>
              </a:rPr>
              <a:t>而且获得了良好的使用效果。</a:t>
            </a:r>
          </a:p>
        </p:txBody>
      </p:sp>
    </p:spTree>
    <p:extLst>
      <p:ext uri="{BB962C8B-B14F-4D97-AF65-F5344CB8AC3E}">
        <p14:creationId xmlns:p14="http://schemas.microsoft.com/office/powerpoint/2010/main" val="41018470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圆角矩形 1">
            <a:extLst>
              <a:ext uri="{FF2B5EF4-FFF2-40B4-BE49-F238E27FC236}">
                <a16:creationId xmlns:a16="http://schemas.microsoft.com/office/drawing/2014/main" id="{98D690D0-52C4-4978-BEDA-04F45C2470F1}"/>
              </a:ext>
            </a:extLst>
          </p:cNvPr>
          <p:cNvSpPr/>
          <p:nvPr/>
        </p:nvSpPr>
        <p:spPr>
          <a:xfrm>
            <a:off x="537572" y="1700809"/>
            <a:ext cx="8210891" cy="2736304"/>
          </a:xfrm>
          <a:prstGeom prst="roundRect">
            <a:avLst>
              <a:gd name="adj" fmla="val 8734"/>
            </a:avLst>
          </a:prstGeom>
          <a:solidFill>
            <a:srgbClr val="FEE3D2"/>
          </a:solid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543411" y="1124744"/>
            <a:ext cx="3730508"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2060"/>
                </a:solidFill>
                <a:ea typeface="宋体" panose="02010600030101010101" pitchFamily="2" charset="-122"/>
                <a:cs typeface="Times New Roman" panose="02020603050405020304" pitchFamily="18" charset="0"/>
              </a:rPr>
              <a:t>单片机（</a:t>
            </a:r>
            <a:r>
              <a:rPr lang="en-US" altLang="zh-CN" sz="2400" dirty="0">
                <a:solidFill>
                  <a:srgbClr val="002060"/>
                </a:solidFill>
                <a:ea typeface="宋体" panose="02010600030101010101" pitchFamily="2" charset="-122"/>
                <a:cs typeface="Times New Roman" panose="02020603050405020304" pitchFamily="18" charset="0"/>
              </a:rPr>
              <a:t>MCU</a:t>
            </a:r>
            <a:r>
              <a:rPr lang="zh-CN" altLang="en-US" sz="2400" dirty="0">
                <a:solidFill>
                  <a:srgbClr val="002060"/>
                </a:solidFill>
                <a:ea typeface="宋体" panose="02010600030101010101" pitchFamily="2" charset="-122"/>
                <a:cs typeface="Times New Roman" panose="02020603050405020304" pitchFamily="18" charset="0"/>
              </a:rPr>
              <a:t>）发展趋势</a:t>
            </a:r>
            <a:endParaRPr lang="zh-CN" altLang="en-US" sz="2400" dirty="0">
              <a:solidFill>
                <a:srgbClr val="002060"/>
              </a:solidFill>
              <a:latin typeface="黑体" pitchFamily="49" charset="-122"/>
              <a:ea typeface="黑体" pitchFamily="49" charset="-122"/>
            </a:endParaRPr>
          </a:p>
        </p:txBody>
      </p:sp>
      <p:sp>
        <p:nvSpPr>
          <p:cNvPr id="11" name="矩形 10">
            <a:extLst>
              <a:ext uri="{FF2B5EF4-FFF2-40B4-BE49-F238E27FC236}">
                <a16:creationId xmlns:a16="http://schemas.microsoft.com/office/drawing/2014/main" id="{FFA7B36C-6B03-4C59-8393-534EDAD95568}"/>
              </a:ext>
            </a:extLst>
          </p:cNvPr>
          <p:cNvSpPr/>
          <p:nvPr/>
        </p:nvSpPr>
        <p:spPr>
          <a:xfrm>
            <a:off x="595769" y="1774665"/>
            <a:ext cx="8080688" cy="2631490"/>
          </a:xfrm>
          <a:prstGeom prst="rect">
            <a:avLst/>
          </a:prstGeom>
        </p:spPr>
        <p:txBody>
          <a:bodyPr wrap="square">
            <a:spAutoFit/>
          </a:bodyPr>
          <a:lstStyle/>
          <a:p>
            <a:pPr marL="457200" indent="-457200">
              <a:lnSpc>
                <a:spcPct val="150000"/>
              </a:lnSpc>
              <a:buFont typeface="Wingdings" panose="05000000000000000000" pitchFamily="2" charset="2"/>
              <a:buChar char="ü"/>
            </a:pPr>
            <a:r>
              <a:rPr lang="zh-CN" altLang="en-US" sz="1600" dirty="0">
                <a:solidFill>
                  <a:srgbClr val="0000FF"/>
                </a:solidFill>
                <a:ea typeface="宋体" panose="02010600030101010101" pitchFamily="2" charset="-122"/>
                <a:cs typeface="Times New Roman" panose="02020603050405020304" pitchFamily="18" charset="0"/>
              </a:rPr>
              <a:t>多样化、专用化： </a:t>
            </a:r>
            <a:r>
              <a:rPr lang="zh-CN" altLang="en-US" sz="1600" b="0" dirty="0">
                <a:solidFill>
                  <a:srgbClr val="0000FF"/>
                </a:solidFill>
                <a:ea typeface="宋体" panose="02010600030101010101" pitchFamily="2" charset="-122"/>
                <a:cs typeface="Times New Roman" panose="02020603050405020304" pitchFamily="18" charset="0"/>
              </a:rPr>
              <a:t>丰富的接口，灵活的架构是</a:t>
            </a:r>
            <a:r>
              <a:rPr lang="en-US" altLang="zh-CN" sz="1600" b="0" dirty="0">
                <a:solidFill>
                  <a:srgbClr val="0000FF"/>
                </a:solidFill>
                <a:ea typeface="宋体" panose="02010600030101010101" pitchFamily="2" charset="-122"/>
                <a:cs typeface="Times New Roman" panose="02020603050405020304" pitchFamily="18" charset="0"/>
              </a:rPr>
              <a:t>MCU</a:t>
            </a:r>
            <a:r>
              <a:rPr lang="zh-CN" altLang="en-US" sz="1600" b="0" dirty="0">
                <a:solidFill>
                  <a:srgbClr val="0000FF"/>
                </a:solidFill>
                <a:ea typeface="宋体" panose="02010600030101010101" pitchFamily="2" charset="-122"/>
                <a:cs typeface="Times New Roman" panose="02020603050405020304" pitchFamily="18" charset="0"/>
              </a:rPr>
              <a:t>制胜的法宝，</a:t>
            </a:r>
            <a:r>
              <a:rPr lang="en-US" altLang="zh-CN" sz="1600" b="0" dirty="0">
                <a:solidFill>
                  <a:srgbClr val="0000FF"/>
                </a:solidFill>
                <a:ea typeface="宋体" panose="02010600030101010101" pitchFamily="2" charset="-122"/>
                <a:cs typeface="Times New Roman" panose="02020603050405020304" pitchFamily="18" charset="0"/>
              </a:rPr>
              <a:t>MCU</a:t>
            </a:r>
            <a:r>
              <a:rPr lang="zh-CN" altLang="en-US" sz="1600" b="0" dirty="0">
                <a:solidFill>
                  <a:srgbClr val="0000FF"/>
                </a:solidFill>
                <a:ea typeface="宋体" panose="02010600030101010101" pitchFamily="2" charset="-122"/>
                <a:cs typeface="Times New Roman" panose="02020603050405020304" pitchFamily="18" charset="0"/>
              </a:rPr>
              <a:t>能够作为专用处理器和控制器针对实际应用优化。</a:t>
            </a:r>
            <a:endParaRPr lang="en-US" altLang="zh-CN" sz="1600" b="0" dirty="0">
              <a:solidFill>
                <a:srgbClr val="0000FF"/>
              </a:solidFill>
              <a:ea typeface="宋体" panose="02010600030101010101" pitchFamily="2" charset="-122"/>
              <a:cs typeface="Times New Roman" panose="02020603050405020304" pitchFamily="18" charset="0"/>
            </a:endParaRPr>
          </a:p>
          <a:p>
            <a:pPr marL="457200" indent="-457200">
              <a:lnSpc>
                <a:spcPct val="150000"/>
              </a:lnSpc>
              <a:buFont typeface="Wingdings" panose="05000000000000000000" pitchFamily="2" charset="2"/>
              <a:buChar char="ü"/>
            </a:pPr>
            <a:r>
              <a:rPr lang="zh-CN" altLang="en-US" sz="1600" dirty="0">
                <a:solidFill>
                  <a:srgbClr val="0000FF"/>
                </a:solidFill>
                <a:ea typeface="宋体" panose="02010600030101010101" pitchFamily="2" charset="-122"/>
                <a:cs typeface="Times New Roman" panose="02020603050405020304" pitchFamily="18" charset="0"/>
              </a:rPr>
              <a:t>高效费比：</a:t>
            </a:r>
            <a:r>
              <a:rPr lang="zh-CN" altLang="en-US" sz="1600" b="0" dirty="0">
                <a:solidFill>
                  <a:srgbClr val="0000FF"/>
                </a:solidFill>
                <a:ea typeface="宋体" panose="02010600030101010101" pitchFamily="2" charset="-122"/>
                <a:cs typeface="Times New Roman" panose="02020603050405020304" pitchFamily="18" charset="0"/>
              </a:rPr>
              <a:t> </a:t>
            </a:r>
            <a:r>
              <a:rPr lang="en-US" altLang="zh-CN" sz="1600" b="0" dirty="0">
                <a:solidFill>
                  <a:srgbClr val="0000FF"/>
                </a:solidFill>
                <a:ea typeface="宋体" panose="02010600030101010101" pitchFamily="2" charset="-122"/>
                <a:cs typeface="Times New Roman" panose="02020603050405020304" pitchFamily="18" charset="0"/>
              </a:rPr>
              <a:t>MCU</a:t>
            </a:r>
            <a:r>
              <a:rPr lang="zh-CN" altLang="en-US" sz="1600" b="0" dirty="0">
                <a:solidFill>
                  <a:srgbClr val="0000FF"/>
                </a:solidFill>
                <a:ea typeface="宋体" panose="02010600030101010101" pitchFamily="2" charset="-122"/>
                <a:cs typeface="Times New Roman" panose="02020603050405020304" pitchFamily="18" charset="0"/>
              </a:rPr>
              <a:t>性能在逐年提高（主频高、总线位宽大、核数多、架构优化、接口丰富、功耗降低），成本却在逐年降低。</a:t>
            </a:r>
            <a:endParaRPr lang="en-US" altLang="zh-CN" sz="1600" b="0" dirty="0">
              <a:solidFill>
                <a:srgbClr val="0000FF"/>
              </a:solidFill>
              <a:ea typeface="宋体" panose="02010600030101010101" pitchFamily="2" charset="-122"/>
              <a:cs typeface="Times New Roman" panose="02020603050405020304" pitchFamily="18" charset="0"/>
            </a:endParaRPr>
          </a:p>
          <a:p>
            <a:pPr marL="457200" indent="-457200">
              <a:lnSpc>
                <a:spcPct val="150000"/>
              </a:lnSpc>
              <a:buFont typeface="Wingdings" panose="05000000000000000000" pitchFamily="2" charset="2"/>
              <a:buChar char="ü"/>
            </a:pPr>
            <a:r>
              <a:rPr lang="zh-CN" altLang="en-US" sz="1600" dirty="0">
                <a:solidFill>
                  <a:srgbClr val="0000FF"/>
                </a:solidFill>
                <a:ea typeface="宋体" panose="02010600030101010101" pitchFamily="2" charset="-122"/>
                <a:cs typeface="Times New Roman" panose="02020603050405020304" pitchFamily="18" charset="0"/>
              </a:rPr>
              <a:t>高整合度：</a:t>
            </a:r>
            <a:r>
              <a:rPr lang="zh-CN" altLang="en-US" sz="1600" b="0" dirty="0">
                <a:solidFill>
                  <a:srgbClr val="0000FF"/>
                </a:solidFill>
                <a:ea typeface="宋体" panose="02010600030101010101" pitchFamily="2" charset="-122"/>
                <a:cs typeface="Times New Roman" panose="02020603050405020304" pitchFamily="18" charset="0"/>
              </a:rPr>
              <a:t>集成传感器</a:t>
            </a:r>
            <a:r>
              <a:rPr lang="en-US" altLang="zh-CN" sz="1600" b="0" dirty="0">
                <a:solidFill>
                  <a:srgbClr val="0000FF"/>
                </a:solidFill>
                <a:ea typeface="宋体" panose="02010600030101010101" pitchFamily="2" charset="-122"/>
                <a:cs typeface="Times New Roman" panose="02020603050405020304" pitchFamily="18" charset="0"/>
              </a:rPr>
              <a:t>+MCU+</a:t>
            </a:r>
            <a:r>
              <a:rPr lang="zh-CN" altLang="en-US" sz="1600" b="0" dirty="0">
                <a:solidFill>
                  <a:srgbClr val="0000FF"/>
                </a:solidFill>
                <a:ea typeface="宋体" panose="02010600030101010101" pitchFamily="2" charset="-122"/>
                <a:cs typeface="Times New Roman" panose="02020603050405020304" pitchFamily="18" charset="0"/>
              </a:rPr>
              <a:t>无线模块的方案始终是各</a:t>
            </a:r>
            <a:r>
              <a:rPr lang="en-US" altLang="zh-CN" sz="1600" b="0" dirty="0">
                <a:solidFill>
                  <a:srgbClr val="0000FF"/>
                </a:solidFill>
                <a:ea typeface="宋体" panose="02010600030101010101" pitchFamily="2" charset="-122"/>
                <a:cs typeface="Times New Roman" panose="02020603050405020304" pitchFamily="18" charset="0"/>
              </a:rPr>
              <a:t>MCU</a:t>
            </a:r>
            <a:r>
              <a:rPr lang="zh-CN" altLang="en-US" sz="1600" b="0" dirty="0">
                <a:solidFill>
                  <a:srgbClr val="0000FF"/>
                </a:solidFill>
                <a:ea typeface="宋体" panose="02010600030101010101" pitchFamily="2" charset="-122"/>
                <a:cs typeface="Times New Roman" panose="02020603050405020304" pitchFamily="18" charset="0"/>
              </a:rPr>
              <a:t>厂商的追求。更有甚者，对于一些相对容易实现整合的传感器类型，如触摸屏控制器、加速度计、陀螺仪等，某些技术实力强大的厂商已经实现了与</a:t>
            </a:r>
            <a:r>
              <a:rPr lang="en-US" altLang="zh-CN" sz="1600" b="0" dirty="0">
                <a:solidFill>
                  <a:srgbClr val="0000FF"/>
                </a:solidFill>
                <a:ea typeface="宋体" panose="02010600030101010101" pitchFamily="2" charset="-122"/>
                <a:cs typeface="Times New Roman" panose="02020603050405020304" pitchFamily="18" charset="0"/>
              </a:rPr>
              <a:t>MCU</a:t>
            </a:r>
            <a:r>
              <a:rPr lang="zh-CN" altLang="en-US" sz="1600" b="0" dirty="0">
                <a:solidFill>
                  <a:srgbClr val="0000FF"/>
                </a:solidFill>
                <a:ea typeface="宋体" panose="02010600030101010101" pitchFamily="2" charset="-122"/>
                <a:cs typeface="Times New Roman" panose="02020603050405020304" pitchFamily="18" charset="0"/>
              </a:rPr>
              <a:t>整合的单芯片</a:t>
            </a:r>
            <a:r>
              <a:rPr lang="en-US" altLang="zh-CN" sz="1600" b="0" dirty="0">
                <a:solidFill>
                  <a:srgbClr val="0000FF"/>
                </a:solidFill>
                <a:ea typeface="宋体" panose="02010600030101010101" pitchFamily="2" charset="-122"/>
                <a:cs typeface="Times New Roman" panose="02020603050405020304" pitchFamily="18" charset="0"/>
              </a:rPr>
              <a:t>SOC/SIP</a:t>
            </a:r>
            <a:r>
              <a:rPr lang="zh-CN" altLang="en-US" sz="1600" b="0" dirty="0">
                <a:solidFill>
                  <a:srgbClr val="0000FF"/>
                </a:solidFill>
                <a:ea typeface="宋体" panose="02010600030101010101" pitchFamily="2" charset="-122"/>
                <a:cs typeface="Times New Roman" panose="02020603050405020304" pitchFamily="18" charset="0"/>
              </a:rPr>
              <a:t>。</a:t>
            </a:r>
            <a:endParaRPr lang="en-US" altLang="zh-CN" sz="1600" b="0" dirty="0">
              <a:solidFill>
                <a:srgbClr val="0000FF"/>
              </a:solidFill>
              <a:ea typeface="宋体" panose="02010600030101010101" pitchFamily="2" charset="-122"/>
              <a:cs typeface="Times New Roman" panose="02020603050405020304" pitchFamily="18" charset="0"/>
            </a:endParaRPr>
          </a:p>
        </p:txBody>
      </p:sp>
      <p:sp>
        <p:nvSpPr>
          <p:cNvPr id="2" name="矩形 1">
            <a:extLst>
              <a:ext uri="{FF2B5EF4-FFF2-40B4-BE49-F238E27FC236}">
                <a16:creationId xmlns:a16="http://schemas.microsoft.com/office/drawing/2014/main" id="{DFA3822C-27BB-4E85-9EF1-B27D1630A1C7}"/>
              </a:ext>
            </a:extLst>
          </p:cNvPr>
          <p:cNvSpPr/>
          <p:nvPr/>
        </p:nvSpPr>
        <p:spPr>
          <a:xfrm>
            <a:off x="537573" y="5025370"/>
            <a:ext cx="8138884" cy="707886"/>
          </a:xfrm>
          <a:prstGeom prst="rect">
            <a:avLst/>
          </a:prstGeom>
          <a:solidFill>
            <a:schemeClr val="tx2">
              <a:lumMod val="20000"/>
              <a:lumOff val="80000"/>
            </a:schemeClr>
          </a:solidFill>
        </p:spPr>
        <p:txBody>
          <a:bodyPr wrap="square">
            <a:spAutoFit/>
          </a:bodyPr>
          <a:lstStyle/>
          <a:p>
            <a:pPr marL="342900" indent="-342900">
              <a:buFont typeface="Wingdings" panose="05000000000000000000" pitchFamily="2" charset="2"/>
              <a:buChar char="Ø"/>
            </a:pPr>
            <a:r>
              <a:rPr lang="en-US" altLang="zh-CN" b="0" dirty="0">
                <a:solidFill>
                  <a:srgbClr val="FF0000"/>
                </a:solidFill>
                <a:ea typeface="宋体" panose="02010600030101010101" pitchFamily="2" charset="-122"/>
                <a:cs typeface="Times New Roman" panose="02020603050405020304" pitchFamily="18" charset="0"/>
              </a:rPr>
              <a:t>MCU</a:t>
            </a:r>
            <a:r>
              <a:rPr lang="zh-CN" altLang="en-US" b="0" dirty="0">
                <a:solidFill>
                  <a:srgbClr val="FF0000"/>
                </a:solidFill>
                <a:ea typeface="宋体" panose="02010600030101010101" pitchFamily="2" charset="-122"/>
                <a:cs typeface="Times New Roman" panose="02020603050405020304" pitchFamily="18" charset="0"/>
              </a:rPr>
              <a:t>与</a:t>
            </a:r>
            <a:r>
              <a:rPr lang="en-US" altLang="zh-CN" b="0" dirty="0">
                <a:solidFill>
                  <a:srgbClr val="FF0000"/>
                </a:solidFill>
                <a:ea typeface="宋体" panose="02010600030101010101" pitchFamily="2" charset="-122"/>
                <a:cs typeface="Times New Roman" panose="02020603050405020304" pitchFamily="18" charset="0"/>
              </a:rPr>
              <a:t>CPU</a:t>
            </a:r>
            <a:r>
              <a:rPr lang="zh-CN" altLang="en-US" b="0" dirty="0">
                <a:solidFill>
                  <a:srgbClr val="FF0000"/>
                </a:solidFill>
                <a:ea typeface="宋体" panose="02010600030101010101" pitchFamily="2" charset="-122"/>
                <a:cs typeface="Times New Roman" panose="02020603050405020304" pitchFamily="18" charset="0"/>
              </a:rPr>
              <a:t>、</a:t>
            </a:r>
            <a:r>
              <a:rPr lang="en-US" altLang="zh-CN" b="0" dirty="0">
                <a:solidFill>
                  <a:srgbClr val="FF0000"/>
                </a:solidFill>
                <a:ea typeface="宋体" panose="02010600030101010101" pitchFamily="2" charset="-122"/>
                <a:cs typeface="Times New Roman" panose="02020603050405020304" pitchFamily="18" charset="0"/>
              </a:rPr>
              <a:t>DSP</a:t>
            </a:r>
            <a:r>
              <a:rPr lang="zh-CN" altLang="en-US" b="0" dirty="0">
                <a:solidFill>
                  <a:srgbClr val="FF0000"/>
                </a:solidFill>
                <a:ea typeface="宋体" panose="02010600030101010101" pitchFamily="2" charset="-122"/>
                <a:cs typeface="Times New Roman" panose="02020603050405020304" pitchFamily="18" charset="0"/>
              </a:rPr>
              <a:t>、</a:t>
            </a:r>
            <a:r>
              <a:rPr lang="en-US" altLang="zh-CN" b="0" dirty="0">
                <a:solidFill>
                  <a:srgbClr val="FF0000"/>
                </a:solidFill>
                <a:ea typeface="宋体" panose="02010600030101010101" pitchFamily="2" charset="-122"/>
                <a:cs typeface="Times New Roman" panose="02020603050405020304" pitchFamily="18" charset="0"/>
              </a:rPr>
              <a:t>FPGA</a:t>
            </a:r>
            <a:r>
              <a:rPr lang="zh-CN" altLang="en-US" b="0" dirty="0">
                <a:solidFill>
                  <a:srgbClr val="FF0000"/>
                </a:solidFill>
                <a:ea typeface="宋体" panose="02010600030101010101" pitchFamily="2" charset="-122"/>
                <a:cs typeface="Times New Roman" panose="02020603050405020304" pitchFamily="18" charset="0"/>
              </a:rPr>
              <a:t>等之间的界限越来越模糊，呈现</a:t>
            </a:r>
            <a:r>
              <a:rPr lang="en-US" altLang="zh-CN" b="0" dirty="0">
                <a:solidFill>
                  <a:srgbClr val="FF0000"/>
                </a:solidFill>
                <a:ea typeface="宋体" panose="02010600030101010101" pitchFamily="2" charset="-122"/>
                <a:cs typeface="Times New Roman" panose="02020603050405020304" pitchFamily="18" charset="0"/>
              </a:rPr>
              <a:t>SOC/SIP</a:t>
            </a:r>
            <a:r>
              <a:rPr lang="zh-CN" altLang="en-US" b="0" dirty="0">
                <a:solidFill>
                  <a:srgbClr val="FF0000"/>
                </a:solidFill>
                <a:ea typeface="宋体" panose="02010600030101010101" pitchFamily="2" charset="-122"/>
                <a:cs typeface="Times New Roman" panose="02020603050405020304" pitchFamily="18" charset="0"/>
              </a:rPr>
              <a:t>化的趋势。</a:t>
            </a:r>
            <a:endParaRPr lang="zh-CN" altLang="en-US" dirty="0">
              <a:solidFill>
                <a:srgbClr val="FF0000"/>
              </a:solidFill>
            </a:endParaRPr>
          </a:p>
        </p:txBody>
      </p:sp>
    </p:spTree>
    <p:extLst>
      <p:ext uri="{BB962C8B-B14F-4D97-AF65-F5344CB8AC3E}">
        <p14:creationId xmlns:p14="http://schemas.microsoft.com/office/powerpoint/2010/main" val="23381643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latin typeface="黑体" panose="02010609060101010101" pitchFamily="49" charset="-122"/>
                <a:ea typeface="黑体" panose="02010609060101010101" pitchFamily="49" charset="-122"/>
              </a:rPr>
              <a:t>课程定位</a:t>
            </a:r>
            <a:endParaRPr lang="zh-CN" altLang="en-US" dirty="0">
              <a:solidFill>
                <a:schemeClr val="bg1"/>
              </a:solidFill>
            </a:endParaRPr>
          </a:p>
        </p:txBody>
      </p:sp>
      <p:sp>
        <p:nvSpPr>
          <p:cNvPr id="7" name="圆角矩形 1">
            <a:extLst>
              <a:ext uri="{FF2B5EF4-FFF2-40B4-BE49-F238E27FC236}">
                <a16:creationId xmlns:a16="http://schemas.microsoft.com/office/drawing/2014/main" id="{13F8F468-76B7-4FBE-BB98-D0BBF763F41A}"/>
              </a:ext>
            </a:extLst>
          </p:cNvPr>
          <p:cNvSpPr/>
          <p:nvPr/>
        </p:nvSpPr>
        <p:spPr>
          <a:xfrm>
            <a:off x="1029915" y="5780286"/>
            <a:ext cx="4752528" cy="576064"/>
          </a:xfrm>
          <a:prstGeom prst="roundRect">
            <a:avLst/>
          </a:prstGeom>
          <a:solidFill>
            <a:schemeClr val="bg1"/>
          </a:solid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42900" indent="-342900">
              <a:lnSpc>
                <a:spcPct val="150000"/>
              </a:lnSpc>
              <a:buFont typeface="Wingdings" panose="05000000000000000000" pitchFamily="2" charset="2"/>
              <a:buChar char="Ø"/>
            </a:pPr>
            <a:r>
              <a:rPr lang="zh-CN" altLang="en-US" sz="1800" dirty="0">
                <a:solidFill>
                  <a:srgbClr val="FF0000"/>
                </a:solidFill>
              </a:rPr>
              <a:t>本讲在电子产品开发制造过程中的位置。</a:t>
            </a:r>
          </a:p>
        </p:txBody>
      </p:sp>
      <p:pic>
        <p:nvPicPr>
          <p:cNvPr id="6" name="图片 5">
            <a:extLst>
              <a:ext uri="{FF2B5EF4-FFF2-40B4-BE49-F238E27FC236}">
                <a16:creationId xmlns:a16="http://schemas.microsoft.com/office/drawing/2014/main" id="{40EA115E-F410-45CA-9B0C-4EC981DEB68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17010" y="4918706"/>
            <a:ext cx="930865" cy="538095"/>
          </a:xfrm>
          <a:prstGeom prst="rect">
            <a:avLst/>
          </a:prstGeom>
        </p:spPr>
      </p:pic>
      <p:sp>
        <p:nvSpPr>
          <p:cNvPr id="10" name="圆角矩形 1">
            <a:extLst>
              <a:ext uri="{FF2B5EF4-FFF2-40B4-BE49-F238E27FC236}">
                <a16:creationId xmlns:a16="http://schemas.microsoft.com/office/drawing/2014/main" id="{DE497B73-5E1D-4F6D-9B1B-63D9CDFFD8A5}"/>
              </a:ext>
            </a:extLst>
          </p:cNvPr>
          <p:cNvSpPr/>
          <p:nvPr/>
        </p:nvSpPr>
        <p:spPr>
          <a:xfrm>
            <a:off x="536617" y="1755796"/>
            <a:ext cx="432048" cy="3346408"/>
          </a:xfrm>
          <a:prstGeom prst="roundRect">
            <a:avLst/>
          </a:prstGeom>
          <a:solidFill>
            <a:schemeClr val="bg1"/>
          </a:solidFill>
          <a:ln>
            <a:solidFill>
              <a:srgbClr val="0070C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1800" dirty="0">
                <a:solidFill>
                  <a:srgbClr val="C04C04"/>
                </a:solidFill>
              </a:rPr>
              <a:t>开始管中窥豹之旅</a:t>
            </a:r>
          </a:p>
        </p:txBody>
      </p:sp>
      <p:pic>
        <p:nvPicPr>
          <p:cNvPr id="4" name="图片 3">
            <a:extLst>
              <a:ext uri="{FF2B5EF4-FFF2-40B4-BE49-F238E27FC236}">
                <a16:creationId xmlns:a16="http://schemas.microsoft.com/office/drawing/2014/main" id="{7424B9FD-2E54-4F25-88F5-74D87D157426}"/>
              </a:ext>
            </a:extLst>
          </p:cNvPr>
          <p:cNvPicPr>
            <a:picLocks noChangeAspect="1"/>
          </p:cNvPicPr>
          <p:nvPr/>
        </p:nvPicPr>
        <p:blipFill>
          <a:blip r:embed="rId3"/>
          <a:stretch>
            <a:fillRect/>
          </a:stretch>
        </p:blipFill>
        <p:spPr>
          <a:xfrm>
            <a:off x="1254812" y="886222"/>
            <a:ext cx="6557548" cy="4732973"/>
          </a:xfrm>
          <a:prstGeom prst="rect">
            <a:avLst/>
          </a:prstGeom>
        </p:spPr>
      </p:pic>
    </p:spTree>
    <p:extLst>
      <p:ext uri="{BB962C8B-B14F-4D97-AF65-F5344CB8AC3E}">
        <p14:creationId xmlns:p14="http://schemas.microsoft.com/office/powerpoint/2010/main" val="542674277"/>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537572" y="1159048"/>
            <a:ext cx="5896166"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2060"/>
                </a:solidFill>
                <a:ea typeface="宋体" panose="02010600030101010101" pitchFamily="2" charset="-122"/>
                <a:cs typeface="Times New Roman" panose="02020603050405020304" pitchFamily="18" charset="0"/>
              </a:rPr>
              <a:t>单片机（</a:t>
            </a:r>
            <a:r>
              <a:rPr lang="en-US" altLang="zh-CN" sz="2400" dirty="0">
                <a:solidFill>
                  <a:srgbClr val="002060"/>
                </a:solidFill>
                <a:ea typeface="宋体" panose="02010600030101010101" pitchFamily="2" charset="-122"/>
                <a:cs typeface="Times New Roman" panose="02020603050405020304" pitchFamily="18" charset="0"/>
              </a:rPr>
              <a:t>MCU</a:t>
            </a:r>
            <a:r>
              <a:rPr lang="zh-CN" altLang="en-US" sz="2400" dirty="0">
                <a:solidFill>
                  <a:srgbClr val="002060"/>
                </a:solidFill>
                <a:ea typeface="宋体" panose="02010600030101010101" pitchFamily="2" charset="-122"/>
                <a:cs typeface="Times New Roman" panose="02020603050405020304" pitchFamily="18" charset="0"/>
              </a:rPr>
              <a:t>）主要厂家和典型产品介绍</a:t>
            </a:r>
            <a:endParaRPr lang="zh-CN" altLang="en-US" sz="2400" dirty="0">
              <a:solidFill>
                <a:srgbClr val="002060"/>
              </a:solidFill>
              <a:latin typeface="黑体" pitchFamily="49" charset="-122"/>
              <a:ea typeface="黑体" pitchFamily="49" charset="-122"/>
            </a:endParaRPr>
          </a:p>
        </p:txBody>
      </p:sp>
      <p:graphicFrame>
        <p:nvGraphicFramePr>
          <p:cNvPr id="6" name="表格 5">
            <a:extLst>
              <a:ext uri="{FF2B5EF4-FFF2-40B4-BE49-F238E27FC236}">
                <a16:creationId xmlns:a16="http://schemas.microsoft.com/office/drawing/2014/main" id="{65E70A13-EC1B-4663-BF74-CD64AD19CBA6}"/>
              </a:ext>
            </a:extLst>
          </p:cNvPr>
          <p:cNvGraphicFramePr>
            <a:graphicFrameLocks noGrp="1"/>
          </p:cNvGraphicFramePr>
          <p:nvPr>
            <p:extLst>
              <p:ext uri="{D42A27DB-BD31-4B8C-83A1-F6EECF244321}">
                <p14:modId xmlns:p14="http://schemas.microsoft.com/office/powerpoint/2010/main" val="3287735858"/>
              </p:ext>
            </p:extLst>
          </p:nvPr>
        </p:nvGraphicFramePr>
        <p:xfrm>
          <a:off x="611560" y="1772816"/>
          <a:ext cx="8208912" cy="4358640"/>
        </p:xfrm>
        <a:graphic>
          <a:graphicData uri="http://schemas.openxmlformats.org/drawingml/2006/table">
            <a:tbl>
              <a:tblPr firstRow="1" firstCol="1" bandRow="1">
                <a:tableStyleId>{5C22544A-7EE6-4342-B048-85BDC9FD1C3A}</a:tableStyleId>
              </a:tblPr>
              <a:tblGrid>
                <a:gridCol w="2260773">
                  <a:extLst>
                    <a:ext uri="{9D8B030D-6E8A-4147-A177-3AD203B41FA5}">
                      <a16:colId xmlns:a16="http://schemas.microsoft.com/office/drawing/2014/main" val="1231516601"/>
                    </a:ext>
                  </a:extLst>
                </a:gridCol>
                <a:gridCol w="2851795">
                  <a:extLst>
                    <a:ext uri="{9D8B030D-6E8A-4147-A177-3AD203B41FA5}">
                      <a16:colId xmlns:a16="http://schemas.microsoft.com/office/drawing/2014/main" val="320440416"/>
                    </a:ext>
                  </a:extLst>
                </a:gridCol>
                <a:gridCol w="3096344">
                  <a:extLst>
                    <a:ext uri="{9D8B030D-6E8A-4147-A177-3AD203B41FA5}">
                      <a16:colId xmlns:a16="http://schemas.microsoft.com/office/drawing/2014/main" val="1280591144"/>
                    </a:ext>
                  </a:extLst>
                </a:gridCol>
              </a:tblGrid>
              <a:tr h="0">
                <a:tc>
                  <a:txBody>
                    <a:bodyPr/>
                    <a:lstStyle/>
                    <a:p>
                      <a:pPr algn="just">
                        <a:spcAft>
                          <a:spcPts val="0"/>
                        </a:spcAft>
                      </a:pPr>
                      <a:r>
                        <a:rPr lang="zh-CN" sz="1400" kern="100" dirty="0">
                          <a:effectLst/>
                        </a:rPr>
                        <a:t>厂家</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dirty="0">
                          <a:effectLst/>
                        </a:rPr>
                        <a:t>代表</a:t>
                      </a:r>
                      <a:r>
                        <a:rPr lang="en-US" sz="1400" kern="100" dirty="0">
                          <a:effectLst/>
                        </a:rPr>
                        <a:t>MCU</a:t>
                      </a:r>
                      <a:r>
                        <a:rPr lang="zh-CN" sz="1400" kern="100" dirty="0">
                          <a:effectLst/>
                        </a:rPr>
                        <a:t>型号</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400" kern="100" dirty="0">
                          <a:effectLst/>
                        </a:rPr>
                        <a:t>特点</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971569837"/>
                  </a:ext>
                </a:extLst>
              </a:tr>
              <a:tr h="0">
                <a:tc>
                  <a:txBody>
                    <a:bodyPr/>
                    <a:lstStyle/>
                    <a:p>
                      <a:pPr algn="just">
                        <a:spcAft>
                          <a:spcPts val="0"/>
                        </a:spcAft>
                      </a:pPr>
                      <a:r>
                        <a:rPr lang="en-US" sz="1400" kern="100">
                          <a:effectLst/>
                        </a:rPr>
                        <a:t>NXP</a:t>
                      </a:r>
                      <a:r>
                        <a:rPr lang="zh-CN" sz="1400" kern="100">
                          <a:effectLst/>
                        </a:rPr>
                        <a:t>（收购飞思卡尔）</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200" kern="100" dirty="0">
                          <a:effectLst/>
                        </a:rPr>
                        <a:t>LPC</a:t>
                      </a:r>
                      <a:r>
                        <a:rPr lang="zh-CN" sz="1200" kern="100" dirty="0">
                          <a:effectLst/>
                        </a:rPr>
                        <a:t>系列，</a:t>
                      </a:r>
                      <a:r>
                        <a:rPr lang="en-US" sz="1200" kern="100" dirty="0">
                          <a:effectLst/>
                        </a:rPr>
                        <a:t>68HC11</a:t>
                      </a:r>
                      <a:r>
                        <a:rPr lang="zh-CN" sz="1200" kern="100" dirty="0">
                          <a:effectLst/>
                        </a:rPr>
                        <a:t>系列，</a:t>
                      </a:r>
                      <a:r>
                        <a:rPr lang="en-US" sz="1200" kern="100" dirty="0" err="1">
                          <a:effectLst/>
                        </a:rPr>
                        <a:t>i.Mx</a:t>
                      </a:r>
                      <a:r>
                        <a:rPr lang="zh-CN" sz="1200" kern="100" dirty="0">
                          <a:effectLst/>
                        </a:rPr>
                        <a:t>系列</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200" kern="100" dirty="0">
                          <a:effectLst/>
                        </a:rPr>
                        <a:t>飞利浦和继承了摩托罗拉的飞思卡尔开发了大量</a:t>
                      </a:r>
                      <a:r>
                        <a:rPr lang="en-US" sz="1200" kern="100" dirty="0">
                          <a:effectLst/>
                        </a:rPr>
                        <a:t>32</a:t>
                      </a:r>
                      <a:r>
                        <a:rPr lang="zh-CN" sz="1200" kern="100" dirty="0">
                          <a:effectLst/>
                        </a:rPr>
                        <a:t>位的</a:t>
                      </a:r>
                      <a:r>
                        <a:rPr lang="en-US" sz="1200" kern="100" dirty="0">
                          <a:effectLst/>
                        </a:rPr>
                        <a:t>ARM Cortex-M MCU</a:t>
                      </a:r>
                      <a:r>
                        <a:rPr lang="zh-CN" sz="1200" kern="100" dirty="0">
                          <a:effectLst/>
                        </a:rPr>
                        <a:t>，主要面对嵌入式控制应用，汽车电子领域更是其重点领域。</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366556304"/>
                  </a:ext>
                </a:extLst>
              </a:tr>
              <a:tr h="0">
                <a:tc>
                  <a:txBody>
                    <a:bodyPr/>
                    <a:lstStyle/>
                    <a:p>
                      <a:pPr algn="just">
                        <a:spcAft>
                          <a:spcPts val="0"/>
                        </a:spcAft>
                      </a:pPr>
                      <a:r>
                        <a:rPr lang="en-US" sz="1400" kern="100">
                          <a:effectLst/>
                        </a:rPr>
                        <a:t>Renesas</a:t>
                      </a:r>
                      <a:r>
                        <a:rPr lang="zh-CN" sz="1400" kern="100">
                          <a:effectLst/>
                        </a:rPr>
                        <a:t>（日立、三菱</a:t>
                      </a:r>
                      <a:r>
                        <a:rPr lang="en-US" sz="1400" kern="100">
                          <a:effectLst/>
                        </a:rPr>
                        <a:t>+NEC</a:t>
                      </a:r>
                      <a:r>
                        <a:rPr lang="zh-CN" sz="1400" kern="100">
                          <a:effectLst/>
                        </a:rPr>
                        <a:t>）</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200" kern="100" dirty="0">
                          <a:effectLst/>
                        </a:rPr>
                        <a:t>RZ</a:t>
                      </a:r>
                      <a:r>
                        <a:rPr lang="zh-CN" sz="1200" kern="100" dirty="0">
                          <a:effectLst/>
                        </a:rPr>
                        <a:t>系列，</a:t>
                      </a:r>
                      <a:r>
                        <a:rPr lang="en-US" sz="1200" kern="100" dirty="0">
                          <a:effectLst/>
                        </a:rPr>
                        <a:t>RA</a:t>
                      </a:r>
                      <a:r>
                        <a:rPr lang="zh-CN" sz="1200" kern="100" dirty="0">
                          <a:effectLst/>
                        </a:rPr>
                        <a:t>系列，</a:t>
                      </a:r>
                      <a:r>
                        <a:rPr lang="en-US" sz="1200" kern="100" dirty="0">
                          <a:effectLst/>
                        </a:rPr>
                        <a:t>RL78</a:t>
                      </a:r>
                      <a:r>
                        <a:rPr lang="zh-CN" sz="1200" kern="100" dirty="0">
                          <a:effectLst/>
                        </a:rPr>
                        <a:t>，</a:t>
                      </a:r>
                      <a:r>
                        <a:rPr lang="en-US" sz="1200" kern="100" dirty="0">
                          <a:effectLst/>
                        </a:rPr>
                        <a:t>RX</a:t>
                      </a:r>
                      <a:r>
                        <a:rPr lang="zh-CN" sz="1200" kern="100" dirty="0">
                          <a:effectLst/>
                        </a:rPr>
                        <a:t>系列等</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200" kern="100" dirty="0">
                          <a:effectLst/>
                        </a:rPr>
                        <a:t>日系汽车级</a:t>
                      </a:r>
                      <a:r>
                        <a:rPr lang="en-US" sz="1200" kern="100" dirty="0">
                          <a:effectLst/>
                        </a:rPr>
                        <a:t>MCU</a:t>
                      </a:r>
                      <a:r>
                        <a:rPr lang="zh-CN" sz="1200" kern="100" dirty="0">
                          <a:effectLst/>
                        </a:rPr>
                        <a:t>，涵盖</a:t>
                      </a:r>
                      <a:r>
                        <a:rPr lang="en-US" sz="1200" kern="100" dirty="0">
                          <a:effectLst/>
                        </a:rPr>
                        <a:t>8</a:t>
                      </a:r>
                      <a:r>
                        <a:rPr lang="zh-CN" sz="1200" kern="100" dirty="0">
                          <a:effectLst/>
                        </a:rPr>
                        <a:t>位</a:t>
                      </a:r>
                      <a:r>
                        <a:rPr lang="en-US" sz="1200" kern="100" dirty="0">
                          <a:effectLst/>
                        </a:rPr>
                        <a:t>16</a:t>
                      </a:r>
                      <a:r>
                        <a:rPr lang="zh-CN" sz="1200" kern="100" dirty="0">
                          <a:effectLst/>
                        </a:rPr>
                        <a:t>位</a:t>
                      </a:r>
                      <a:r>
                        <a:rPr lang="en-US" sz="1200" kern="100" dirty="0">
                          <a:effectLst/>
                        </a:rPr>
                        <a:t>32</a:t>
                      </a:r>
                      <a:r>
                        <a:rPr lang="zh-CN" sz="1200" kern="100" dirty="0">
                          <a:effectLst/>
                        </a:rPr>
                        <a:t>位，各种架构。</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470507484"/>
                  </a:ext>
                </a:extLst>
              </a:tr>
              <a:tr h="0">
                <a:tc>
                  <a:txBody>
                    <a:bodyPr/>
                    <a:lstStyle/>
                    <a:p>
                      <a:pPr algn="just">
                        <a:spcAft>
                          <a:spcPts val="0"/>
                        </a:spcAft>
                      </a:pPr>
                      <a:r>
                        <a:rPr lang="en-US" sz="1400" kern="100">
                          <a:effectLst/>
                        </a:rPr>
                        <a:t>Microchip (</a:t>
                      </a:r>
                      <a:r>
                        <a:rPr lang="zh-CN" sz="1400" kern="100">
                          <a:effectLst/>
                        </a:rPr>
                        <a:t>收购</a:t>
                      </a:r>
                      <a:r>
                        <a:rPr lang="en-US" sz="1400" kern="100">
                          <a:effectLst/>
                        </a:rPr>
                        <a:t>Atmel)</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200" kern="100" dirty="0">
                          <a:effectLst/>
                        </a:rPr>
                        <a:t>PIC</a:t>
                      </a:r>
                      <a:r>
                        <a:rPr lang="zh-CN" sz="1200" kern="100" dirty="0">
                          <a:effectLst/>
                        </a:rPr>
                        <a:t>系列，</a:t>
                      </a:r>
                      <a:r>
                        <a:rPr lang="en-US" sz="1200" kern="100" dirty="0">
                          <a:effectLst/>
                        </a:rPr>
                        <a:t>AVR</a:t>
                      </a:r>
                      <a:r>
                        <a:rPr lang="zh-CN" sz="1200" kern="100" dirty="0">
                          <a:effectLst/>
                        </a:rPr>
                        <a:t>系列</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200" kern="100">
                          <a:effectLst/>
                        </a:rPr>
                        <a:t>PIC</a:t>
                      </a:r>
                      <a:r>
                        <a:rPr lang="zh-CN" sz="1200" kern="100">
                          <a:effectLst/>
                        </a:rPr>
                        <a:t>系列抗干扰能力非常强包括</a:t>
                      </a:r>
                      <a:r>
                        <a:rPr lang="en-US" sz="1200" kern="100">
                          <a:effectLst/>
                        </a:rPr>
                        <a:t>4</a:t>
                      </a:r>
                      <a:r>
                        <a:rPr lang="zh-CN" sz="1200" kern="100">
                          <a:effectLst/>
                        </a:rPr>
                        <a:t>位、</a:t>
                      </a:r>
                      <a:r>
                        <a:rPr lang="en-US" sz="1200" kern="100">
                          <a:effectLst/>
                        </a:rPr>
                        <a:t>8</a:t>
                      </a:r>
                      <a:r>
                        <a:rPr lang="zh-CN" sz="1200" kern="100">
                          <a:effectLst/>
                        </a:rPr>
                        <a:t>位、</a:t>
                      </a:r>
                      <a:r>
                        <a:rPr lang="en-US" sz="1200" kern="100">
                          <a:effectLst/>
                        </a:rPr>
                        <a:t>16</a:t>
                      </a:r>
                      <a:r>
                        <a:rPr lang="zh-CN" sz="1200" kern="100">
                          <a:effectLst/>
                        </a:rPr>
                        <a:t>位，</a:t>
                      </a:r>
                      <a:r>
                        <a:rPr lang="en-US" sz="1200" kern="100">
                          <a:effectLst/>
                        </a:rPr>
                        <a:t>AVR</a:t>
                      </a:r>
                      <a:r>
                        <a:rPr lang="zh-CN" sz="1200" kern="100">
                          <a:effectLst/>
                        </a:rPr>
                        <a:t>系列是</a:t>
                      </a:r>
                      <a:r>
                        <a:rPr lang="en-US" sz="1200" kern="100">
                          <a:effectLst/>
                        </a:rPr>
                        <a:t>1997</a:t>
                      </a:r>
                      <a:r>
                        <a:rPr lang="zh-CN" sz="1200" kern="100">
                          <a:effectLst/>
                        </a:rPr>
                        <a:t>年出的增强型内置</a:t>
                      </a:r>
                      <a:r>
                        <a:rPr lang="en-US" sz="1200" kern="100">
                          <a:effectLst/>
                        </a:rPr>
                        <a:t>Flash</a:t>
                      </a:r>
                      <a:r>
                        <a:rPr lang="zh-CN" sz="1200" kern="100">
                          <a:effectLst/>
                        </a:rPr>
                        <a:t>的</a:t>
                      </a:r>
                      <a:r>
                        <a:rPr lang="en-US" sz="1200" kern="100">
                          <a:effectLst/>
                        </a:rPr>
                        <a:t>RISC</a:t>
                      </a:r>
                      <a:r>
                        <a:rPr lang="zh-CN" sz="1200" kern="100">
                          <a:effectLst/>
                        </a:rPr>
                        <a:t>精简指令集高速</a:t>
                      </a:r>
                      <a:r>
                        <a:rPr lang="en-US" sz="1200" kern="100">
                          <a:effectLst/>
                        </a:rPr>
                        <a:t>8</a:t>
                      </a:r>
                      <a:r>
                        <a:rPr lang="zh-CN" sz="1200" kern="100">
                          <a:effectLst/>
                        </a:rPr>
                        <a:t>位</a:t>
                      </a:r>
                      <a:r>
                        <a:rPr lang="en-US" sz="1200" kern="100">
                          <a:effectLst/>
                        </a:rPr>
                        <a:t>MCU</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201711310"/>
                  </a:ext>
                </a:extLst>
              </a:tr>
              <a:tr h="0">
                <a:tc>
                  <a:txBody>
                    <a:bodyPr/>
                    <a:lstStyle/>
                    <a:p>
                      <a:pPr algn="just">
                        <a:spcAft>
                          <a:spcPts val="0"/>
                        </a:spcAft>
                      </a:pPr>
                      <a:r>
                        <a:rPr lang="en-US" sz="1400" kern="100">
                          <a:effectLst/>
                        </a:rPr>
                        <a:t>Samsung</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200" kern="100" dirty="0">
                          <a:effectLst/>
                        </a:rPr>
                        <a:t>KS51</a:t>
                      </a:r>
                      <a:r>
                        <a:rPr lang="zh-CN" sz="1200" kern="100" dirty="0">
                          <a:effectLst/>
                        </a:rPr>
                        <a:t>和</a:t>
                      </a:r>
                      <a:r>
                        <a:rPr lang="en-US" sz="1200" kern="100" dirty="0">
                          <a:effectLst/>
                        </a:rPr>
                        <a:t>KS57</a:t>
                      </a:r>
                      <a:r>
                        <a:rPr lang="zh-CN" sz="1200" kern="100" dirty="0">
                          <a:effectLst/>
                        </a:rPr>
                        <a:t>系列</a:t>
                      </a:r>
                      <a:r>
                        <a:rPr lang="en-US" sz="1200" kern="100" dirty="0">
                          <a:effectLst/>
                        </a:rPr>
                        <a:t>4</a:t>
                      </a:r>
                      <a:r>
                        <a:rPr lang="zh-CN" sz="1200" kern="100" dirty="0">
                          <a:effectLst/>
                        </a:rPr>
                        <a:t>位</a:t>
                      </a:r>
                      <a:r>
                        <a:rPr lang="en-US" sz="1200" kern="100" dirty="0">
                          <a:effectLst/>
                        </a:rPr>
                        <a:t>MCU</a:t>
                      </a:r>
                      <a:r>
                        <a:rPr lang="zh-CN" sz="1200" kern="100" dirty="0">
                          <a:effectLst/>
                        </a:rPr>
                        <a:t>，</a:t>
                      </a:r>
                      <a:r>
                        <a:rPr lang="en-US" sz="1200" kern="100" dirty="0">
                          <a:effectLst/>
                        </a:rPr>
                        <a:t>KS86</a:t>
                      </a:r>
                      <a:r>
                        <a:rPr lang="zh-CN" sz="1200" kern="100" dirty="0">
                          <a:effectLst/>
                        </a:rPr>
                        <a:t>和</a:t>
                      </a:r>
                      <a:r>
                        <a:rPr lang="en-US" sz="1200" kern="100" dirty="0">
                          <a:effectLst/>
                        </a:rPr>
                        <a:t>KS88</a:t>
                      </a:r>
                      <a:r>
                        <a:rPr lang="zh-CN" sz="1200" kern="100" dirty="0">
                          <a:effectLst/>
                        </a:rPr>
                        <a:t>系列</a:t>
                      </a:r>
                      <a:r>
                        <a:rPr lang="en-US" sz="1200" kern="100" dirty="0">
                          <a:effectLst/>
                        </a:rPr>
                        <a:t>8</a:t>
                      </a:r>
                      <a:r>
                        <a:rPr lang="zh-CN" sz="1200" kern="100" dirty="0">
                          <a:effectLst/>
                        </a:rPr>
                        <a:t>位</a:t>
                      </a:r>
                      <a:r>
                        <a:rPr lang="en-US" sz="1200" kern="100" dirty="0">
                          <a:effectLst/>
                        </a:rPr>
                        <a:t>MCU</a:t>
                      </a:r>
                      <a:r>
                        <a:rPr lang="zh-CN" sz="1200" kern="100" dirty="0">
                          <a:effectLst/>
                        </a:rPr>
                        <a:t>，</a:t>
                      </a:r>
                      <a:r>
                        <a:rPr lang="en-US" sz="1200" kern="100" dirty="0">
                          <a:effectLst/>
                        </a:rPr>
                        <a:t>KS17</a:t>
                      </a:r>
                      <a:r>
                        <a:rPr lang="zh-CN" sz="1200" kern="100" dirty="0">
                          <a:effectLst/>
                        </a:rPr>
                        <a:t>系列</a:t>
                      </a:r>
                      <a:r>
                        <a:rPr lang="en-US" sz="1200" kern="100" dirty="0">
                          <a:effectLst/>
                        </a:rPr>
                        <a:t>16</a:t>
                      </a:r>
                      <a:r>
                        <a:rPr lang="zh-CN" sz="1200" kern="100" dirty="0">
                          <a:effectLst/>
                        </a:rPr>
                        <a:t>位</a:t>
                      </a:r>
                      <a:r>
                        <a:rPr lang="en-US" sz="1200" kern="100" dirty="0">
                          <a:effectLst/>
                        </a:rPr>
                        <a:t>MCU</a:t>
                      </a:r>
                      <a:r>
                        <a:rPr lang="zh-CN" sz="1200" kern="100" dirty="0">
                          <a:effectLst/>
                        </a:rPr>
                        <a:t>和</a:t>
                      </a:r>
                      <a:r>
                        <a:rPr lang="en-US" sz="1200" kern="100" dirty="0">
                          <a:effectLst/>
                        </a:rPr>
                        <a:t>KS32</a:t>
                      </a:r>
                      <a:r>
                        <a:rPr lang="zh-CN" sz="1200" kern="100" dirty="0">
                          <a:effectLst/>
                        </a:rPr>
                        <a:t>系列</a:t>
                      </a:r>
                      <a:r>
                        <a:rPr lang="en-US" sz="1200" kern="100" dirty="0">
                          <a:effectLst/>
                        </a:rPr>
                        <a:t>32</a:t>
                      </a:r>
                      <a:r>
                        <a:rPr lang="zh-CN" sz="1200" kern="100" dirty="0">
                          <a:effectLst/>
                        </a:rPr>
                        <a:t>位</a:t>
                      </a:r>
                      <a:r>
                        <a:rPr lang="en-US" sz="1200" kern="100" dirty="0">
                          <a:effectLst/>
                        </a:rPr>
                        <a:t>MCU</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200" kern="100" dirty="0">
                          <a:effectLst/>
                        </a:rPr>
                        <a:t>早期的</a:t>
                      </a:r>
                      <a:r>
                        <a:rPr lang="en-US" sz="1200" kern="100" dirty="0">
                          <a:effectLst/>
                        </a:rPr>
                        <a:t>ARM</a:t>
                      </a:r>
                      <a:r>
                        <a:rPr lang="zh-CN" sz="1200" kern="100" dirty="0">
                          <a:effectLst/>
                        </a:rPr>
                        <a:t>处理器如</a:t>
                      </a:r>
                      <a:r>
                        <a:rPr lang="en-US" sz="1200" kern="100" dirty="0">
                          <a:effectLst/>
                        </a:rPr>
                        <a:t>S3C44b0X</a:t>
                      </a:r>
                      <a:r>
                        <a:rPr lang="zh-CN" sz="1200" kern="100" dirty="0">
                          <a:effectLst/>
                        </a:rPr>
                        <a:t>，</a:t>
                      </a:r>
                      <a:r>
                        <a:rPr lang="en-US" sz="1200" kern="100" dirty="0">
                          <a:effectLst/>
                        </a:rPr>
                        <a:t>S3C2410</a:t>
                      </a:r>
                      <a:r>
                        <a:rPr lang="zh-CN" sz="1200" kern="100" dirty="0">
                          <a:effectLst/>
                        </a:rPr>
                        <a:t>等</a:t>
                      </a:r>
                      <a:r>
                        <a:rPr lang="en-US" sz="1200" kern="100" dirty="0">
                          <a:effectLst/>
                        </a:rPr>
                        <a:t>ARMv4</a:t>
                      </a:r>
                      <a:r>
                        <a:rPr lang="zh-CN" sz="1200" kern="100" dirty="0">
                          <a:effectLst/>
                        </a:rPr>
                        <a:t>核心</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40717193"/>
                  </a:ext>
                </a:extLst>
              </a:tr>
              <a:tr h="0">
                <a:tc>
                  <a:txBody>
                    <a:bodyPr/>
                    <a:lstStyle/>
                    <a:p>
                      <a:pPr algn="just">
                        <a:spcAft>
                          <a:spcPts val="0"/>
                        </a:spcAft>
                      </a:pPr>
                      <a:r>
                        <a:rPr lang="en-US" altLang="zh-CN" sz="1400" b="1" kern="100" dirty="0">
                          <a:solidFill>
                            <a:schemeClr val="lt1"/>
                          </a:solidFill>
                          <a:effectLst/>
                          <a:latin typeface="+mn-lt"/>
                          <a:ea typeface="+mn-ea"/>
                          <a:cs typeface="+mn-cs"/>
                        </a:rPr>
                        <a:t>ST Microelectronics </a:t>
                      </a:r>
                      <a:endParaRPr lang="zh-CN" altLang="en-US" sz="1400" b="1" kern="100" dirty="0">
                        <a:solidFill>
                          <a:schemeClr val="lt1"/>
                        </a:solidFill>
                        <a:effectLst/>
                        <a:latin typeface="+mn-lt"/>
                        <a:ea typeface="+mn-ea"/>
                        <a:cs typeface="+mn-cs"/>
                      </a:endParaRPr>
                    </a:p>
                  </a:txBody>
                  <a:tcPr marL="68580" marR="68580" marT="0" marB="0"/>
                </a:tc>
                <a:tc>
                  <a:txBody>
                    <a:bodyPr/>
                    <a:lstStyle/>
                    <a:p>
                      <a:pPr algn="just">
                        <a:spcAft>
                          <a:spcPts val="0"/>
                        </a:spcAft>
                      </a:pPr>
                      <a:r>
                        <a:rPr lang="en-US" sz="1200" u="none" strike="noStrike" kern="100">
                          <a:effectLst/>
                          <a:hlinkClick r:id="rId3"/>
                        </a:rPr>
                        <a:t>STM32</a:t>
                      </a:r>
                      <a:r>
                        <a:rPr lang="zh-CN" sz="1200" kern="100">
                          <a:effectLst/>
                        </a:rPr>
                        <a:t>系列</a:t>
                      </a:r>
                      <a:r>
                        <a:rPr lang="en-US" sz="1200" kern="100">
                          <a:effectLst/>
                        </a:rPr>
                        <a:t>ARM Cortex-M</a:t>
                      </a:r>
                      <a:r>
                        <a:rPr lang="zh-CN" sz="1200" kern="100">
                          <a:effectLst/>
                        </a:rPr>
                        <a:t>单片机</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200" kern="100">
                          <a:effectLst/>
                        </a:rPr>
                        <a:t>开发环境友好</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179545730"/>
                  </a:ext>
                </a:extLst>
              </a:tr>
              <a:tr h="0">
                <a:tc>
                  <a:txBody>
                    <a:bodyPr/>
                    <a:lstStyle/>
                    <a:p>
                      <a:pPr algn="just">
                        <a:spcAft>
                          <a:spcPts val="0"/>
                        </a:spcAft>
                      </a:pPr>
                      <a:r>
                        <a:rPr lang="en-US" sz="1400" kern="100" dirty="0">
                          <a:effectLst/>
                        </a:rPr>
                        <a:t>Infineon</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200" kern="100" dirty="0">
                          <a:effectLst/>
                        </a:rPr>
                        <a:t>XMC</a:t>
                      </a:r>
                      <a:r>
                        <a:rPr lang="zh-CN" sz="1200" kern="100" dirty="0">
                          <a:effectLst/>
                        </a:rPr>
                        <a:t>系列，</a:t>
                      </a:r>
                      <a:r>
                        <a:rPr lang="en-US" sz="1200" kern="100" dirty="0" err="1">
                          <a:effectLst/>
                        </a:rPr>
                        <a:t>Tricore</a:t>
                      </a:r>
                      <a:r>
                        <a:rPr lang="zh-CN" sz="1200" kern="100" dirty="0">
                          <a:effectLst/>
                        </a:rPr>
                        <a:t>系列等</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200" kern="100" dirty="0">
                          <a:effectLst/>
                        </a:rPr>
                        <a:t>MCU</a:t>
                      </a:r>
                      <a:r>
                        <a:rPr lang="zh-CN" sz="1200" kern="100" dirty="0">
                          <a:effectLst/>
                        </a:rPr>
                        <a:t>在汽车电子，工控、医疗领域非常知名</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29154319"/>
                  </a:ext>
                </a:extLst>
              </a:tr>
              <a:tr h="0">
                <a:tc>
                  <a:txBody>
                    <a:bodyPr/>
                    <a:lstStyle/>
                    <a:p>
                      <a:pPr algn="just">
                        <a:spcAft>
                          <a:spcPts val="0"/>
                        </a:spcAft>
                      </a:pPr>
                      <a:r>
                        <a:rPr lang="en-US" altLang="zh-CN" sz="1400" b="1" kern="100" dirty="0">
                          <a:solidFill>
                            <a:schemeClr val="lt1"/>
                          </a:solidFill>
                          <a:effectLst/>
                          <a:latin typeface="+mn-lt"/>
                          <a:ea typeface="+mn-ea"/>
                          <a:cs typeface="+mn-cs"/>
                        </a:rPr>
                        <a:t>Texas Instruments </a:t>
                      </a:r>
                      <a:endParaRPr lang="zh-CN" altLang="en-US" sz="1400" b="1" kern="100" dirty="0">
                        <a:solidFill>
                          <a:schemeClr val="lt1"/>
                        </a:solidFill>
                        <a:effectLst/>
                        <a:latin typeface="+mn-lt"/>
                        <a:ea typeface="+mn-ea"/>
                        <a:cs typeface="+mn-cs"/>
                      </a:endParaRPr>
                    </a:p>
                  </a:txBody>
                  <a:tcPr marL="68580" marR="68580" marT="0" marB="0"/>
                </a:tc>
                <a:tc>
                  <a:txBody>
                    <a:bodyPr/>
                    <a:lstStyle/>
                    <a:p>
                      <a:pPr algn="just">
                        <a:spcAft>
                          <a:spcPts val="0"/>
                        </a:spcAft>
                      </a:pPr>
                      <a:r>
                        <a:rPr lang="en-US" sz="1200" kern="100" dirty="0">
                          <a:effectLst/>
                        </a:rPr>
                        <a:t>MSP430</a:t>
                      </a:r>
                      <a:r>
                        <a:rPr lang="zh-CN" sz="1200" kern="100" dirty="0">
                          <a:effectLst/>
                        </a:rPr>
                        <a:t>系列，</a:t>
                      </a:r>
                      <a:r>
                        <a:rPr lang="en-US" sz="1200" kern="100" dirty="0">
                          <a:effectLst/>
                        </a:rPr>
                        <a:t>TIVA C</a:t>
                      </a:r>
                      <a:r>
                        <a:rPr lang="zh-CN" sz="1200" kern="100" dirty="0">
                          <a:effectLst/>
                        </a:rPr>
                        <a:t>系列，</a:t>
                      </a:r>
                      <a:r>
                        <a:rPr lang="en-US" sz="1200" kern="100" dirty="0">
                          <a:effectLst/>
                        </a:rPr>
                        <a:t>MSP470</a:t>
                      </a:r>
                      <a:r>
                        <a:rPr lang="zh-CN" sz="1200" kern="100" dirty="0">
                          <a:effectLst/>
                        </a:rPr>
                        <a:t>系列</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200" kern="100">
                          <a:effectLst/>
                        </a:rPr>
                        <a:t>MSP430</a:t>
                      </a:r>
                      <a:r>
                        <a:rPr lang="zh-CN" sz="1200" kern="100">
                          <a:effectLst/>
                        </a:rPr>
                        <a:t>系列低功耗，</a:t>
                      </a:r>
                      <a:r>
                        <a:rPr lang="en-US" sz="1200" kern="100">
                          <a:effectLst/>
                        </a:rPr>
                        <a:t>TM4C1294</a:t>
                      </a:r>
                      <a:r>
                        <a:rPr lang="zh-CN" sz="1200" kern="100">
                          <a:effectLst/>
                        </a:rPr>
                        <a:t>系列集成了</a:t>
                      </a:r>
                      <a:r>
                        <a:rPr lang="en-US" sz="1200" kern="100">
                          <a:effectLst/>
                        </a:rPr>
                        <a:t>PHY</a:t>
                      </a:r>
                      <a:r>
                        <a:rPr lang="zh-CN" sz="1200" kern="100">
                          <a:effectLst/>
                        </a:rPr>
                        <a:t>物理层。</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63419794"/>
                  </a:ext>
                </a:extLst>
              </a:tr>
              <a:tr h="0">
                <a:tc>
                  <a:txBody>
                    <a:bodyPr/>
                    <a:lstStyle/>
                    <a:p>
                      <a:pPr algn="just">
                        <a:spcAft>
                          <a:spcPts val="0"/>
                        </a:spcAft>
                      </a:pPr>
                      <a:r>
                        <a:rPr lang="zh-CN" sz="1400" kern="100">
                          <a:effectLst/>
                        </a:rPr>
                        <a:t>兆易创新</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200" kern="100">
                          <a:effectLst/>
                        </a:rPr>
                        <a:t>GD32</a:t>
                      </a:r>
                      <a:r>
                        <a:rPr lang="zh-CN" sz="1200" kern="100">
                          <a:effectLst/>
                        </a:rPr>
                        <a:t>系列</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200" kern="100" dirty="0">
                          <a:effectLst/>
                        </a:rPr>
                        <a:t>国产的，兼容</a:t>
                      </a:r>
                      <a:r>
                        <a:rPr lang="en-US" sz="1200" kern="100" dirty="0">
                          <a:effectLst/>
                        </a:rPr>
                        <a:t>STM32</a:t>
                      </a:r>
                      <a:r>
                        <a:rPr lang="zh-CN" sz="1200" kern="100" dirty="0">
                          <a:effectLst/>
                        </a:rPr>
                        <a:t>系列</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80025394"/>
                  </a:ext>
                </a:extLst>
              </a:tr>
              <a:tr h="0">
                <a:tc>
                  <a:txBody>
                    <a:bodyPr/>
                    <a:lstStyle/>
                    <a:p>
                      <a:pPr algn="just">
                        <a:spcAft>
                          <a:spcPts val="0"/>
                        </a:spcAft>
                      </a:pPr>
                      <a:r>
                        <a:rPr lang="zh-CN" sz="1400" kern="100">
                          <a:effectLst/>
                        </a:rPr>
                        <a:t>全志科技</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200" kern="100">
                          <a:effectLst/>
                        </a:rPr>
                        <a:t>R</a:t>
                      </a:r>
                      <a:r>
                        <a:rPr lang="zh-CN" sz="1200" kern="100">
                          <a:effectLst/>
                        </a:rPr>
                        <a:t>和</a:t>
                      </a:r>
                      <a:r>
                        <a:rPr lang="en-US" sz="1200" kern="100">
                          <a:effectLst/>
                        </a:rPr>
                        <a:t>MR</a:t>
                      </a:r>
                      <a:r>
                        <a:rPr lang="zh-CN" sz="1200" kern="100">
                          <a:effectLst/>
                        </a:rPr>
                        <a:t>系列，</a:t>
                      </a:r>
                      <a:r>
                        <a:rPr lang="en-US" sz="1200" kern="100">
                          <a:effectLst/>
                        </a:rPr>
                        <a:t>A</a:t>
                      </a:r>
                      <a:r>
                        <a:rPr lang="zh-CN" sz="1200" kern="100">
                          <a:effectLst/>
                        </a:rPr>
                        <a:t>系列，</a:t>
                      </a:r>
                      <a:r>
                        <a:rPr lang="en-US" sz="1200" kern="100">
                          <a:effectLst/>
                        </a:rPr>
                        <a:t>H</a:t>
                      </a:r>
                      <a:r>
                        <a:rPr lang="zh-CN" sz="1200" kern="100">
                          <a:effectLst/>
                        </a:rPr>
                        <a:t>和</a:t>
                      </a:r>
                      <a:r>
                        <a:rPr lang="en-US" sz="1200" kern="100">
                          <a:effectLst/>
                        </a:rPr>
                        <a:t>F</a:t>
                      </a:r>
                      <a:r>
                        <a:rPr lang="zh-CN" sz="1200" kern="100">
                          <a:effectLst/>
                        </a:rPr>
                        <a:t>系列，</a:t>
                      </a:r>
                      <a:r>
                        <a:rPr lang="en-US" sz="1200" kern="100">
                          <a:effectLst/>
                        </a:rPr>
                        <a:t>T</a:t>
                      </a:r>
                      <a:r>
                        <a:rPr lang="zh-CN" sz="1200" kern="100">
                          <a:effectLst/>
                        </a:rPr>
                        <a:t>系列</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200" kern="100">
                          <a:effectLst/>
                        </a:rPr>
                        <a:t>国产</a:t>
                      </a:r>
                      <a:r>
                        <a:rPr lang="en-US" sz="1200" kern="100">
                          <a:effectLst/>
                        </a:rPr>
                        <a:t>ARM</a:t>
                      </a:r>
                      <a:r>
                        <a:rPr lang="zh-CN" sz="1200" kern="100">
                          <a:effectLst/>
                        </a:rPr>
                        <a:t>处理器，多媒体，商用机顶盒，便宜</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61622058"/>
                  </a:ext>
                </a:extLst>
              </a:tr>
              <a:tr h="0">
                <a:tc>
                  <a:txBody>
                    <a:bodyPr/>
                    <a:lstStyle/>
                    <a:p>
                      <a:pPr algn="just">
                        <a:spcAft>
                          <a:spcPts val="0"/>
                        </a:spcAft>
                      </a:pPr>
                      <a:r>
                        <a:rPr lang="zh-CN" sz="1400" kern="100">
                          <a:effectLst/>
                        </a:rPr>
                        <a:t>新唐科技</a:t>
                      </a:r>
                      <a:r>
                        <a:rPr lang="en-US" sz="1400" kern="100">
                          <a:effectLst/>
                        </a:rPr>
                        <a:t>(Nuvoton)</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200" kern="100" dirty="0">
                          <a:effectLst/>
                        </a:rPr>
                        <a:t>M460</a:t>
                      </a:r>
                      <a:r>
                        <a:rPr lang="zh-CN" sz="1200" kern="100" dirty="0">
                          <a:effectLst/>
                        </a:rPr>
                        <a:t>系列，</a:t>
                      </a:r>
                      <a:r>
                        <a:rPr lang="en-US" sz="1200" kern="100" dirty="0">
                          <a:effectLst/>
                        </a:rPr>
                        <a:t>M480 </a:t>
                      </a:r>
                      <a:r>
                        <a:rPr lang="zh-CN" sz="1200" kern="100" dirty="0">
                          <a:effectLst/>
                        </a:rPr>
                        <a:t>系列</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200" kern="100" dirty="0">
                          <a:effectLst/>
                        </a:rPr>
                        <a:t>中国台湾华邦子公司</a:t>
                      </a:r>
                      <a:r>
                        <a:rPr lang="en-US" sz="1200" kern="100" dirty="0">
                          <a:effectLst/>
                        </a:rPr>
                        <a:t>ARM Cortex-M0 </a:t>
                      </a:r>
                      <a:r>
                        <a:rPr lang="zh-CN" sz="1200" kern="100" dirty="0">
                          <a:effectLst/>
                        </a:rPr>
                        <a:t>单片机</a:t>
                      </a:r>
                      <a:r>
                        <a:rPr lang="en-US" sz="1200" kern="100" dirty="0">
                          <a:effectLst/>
                        </a:rPr>
                        <a:t>, ARM Cortex-M4 </a:t>
                      </a:r>
                      <a:r>
                        <a:rPr lang="zh-CN" sz="1200" kern="100" dirty="0">
                          <a:effectLst/>
                        </a:rPr>
                        <a:t>单片机，商用处理器。</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53980902"/>
                  </a:ext>
                </a:extLst>
              </a:tr>
              <a:tr h="0">
                <a:tc>
                  <a:txBody>
                    <a:bodyPr/>
                    <a:lstStyle/>
                    <a:p>
                      <a:pPr algn="just">
                        <a:spcAft>
                          <a:spcPts val="0"/>
                        </a:spcAft>
                      </a:pPr>
                      <a:r>
                        <a:rPr lang="zh-CN" sz="1400" kern="100" dirty="0">
                          <a:effectLst/>
                        </a:rPr>
                        <a:t>高云半导体</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200" kern="100" dirty="0">
                          <a:effectLst/>
                        </a:rPr>
                        <a:t>小蜜蜂系列</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200" kern="100" dirty="0">
                          <a:effectLst/>
                        </a:rPr>
                        <a:t>国产小型</a:t>
                      </a:r>
                      <a:r>
                        <a:rPr lang="en-US" sz="1200" kern="100" dirty="0">
                          <a:effectLst/>
                        </a:rPr>
                        <a:t>FPGA</a:t>
                      </a:r>
                      <a:r>
                        <a:rPr lang="zh-CN" sz="1200" kern="100" dirty="0">
                          <a:effectLst/>
                        </a:rPr>
                        <a:t>，某些系列带</a:t>
                      </a:r>
                      <a:r>
                        <a:rPr lang="en-US" sz="1200" kern="100" dirty="0">
                          <a:effectLst/>
                        </a:rPr>
                        <a:t>ARM</a:t>
                      </a:r>
                      <a:r>
                        <a:rPr lang="zh-CN" sz="1200" kern="100" dirty="0">
                          <a:effectLst/>
                        </a:rPr>
                        <a:t>硬核。</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781510069"/>
                  </a:ext>
                </a:extLst>
              </a:tr>
            </a:tbl>
          </a:graphicData>
        </a:graphic>
      </p:graphicFrame>
    </p:spTree>
    <p:extLst>
      <p:ext uri="{BB962C8B-B14F-4D97-AF65-F5344CB8AC3E}">
        <p14:creationId xmlns:p14="http://schemas.microsoft.com/office/powerpoint/2010/main" val="30127931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圆角矩形 1">
            <a:extLst>
              <a:ext uri="{FF2B5EF4-FFF2-40B4-BE49-F238E27FC236}">
                <a16:creationId xmlns:a16="http://schemas.microsoft.com/office/drawing/2014/main" id="{98D690D0-52C4-4978-BEDA-04F45C2470F1}"/>
              </a:ext>
            </a:extLst>
          </p:cNvPr>
          <p:cNvSpPr/>
          <p:nvPr/>
        </p:nvSpPr>
        <p:spPr>
          <a:xfrm>
            <a:off x="379110" y="1844824"/>
            <a:ext cx="8210891" cy="2664296"/>
          </a:xfrm>
          <a:prstGeom prst="roundRect">
            <a:avLst>
              <a:gd name="adj" fmla="val 8734"/>
            </a:avLst>
          </a:prstGeom>
          <a:solidFill>
            <a:schemeClr val="tx2">
              <a:lumMod val="20000"/>
              <a:lumOff val="80000"/>
            </a:schemeClr>
          </a:solid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543411" y="1124744"/>
            <a:ext cx="3730508"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2060"/>
                </a:solidFill>
                <a:ea typeface="宋体" panose="02010600030101010101" pitchFamily="2" charset="-122"/>
                <a:cs typeface="Times New Roman" panose="02020603050405020304" pitchFamily="18" charset="0"/>
              </a:rPr>
              <a:t>单片机（</a:t>
            </a:r>
            <a:r>
              <a:rPr lang="en-US" altLang="zh-CN" sz="2400" dirty="0">
                <a:solidFill>
                  <a:srgbClr val="002060"/>
                </a:solidFill>
                <a:ea typeface="宋体" panose="02010600030101010101" pitchFamily="2" charset="-122"/>
                <a:cs typeface="Times New Roman" panose="02020603050405020304" pitchFamily="18" charset="0"/>
              </a:rPr>
              <a:t>MCU</a:t>
            </a:r>
            <a:r>
              <a:rPr lang="zh-CN" altLang="en-US" sz="2400" dirty="0">
                <a:solidFill>
                  <a:srgbClr val="002060"/>
                </a:solidFill>
                <a:ea typeface="宋体" panose="02010600030101010101" pitchFamily="2" charset="-122"/>
                <a:cs typeface="Times New Roman" panose="02020603050405020304" pitchFamily="18" charset="0"/>
              </a:rPr>
              <a:t>）选型建议</a:t>
            </a:r>
            <a:endParaRPr lang="zh-CN" altLang="en-US" sz="2400" dirty="0">
              <a:solidFill>
                <a:srgbClr val="002060"/>
              </a:solidFill>
              <a:latin typeface="黑体" pitchFamily="49" charset="-122"/>
              <a:ea typeface="黑体" pitchFamily="49" charset="-122"/>
            </a:endParaRPr>
          </a:p>
        </p:txBody>
      </p:sp>
      <p:sp>
        <p:nvSpPr>
          <p:cNvPr id="4" name="矩形 3">
            <a:extLst>
              <a:ext uri="{FF2B5EF4-FFF2-40B4-BE49-F238E27FC236}">
                <a16:creationId xmlns:a16="http://schemas.microsoft.com/office/drawing/2014/main" id="{ECEE82C9-218A-40D0-84FC-3A54BE1FEFD8}"/>
              </a:ext>
            </a:extLst>
          </p:cNvPr>
          <p:cNvSpPr/>
          <p:nvPr/>
        </p:nvSpPr>
        <p:spPr>
          <a:xfrm>
            <a:off x="379110" y="1844824"/>
            <a:ext cx="8063016" cy="2619948"/>
          </a:xfrm>
          <a:prstGeom prst="rect">
            <a:avLst/>
          </a:prstGeom>
        </p:spPr>
        <p:txBody>
          <a:bodyPr wrap="square">
            <a:spAutoFit/>
          </a:bodyPr>
          <a:lstStyle/>
          <a:p>
            <a:pPr marL="285750" indent="-285750" algn="just">
              <a:lnSpc>
                <a:spcPct val="150000"/>
              </a:lnSpc>
              <a:spcAft>
                <a:spcPts val="0"/>
              </a:spcAft>
              <a:buFont typeface="Wingdings" panose="05000000000000000000" pitchFamily="2" charset="2"/>
              <a:buChar char="ü"/>
            </a:pPr>
            <a:r>
              <a:rPr lang="zh-CN" altLang="zh-CN" sz="1600" kern="0" spc="40" dirty="0">
                <a:solidFill>
                  <a:srgbClr val="0000FF"/>
                </a:solidFill>
                <a:latin typeface="+mn-ea"/>
                <a:ea typeface="+mn-ea"/>
                <a:cs typeface="宋体" panose="02010600030101010101" pitchFamily="2" charset="-122"/>
              </a:rPr>
              <a:t>任何一款</a:t>
            </a:r>
            <a:r>
              <a:rPr lang="en-US" altLang="zh-CN" sz="1600" kern="0" spc="40" dirty="0">
                <a:solidFill>
                  <a:srgbClr val="0000FF"/>
                </a:solidFill>
                <a:latin typeface="+mn-ea"/>
                <a:ea typeface="+mn-ea"/>
                <a:cs typeface="宋体" panose="02010600030101010101" pitchFamily="2" charset="-122"/>
              </a:rPr>
              <a:t>MCU</a:t>
            </a:r>
            <a:r>
              <a:rPr lang="zh-CN" altLang="zh-CN" sz="1600" kern="0" spc="40" dirty="0">
                <a:solidFill>
                  <a:srgbClr val="0000FF"/>
                </a:solidFill>
                <a:latin typeface="+mn-ea"/>
                <a:ea typeface="+mn-ea"/>
                <a:cs typeface="宋体" panose="02010600030101010101" pitchFamily="2" charset="-122"/>
              </a:rPr>
              <a:t>，其基本原理和功能都是大同小异，所不同的只是其外围功能模块的配置及数量、指令系统等。</a:t>
            </a:r>
            <a:endParaRPr lang="zh-CN" altLang="zh-CN" sz="1600" kern="100" dirty="0">
              <a:solidFill>
                <a:srgbClr val="0000FF"/>
              </a:solidFill>
              <a:latin typeface="+mn-ea"/>
              <a:ea typeface="+mn-ea"/>
              <a:cs typeface="Times New Roman" panose="02020603050405020304" pitchFamily="18" charset="0"/>
            </a:endParaRPr>
          </a:p>
          <a:p>
            <a:pPr marL="285750" indent="-285750" algn="just">
              <a:lnSpc>
                <a:spcPct val="150000"/>
              </a:lnSpc>
              <a:spcAft>
                <a:spcPts val="0"/>
              </a:spcAft>
              <a:buFont typeface="Wingdings" panose="05000000000000000000" pitchFamily="2" charset="2"/>
              <a:buChar char="ü"/>
            </a:pPr>
            <a:r>
              <a:rPr lang="zh-CN" altLang="zh-CN" sz="1600" kern="0" spc="40" dirty="0">
                <a:solidFill>
                  <a:srgbClr val="0000FF"/>
                </a:solidFill>
                <a:latin typeface="+mn-ea"/>
                <a:ea typeface="+mn-ea"/>
                <a:cs typeface="宋体" panose="02010600030101010101" pitchFamily="2" charset="-122"/>
              </a:rPr>
              <a:t>对于指令系统，虽然形式上看似千差万别，但实际上只是符号的不同，其所代表的含义、所要完成的功能和寻址方式基本上是类似的。</a:t>
            </a:r>
            <a:endParaRPr lang="zh-CN" altLang="zh-CN" sz="1600" kern="100" dirty="0">
              <a:solidFill>
                <a:srgbClr val="0000FF"/>
              </a:solidFill>
              <a:latin typeface="+mn-ea"/>
              <a:ea typeface="+mn-ea"/>
              <a:cs typeface="Times New Roman" panose="02020603050405020304" pitchFamily="18" charset="0"/>
            </a:endParaRPr>
          </a:p>
          <a:p>
            <a:pPr marL="285750" indent="-285750" algn="just">
              <a:lnSpc>
                <a:spcPct val="150000"/>
              </a:lnSpc>
              <a:spcAft>
                <a:spcPts val="0"/>
              </a:spcAft>
              <a:buFont typeface="Wingdings" panose="05000000000000000000" pitchFamily="2" charset="2"/>
              <a:buChar char="ü"/>
            </a:pPr>
            <a:r>
              <a:rPr lang="zh-CN" altLang="zh-CN" sz="1600" kern="0" spc="40" dirty="0">
                <a:solidFill>
                  <a:srgbClr val="0000FF"/>
                </a:solidFill>
                <a:latin typeface="+mn-ea"/>
                <a:ea typeface="+mn-ea"/>
                <a:cs typeface="宋体" panose="02010600030101010101" pitchFamily="2" charset="-122"/>
              </a:rPr>
              <a:t>要了解一款</a:t>
            </a:r>
            <a:r>
              <a:rPr lang="en-US" altLang="zh-CN" sz="1600" kern="0" spc="40" dirty="0">
                <a:solidFill>
                  <a:srgbClr val="0000FF"/>
                </a:solidFill>
                <a:latin typeface="+mn-ea"/>
                <a:ea typeface="+mn-ea"/>
                <a:cs typeface="宋体" panose="02010600030101010101" pitchFamily="2" charset="-122"/>
              </a:rPr>
              <a:t>MCU</a:t>
            </a:r>
            <a:r>
              <a:rPr lang="zh-CN" altLang="zh-CN" sz="1600" kern="0" spc="40" dirty="0">
                <a:solidFill>
                  <a:srgbClr val="0000FF"/>
                </a:solidFill>
                <a:latin typeface="+mn-ea"/>
                <a:ea typeface="+mn-ea"/>
                <a:cs typeface="宋体" panose="02010600030101010101" pitchFamily="2" charset="-122"/>
              </a:rPr>
              <a:t>，首先需要知道就是其</a:t>
            </a:r>
            <a:r>
              <a:rPr lang="en-US" altLang="zh-CN" sz="1600" kern="0" spc="40" dirty="0">
                <a:solidFill>
                  <a:srgbClr val="0000FF"/>
                </a:solidFill>
                <a:latin typeface="+mn-ea"/>
                <a:ea typeface="+mn-ea"/>
                <a:cs typeface="宋体" panose="02010600030101010101" pitchFamily="2" charset="-122"/>
              </a:rPr>
              <a:t>ROM</a:t>
            </a:r>
            <a:r>
              <a:rPr lang="zh-CN" altLang="zh-CN" sz="1600" kern="0" spc="40" dirty="0">
                <a:solidFill>
                  <a:srgbClr val="0000FF"/>
                </a:solidFill>
                <a:latin typeface="+mn-ea"/>
                <a:ea typeface="+mn-ea"/>
                <a:cs typeface="宋体" panose="02010600030101010101" pitchFamily="2" charset="-122"/>
              </a:rPr>
              <a:t>空间、</a:t>
            </a:r>
            <a:r>
              <a:rPr lang="en-US" altLang="zh-CN" sz="1600" kern="0" spc="40" dirty="0">
                <a:solidFill>
                  <a:srgbClr val="0000FF"/>
                </a:solidFill>
                <a:latin typeface="+mn-ea"/>
                <a:ea typeface="+mn-ea"/>
                <a:cs typeface="宋体" panose="02010600030101010101" pitchFamily="2" charset="-122"/>
              </a:rPr>
              <a:t>RAM</a:t>
            </a:r>
            <a:r>
              <a:rPr lang="zh-CN" altLang="zh-CN" sz="1600" kern="0" spc="40" dirty="0">
                <a:solidFill>
                  <a:srgbClr val="0000FF"/>
                </a:solidFill>
                <a:latin typeface="+mn-ea"/>
                <a:ea typeface="+mn-ea"/>
                <a:cs typeface="宋体" panose="02010600030101010101" pitchFamily="2" charset="-122"/>
              </a:rPr>
              <a:t>空间、</a:t>
            </a:r>
            <a:r>
              <a:rPr lang="en-US" altLang="zh-CN" sz="1600" kern="0" spc="40" dirty="0">
                <a:solidFill>
                  <a:srgbClr val="0000FF"/>
                </a:solidFill>
                <a:latin typeface="+mn-ea"/>
                <a:ea typeface="+mn-ea"/>
                <a:cs typeface="宋体" panose="02010600030101010101" pitchFamily="2" charset="-122"/>
              </a:rPr>
              <a:t>IO</a:t>
            </a:r>
            <a:r>
              <a:rPr lang="zh-CN" altLang="zh-CN" sz="1600" kern="0" spc="40" dirty="0">
                <a:solidFill>
                  <a:srgbClr val="0000FF"/>
                </a:solidFill>
                <a:latin typeface="+mn-ea"/>
                <a:ea typeface="+mn-ea"/>
                <a:cs typeface="宋体" panose="02010600030101010101" pitchFamily="2" charset="-122"/>
              </a:rPr>
              <a:t>口数量、定时器数量和定时方式、所提供的外围功能模块（</a:t>
            </a:r>
            <a:r>
              <a:rPr lang="en-US" altLang="zh-CN" sz="1600" kern="0" spc="40" dirty="0">
                <a:solidFill>
                  <a:srgbClr val="0000FF"/>
                </a:solidFill>
                <a:latin typeface="+mn-ea"/>
                <a:ea typeface="+mn-ea"/>
                <a:cs typeface="宋体" panose="02010600030101010101" pitchFamily="2" charset="-122"/>
              </a:rPr>
              <a:t>Peripheral Circuit</a:t>
            </a:r>
            <a:r>
              <a:rPr lang="zh-CN" altLang="zh-CN" sz="1600" kern="0" spc="40" dirty="0">
                <a:solidFill>
                  <a:srgbClr val="0000FF"/>
                </a:solidFill>
                <a:latin typeface="+mn-ea"/>
                <a:ea typeface="+mn-ea"/>
                <a:cs typeface="宋体" panose="02010600030101010101" pitchFamily="2" charset="-122"/>
              </a:rPr>
              <a:t>）、中断源、工作电压及功耗等等。</a:t>
            </a:r>
            <a:endParaRPr lang="en-US" altLang="zh-CN" sz="1600" kern="0" spc="40" dirty="0">
              <a:solidFill>
                <a:srgbClr val="0000FF"/>
              </a:solidFill>
              <a:latin typeface="+mn-ea"/>
              <a:ea typeface="+mn-ea"/>
              <a:cs typeface="宋体" panose="02010600030101010101" pitchFamily="2" charset="-122"/>
            </a:endParaRPr>
          </a:p>
        </p:txBody>
      </p:sp>
      <p:sp>
        <p:nvSpPr>
          <p:cNvPr id="5" name="矩形 4">
            <a:extLst>
              <a:ext uri="{FF2B5EF4-FFF2-40B4-BE49-F238E27FC236}">
                <a16:creationId xmlns:a16="http://schemas.microsoft.com/office/drawing/2014/main" id="{14BCCDF0-7475-44AB-ABB5-0007B031BB83}"/>
              </a:ext>
            </a:extLst>
          </p:cNvPr>
          <p:cNvSpPr/>
          <p:nvPr/>
        </p:nvSpPr>
        <p:spPr>
          <a:xfrm>
            <a:off x="379109" y="4767535"/>
            <a:ext cx="8210891" cy="1689373"/>
          </a:xfrm>
          <a:prstGeom prst="rect">
            <a:avLst/>
          </a:prstGeom>
          <a:solidFill>
            <a:srgbClr val="FFFF00"/>
          </a:solidFill>
          <a:ln w="19050">
            <a:solidFill>
              <a:srgbClr val="FF0000"/>
            </a:solidFill>
          </a:ln>
        </p:spPr>
        <p:txBody>
          <a:bodyPr wrap="square">
            <a:spAutoFit/>
          </a:bodyPr>
          <a:lstStyle/>
          <a:p>
            <a:pPr marL="285750" indent="-285750" algn="just">
              <a:lnSpc>
                <a:spcPct val="150000"/>
              </a:lnSpc>
              <a:spcAft>
                <a:spcPts val="0"/>
              </a:spcAft>
              <a:buFont typeface="SimSun" panose="02010600030101010101" pitchFamily="2" charset="-122"/>
              <a:buChar char="※"/>
            </a:pPr>
            <a:r>
              <a:rPr lang="zh-CN" altLang="en-US" sz="1800" kern="100" dirty="0">
                <a:solidFill>
                  <a:srgbClr val="FF0000"/>
                </a:solidFill>
                <a:latin typeface="+mn-ea"/>
                <a:ea typeface="+mn-ea"/>
                <a:cs typeface="Times New Roman" panose="02020603050405020304" pitchFamily="18" charset="0"/>
              </a:rPr>
              <a:t>要贴合工程项目实际需要选择</a:t>
            </a:r>
            <a:r>
              <a:rPr lang="en-US" altLang="zh-CN" sz="1800" kern="100" dirty="0">
                <a:solidFill>
                  <a:srgbClr val="FF0000"/>
                </a:solidFill>
                <a:latin typeface="+mn-ea"/>
                <a:ea typeface="+mn-ea"/>
                <a:cs typeface="Times New Roman" panose="02020603050405020304" pitchFamily="18" charset="0"/>
              </a:rPr>
              <a:t>MCU</a:t>
            </a:r>
            <a:r>
              <a:rPr lang="zh-CN" altLang="en-US" sz="1800" kern="100" dirty="0">
                <a:solidFill>
                  <a:srgbClr val="FF0000"/>
                </a:solidFill>
                <a:latin typeface="+mn-ea"/>
                <a:ea typeface="+mn-ea"/>
                <a:cs typeface="Times New Roman" panose="02020603050405020304" pitchFamily="18" charset="0"/>
              </a:rPr>
              <a:t>，在了解待选</a:t>
            </a:r>
            <a:r>
              <a:rPr lang="en-US" altLang="zh-CN" sz="1800" kern="100" dirty="0">
                <a:solidFill>
                  <a:srgbClr val="FF0000"/>
                </a:solidFill>
                <a:latin typeface="+mn-ea"/>
                <a:ea typeface="+mn-ea"/>
                <a:cs typeface="Times New Roman" panose="02020603050405020304" pitchFamily="18" charset="0"/>
              </a:rPr>
              <a:t>MCU</a:t>
            </a:r>
            <a:r>
              <a:rPr lang="zh-CN" altLang="en-US" sz="1800" kern="100" dirty="0">
                <a:solidFill>
                  <a:srgbClr val="FF0000"/>
                </a:solidFill>
                <a:latin typeface="+mn-ea"/>
                <a:ea typeface="+mn-ea"/>
                <a:cs typeface="Times New Roman" panose="02020603050405020304" pitchFamily="18" charset="0"/>
              </a:rPr>
              <a:t>特性指标的基础上，</a:t>
            </a:r>
            <a:r>
              <a:rPr lang="zh-CN" altLang="zh-CN" sz="1800" kern="0" spc="40" dirty="0">
                <a:solidFill>
                  <a:srgbClr val="FF0000"/>
                </a:solidFill>
                <a:latin typeface="+mn-ea"/>
                <a:ea typeface="+mn-ea"/>
                <a:cs typeface="宋体" panose="02010600030101010101" pitchFamily="2" charset="-122"/>
              </a:rPr>
              <a:t>将所选</a:t>
            </a:r>
            <a:r>
              <a:rPr lang="en-US" altLang="zh-CN" sz="1800" kern="0" spc="40" dirty="0">
                <a:solidFill>
                  <a:srgbClr val="FF0000"/>
                </a:solidFill>
                <a:latin typeface="+mn-ea"/>
                <a:ea typeface="+mn-ea"/>
                <a:cs typeface="宋体" panose="02010600030101010101" pitchFamily="2" charset="-122"/>
              </a:rPr>
              <a:t>MCU</a:t>
            </a:r>
            <a:r>
              <a:rPr lang="zh-CN" altLang="zh-CN" sz="1800" kern="0" spc="40" dirty="0">
                <a:solidFill>
                  <a:srgbClr val="FF0000"/>
                </a:solidFill>
                <a:latin typeface="+mn-ea"/>
                <a:ea typeface="+mn-ea"/>
                <a:cs typeface="宋体" panose="02010600030101010101" pitchFamily="2" charset="-122"/>
              </a:rPr>
              <a:t>的功能与实际项目开发的要求的功能进行对比，明确哪些资源是目前所需要的，哪些是本项目所用不到的</a:t>
            </a:r>
            <a:r>
              <a:rPr lang="zh-CN" altLang="en-US" sz="1800" kern="0" spc="40" dirty="0">
                <a:solidFill>
                  <a:srgbClr val="FF0000"/>
                </a:solidFill>
                <a:latin typeface="+mn-ea"/>
                <a:ea typeface="+mn-ea"/>
                <a:cs typeface="宋体" panose="02010600030101010101" pitchFamily="2" charset="-122"/>
              </a:rPr>
              <a:t>，综合性能、成本、保障等因素考虑，合适的才是最好的。</a:t>
            </a:r>
            <a:endParaRPr lang="zh-CN" altLang="en-US" sz="1800" dirty="0">
              <a:solidFill>
                <a:srgbClr val="FF0000"/>
              </a:solidFill>
              <a:latin typeface="+mn-ea"/>
              <a:ea typeface="+mn-ea"/>
            </a:endParaRPr>
          </a:p>
        </p:txBody>
      </p:sp>
    </p:spTree>
    <p:extLst>
      <p:ext uri="{BB962C8B-B14F-4D97-AF65-F5344CB8AC3E}">
        <p14:creationId xmlns:p14="http://schemas.microsoft.com/office/powerpoint/2010/main" val="7591257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圆角矩形 1">
            <a:extLst>
              <a:ext uri="{FF2B5EF4-FFF2-40B4-BE49-F238E27FC236}">
                <a16:creationId xmlns:a16="http://schemas.microsoft.com/office/drawing/2014/main" id="{98D690D0-52C4-4978-BEDA-04F45C2470F1}"/>
              </a:ext>
            </a:extLst>
          </p:cNvPr>
          <p:cNvSpPr/>
          <p:nvPr/>
        </p:nvSpPr>
        <p:spPr>
          <a:xfrm>
            <a:off x="517988" y="2048825"/>
            <a:ext cx="4912970" cy="1895520"/>
          </a:xfrm>
          <a:prstGeom prst="roundRect">
            <a:avLst>
              <a:gd name="adj" fmla="val 8734"/>
            </a:avLst>
          </a:prstGeom>
          <a:solidFill>
            <a:schemeClr val="tx2">
              <a:lumMod val="20000"/>
              <a:lumOff val="80000"/>
            </a:schemeClr>
          </a:solid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543411" y="1124744"/>
            <a:ext cx="3730508"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2060"/>
                </a:solidFill>
                <a:ea typeface="宋体" panose="02010600030101010101" pitchFamily="2" charset="-122"/>
                <a:cs typeface="Times New Roman" panose="02020603050405020304" pitchFamily="18" charset="0"/>
              </a:rPr>
              <a:t>单片机（</a:t>
            </a:r>
            <a:r>
              <a:rPr lang="en-US" altLang="zh-CN" sz="2400" dirty="0">
                <a:solidFill>
                  <a:srgbClr val="002060"/>
                </a:solidFill>
                <a:ea typeface="宋体" panose="02010600030101010101" pitchFamily="2" charset="-122"/>
                <a:cs typeface="Times New Roman" panose="02020603050405020304" pitchFamily="18" charset="0"/>
              </a:rPr>
              <a:t>MCU</a:t>
            </a:r>
            <a:r>
              <a:rPr lang="zh-CN" altLang="en-US" sz="2400" dirty="0">
                <a:solidFill>
                  <a:srgbClr val="002060"/>
                </a:solidFill>
                <a:ea typeface="宋体" panose="02010600030101010101" pitchFamily="2" charset="-122"/>
                <a:cs typeface="Times New Roman" panose="02020603050405020304" pitchFamily="18" charset="0"/>
              </a:rPr>
              <a:t>）选型建议</a:t>
            </a:r>
            <a:endParaRPr lang="zh-CN" altLang="en-US" sz="2400" dirty="0">
              <a:solidFill>
                <a:srgbClr val="002060"/>
              </a:solidFill>
              <a:latin typeface="黑体" pitchFamily="49" charset="-122"/>
              <a:ea typeface="黑体" pitchFamily="49" charset="-122"/>
            </a:endParaRPr>
          </a:p>
        </p:txBody>
      </p:sp>
      <p:sp>
        <p:nvSpPr>
          <p:cNvPr id="4" name="矩形 3">
            <a:extLst>
              <a:ext uri="{FF2B5EF4-FFF2-40B4-BE49-F238E27FC236}">
                <a16:creationId xmlns:a16="http://schemas.microsoft.com/office/drawing/2014/main" id="{ECEE82C9-218A-40D0-84FC-3A54BE1FEFD8}"/>
              </a:ext>
            </a:extLst>
          </p:cNvPr>
          <p:cNvSpPr/>
          <p:nvPr/>
        </p:nvSpPr>
        <p:spPr>
          <a:xfrm>
            <a:off x="543410" y="2011116"/>
            <a:ext cx="4840962" cy="1895519"/>
          </a:xfrm>
          <a:prstGeom prst="rect">
            <a:avLst/>
          </a:prstGeom>
        </p:spPr>
        <p:txBody>
          <a:bodyPr wrap="square">
            <a:spAutoFit/>
          </a:bodyPr>
          <a:lstStyle/>
          <a:p>
            <a:pPr marL="400050" indent="-400050">
              <a:lnSpc>
                <a:spcPct val="150000"/>
              </a:lnSpc>
              <a:buFont typeface="+mj-lt"/>
              <a:buAutoNum type="romanUcPeriod"/>
            </a:pPr>
            <a:r>
              <a:rPr lang="en-US" altLang="zh-CN" sz="1600" b="0" dirty="0">
                <a:solidFill>
                  <a:srgbClr val="FF0000"/>
                </a:solidFill>
              </a:rPr>
              <a:t>(</a:t>
            </a:r>
            <a:r>
              <a:rPr lang="zh-CN" altLang="en-US" sz="1600" b="0" dirty="0">
                <a:solidFill>
                  <a:srgbClr val="FF0000"/>
                </a:solidFill>
              </a:rPr>
              <a:t>用</a:t>
            </a:r>
            <a:r>
              <a:rPr lang="en-US" altLang="zh-CN" sz="1600" b="0" dirty="0">
                <a:solidFill>
                  <a:srgbClr val="FF0000"/>
                </a:solidFill>
              </a:rPr>
              <a:t>)</a:t>
            </a:r>
            <a:r>
              <a:rPr lang="zh-CN" altLang="en-US" sz="1600" b="0" dirty="0">
                <a:solidFill>
                  <a:srgbClr val="FF0000"/>
                </a:solidFill>
              </a:rPr>
              <a:t>芯片完成</a:t>
            </a:r>
            <a:r>
              <a:rPr lang="en-US" altLang="zh-CN" sz="1600" b="0" dirty="0">
                <a:solidFill>
                  <a:srgbClr val="FF0000"/>
                </a:solidFill>
              </a:rPr>
              <a:t>(</a:t>
            </a:r>
            <a:r>
              <a:rPr lang="zh-CN" altLang="en-US" sz="1600" b="0" dirty="0">
                <a:solidFill>
                  <a:srgbClr val="FF0000"/>
                </a:solidFill>
              </a:rPr>
              <a:t>少用外围器件</a:t>
            </a:r>
            <a:r>
              <a:rPr lang="en-US" altLang="zh-CN" sz="1600" b="0" dirty="0">
                <a:solidFill>
                  <a:srgbClr val="FF0000"/>
                </a:solidFill>
              </a:rPr>
              <a:t>)</a:t>
            </a:r>
            <a:endParaRPr lang="zh-CN" altLang="en-US" sz="1600" b="0" dirty="0">
              <a:solidFill>
                <a:srgbClr val="FF0000"/>
              </a:solidFill>
            </a:endParaRPr>
          </a:p>
          <a:p>
            <a:pPr marL="400050" indent="-400050">
              <a:lnSpc>
                <a:spcPct val="150000"/>
              </a:lnSpc>
              <a:buFont typeface="+mj-lt"/>
              <a:buAutoNum type="romanUcPeriod"/>
            </a:pPr>
            <a:r>
              <a:rPr lang="zh-CN" altLang="en-US" sz="1600" b="0" dirty="0">
                <a:solidFill>
                  <a:srgbClr val="FF0000"/>
                </a:solidFill>
              </a:rPr>
              <a:t>选大</a:t>
            </a:r>
            <a:r>
              <a:rPr lang="en-US" altLang="zh-CN" sz="1600" b="0" dirty="0">
                <a:solidFill>
                  <a:srgbClr val="FF0000"/>
                </a:solidFill>
              </a:rPr>
              <a:t>(</a:t>
            </a:r>
            <a:r>
              <a:rPr lang="zh-CN" altLang="en-US" sz="1600" b="0" dirty="0">
                <a:solidFill>
                  <a:srgbClr val="FF0000"/>
                </a:solidFill>
              </a:rPr>
              <a:t>大厂</a:t>
            </a:r>
            <a:r>
              <a:rPr lang="en-US" altLang="zh-CN" sz="1600" b="0" dirty="0">
                <a:solidFill>
                  <a:srgbClr val="FF0000"/>
                </a:solidFill>
              </a:rPr>
              <a:t>)</a:t>
            </a:r>
            <a:r>
              <a:rPr lang="zh-CN" altLang="en-US" sz="1600" b="0" dirty="0">
                <a:solidFill>
                  <a:srgbClr val="FF0000"/>
                </a:solidFill>
              </a:rPr>
              <a:t>不选小，选多</a:t>
            </a:r>
            <a:r>
              <a:rPr lang="en-US" altLang="zh-CN" sz="1600" b="0" dirty="0">
                <a:solidFill>
                  <a:srgbClr val="FF0000"/>
                </a:solidFill>
              </a:rPr>
              <a:t>(</a:t>
            </a:r>
            <a:r>
              <a:rPr lang="zh-CN" altLang="en-US" sz="1600" b="0" dirty="0">
                <a:solidFill>
                  <a:srgbClr val="FF0000"/>
                </a:solidFill>
              </a:rPr>
              <a:t>供应量多</a:t>
            </a:r>
            <a:r>
              <a:rPr lang="en-US" altLang="zh-CN" sz="1600" b="0" dirty="0">
                <a:solidFill>
                  <a:srgbClr val="FF0000"/>
                </a:solidFill>
              </a:rPr>
              <a:t>)</a:t>
            </a:r>
            <a:r>
              <a:rPr lang="zh-CN" altLang="en-US" sz="1600" b="0" dirty="0">
                <a:solidFill>
                  <a:srgbClr val="FF0000"/>
                </a:solidFill>
              </a:rPr>
              <a:t>不选少</a:t>
            </a:r>
          </a:p>
          <a:p>
            <a:pPr marL="400050" indent="-400050">
              <a:lnSpc>
                <a:spcPct val="150000"/>
              </a:lnSpc>
              <a:buFont typeface="+mj-lt"/>
              <a:buAutoNum type="romanUcPeriod"/>
            </a:pPr>
            <a:r>
              <a:rPr lang="zh-CN" altLang="en-US" sz="1600" b="0" dirty="0">
                <a:solidFill>
                  <a:srgbClr val="FF0000"/>
                </a:solidFill>
              </a:rPr>
              <a:t>选名</a:t>
            </a:r>
            <a:r>
              <a:rPr lang="en-US" altLang="zh-CN" sz="1600" b="0" dirty="0">
                <a:solidFill>
                  <a:srgbClr val="FF0000"/>
                </a:solidFill>
              </a:rPr>
              <a:t>(</a:t>
            </a:r>
            <a:r>
              <a:rPr lang="zh-CN" altLang="en-US" sz="1600" b="0" dirty="0">
                <a:solidFill>
                  <a:srgbClr val="FF0000"/>
                </a:solidFill>
              </a:rPr>
              <a:t>名牌</a:t>
            </a:r>
            <a:r>
              <a:rPr lang="en-US" altLang="zh-CN" sz="1600" b="0" dirty="0">
                <a:solidFill>
                  <a:srgbClr val="FF0000"/>
                </a:solidFill>
              </a:rPr>
              <a:t>)</a:t>
            </a:r>
            <a:r>
              <a:rPr lang="zh-CN" altLang="en-US" sz="1600" b="0" dirty="0">
                <a:solidFill>
                  <a:srgbClr val="FF0000"/>
                </a:solidFill>
              </a:rPr>
              <a:t>不选渺</a:t>
            </a:r>
            <a:r>
              <a:rPr lang="en-US" altLang="zh-CN" sz="1600" b="0" dirty="0">
                <a:solidFill>
                  <a:srgbClr val="FF0000"/>
                </a:solidFill>
              </a:rPr>
              <a:t>(</a:t>
            </a:r>
            <a:r>
              <a:rPr lang="zh-CN" altLang="en-US" sz="1600" b="0" dirty="0">
                <a:solidFill>
                  <a:srgbClr val="FF0000"/>
                </a:solidFill>
              </a:rPr>
              <a:t>飘渺、不知详情的厂子</a:t>
            </a:r>
            <a:r>
              <a:rPr lang="en-US" altLang="zh-CN" sz="1600" b="0" dirty="0">
                <a:solidFill>
                  <a:srgbClr val="FF0000"/>
                </a:solidFill>
              </a:rPr>
              <a:t>)</a:t>
            </a:r>
            <a:endParaRPr lang="zh-CN" altLang="en-US" sz="1600" b="0" dirty="0">
              <a:solidFill>
                <a:srgbClr val="FF0000"/>
              </a:solidFill>
            </a:endParaRPr>
          </a:p>
          <a:p>
            <a:pPr marL="400050" indent="-400050">
              <a:lnSpc>
                <a:spcPct val="150000"/>
              </a:lnSpc>
              <a:buFont typeface="+mj-lt"/>
              <a:buAutoNum type="romanUcPeriod"/>
            </a:pPr>
            <a:r>
              <a:rPr lang="zh-CN" altLang="en-US" sz="1600" b="0" dirty="0">
                <a:solidFill>
                  <a:srgbClr val="FF0000"/>
                </a:solidFill>
              </a:rPr>
              <a:t>选廉</a:t>
            </a:r>
            <a:r>
              <a:rPr lang="en-US" altLang="zh-CN" sz="1600" b="0" dirty="0">
                <a:solidFill>
                  <a:srgbClr val="FF0000"/>
                </a:solidFill>
              </a:rPr>
              <a:t>(</a:t>
            </a:r>
            <a:r>
              <a:rPr lang="zh-CN" altLang="en-US" sz="1600" b="0" dirty="0">
                <a:solidFill>
                  <a:srgbClr val="FF0000"/>
                </a:solidFill>
              </a:rPr>
              <a:t>廉价</a:t>
            </a:r>
            <a:r>
              <a:rPr lang="en-US" altLang="zh-CN" sz="1600" b="0" dirty="0">
                <a:solidFill>
                  <a:srgbClr val="FF0000"/>
                </a:solidFill>
              </a:rPr>
              <a:t>)</a:t>
            </a:r>
            <a:r>
              <a:rPr lang="zh-CN" altLang="en-US" sz="1600" b="0" dirty="0">
                <a:solidFill>
                  <a:srgbClr val="FF0000"/>
                </a:solidFill>
              </a:rPr>
              <a:t>但要好</a:t>
            </a:r>
            <a:r>
              <a:rPr lang="en-US" altLang="zh-CN" sz="1600" b="0" dirty="0">
                <a:solidFill>
                  <a:srgbClr val="FF0000"/>
                </a:solidFill>
              </a:rPr>
              <a:t>(</a:t>
            </a:r>
            <a:r>
              <a:rPr lang="zh-CN" altLang="en-US" sz="1600" b="0" dirty="0">
                <a:solidFill>
                  <a:srgbClr val="FF0000"/>
                </a:solidFill>
              </a:rPr>
              <a:t>质量保证</a:t>
            </a:r>
            <a:r>
              <a:rPr lang="en-US" altLang="zh-CN" sz="1600" b="0" dirty="0">
                <a:solidFill>
                  <a:srgbClr val="FF0000"/>
                </a:solidFill>
              </a:rPr>
              <a:t>)</a:t>
            </a:r>
            <a:endParaRPr lang="zh-CN" altLang="en-US" sz="1600" b="0" dirty="0">
              <a:solidFill>
                <a:srgbClr val="FF0000"/>
              </a:solidFill>
            </a:endParaRPr>
          </a:p>
          <a:p>
            <a:pPr marL="400050" indent="-400050">
              <a:lnSpc>
                <a:spcPct val="150000"/>
              </a:lnSpc>
              <a:buFont typeface="+mj-lt"/>
              <a:buAutoNum type="romanUcPeriod"/>
            </a:pPr>
            <a:r>
              <a:rPr lang="zh-CN" altLang="en-US" sz="1600" b="0" dirty="0">
                <a:solidFill>
                  <a:srgbClr val="FF0000"/>
                </a:solidFill>
              </a:rPr>
              <a:t>在缺芯的情况下，优选货源充足的单片机</a:t>
            </a:r>
            <a:endParaRPr lang="zh-CN" altLang="en-US" sz="1600" b="0" dirty="0">
              <a:solidFill>
                <a:srgbClr val="FF0000"/>
              </a:solidFill>
              <a:effectLst/>
            </a:endParaRPr>
          </a:p>
        </p:txBody>
      </p:sp>
      <p:sp>
        <p:nvSpPr>
          <p:cNvPr id="2" name="矩形 1">
            <a:extLst>
              <a:ext uri="{FF2B5EF4-FFF2-40B4-BE49-F238E27FC236}">
                <a16:creationId xmlns:a16="http://schemas.microsoft.com/office/drawing/2014/main" id="{CB533D70-7BCD-4ACD-908B-0AA613EFA327}"/>
              </a:ext>
            </a:extLst>
          </p:cNvPr>
          <p:cNvSpPr/>
          <p:nvPr/>
        </p:nvSpPr>
        <p:spPr>
          <a:xfrm>
            <a:off x="543410" y="1624298"/>
            <a:ext cx="1120820" cy="400110"/>
          </a:xfrm>
          <a:prstGeom prst="rect">
            <a:avLst/>
          </a:prstGeom>
          <a:solidFill>
            <a:schemeClr val="accent3">
              <a:lumMod val="20000"/>
              <a:lumOff val="80000"/>
            </a:schemeClr>
          </a:solidFill>
        </p:spPr>
        <p:txBody>
          <a:bodyPr wrap="none">
            <a:spAutoFit/>
          </a:bodyPr>
          <a:lstStyle/>
          <a:p>
            <a:pPr marL="342900" indent="-342900">
              <a:buFont typeface="Wingdings" panose="05000000000000000000" pitchFamily="2" charset="2"/>
              <a:buChar char="u"/>
            </a:pPr>
            <a:r>
              <a:rPr lang="zh-CN" altLang="en-US" dirty="0">
                <a:solidFill>
                  <a:srgbClr val="0000FF"/>
                </a:solidFill>
              </a:rPr>
              <a:t>原则</a:t>
            </a:r>
            <a:r>
              <a:rPr lang="zh-CN" altLang="en-US" dirty="0"/>
              <a:t> </a:t>
            </a:r>
          </a:p>
        </p:txBody>
      </p:sp>
      <p:sp>
        <p:nvSpPr>
          <p:cNvPr id="3" name="矩形 2">
            <a:extLst>
              <a:ext uri="{FF2B5EF4-FFF2-40B4-BE49-F238E27FC236}">
                <a16:creationId xmlns:a16="http://schemas.microsoft.com/office/drawing/2014/main" id="{A6A367DC-F1E2-4007-95C9-49F313FAD911}"/>
              </a:ext>
            </a:extLst>
          </p:cNvPr>
          <p:cNvSpPr/>
          <p:nvPr/>
        </p:nvSpPr>
        <p:spPr>
          <a:xfrm>
            <a:off x="467544" y="3982054"/>
            <a:ext cx="8424936" cy="646331"/>
          </a:xfrm>
          <a:prstGeom prst="rect">
            <a:avLst/>
          </a:prstGeom>
          <a:solidFill>
            <a:srgbClr val="FFC000"/>
          </a:solidFill>
        </p:spPr>
        <p:txBody>
          <a:bodyPr wrap="square">
            <a:spAutoFit/>
          </a:bodyPr>
          <a:lstStyle/>
          <a:p>
            <a:pPr marL="285750" indent="-285750">
              <a:buFont typeface="Wingdings" panose="05000000000000000000" pitchFamily="2" charset="2"/>
              <a:buChar char="Ø"/>
            </a:pPr>
            <a:r>
              <a:rPr lang="zh-CN" altLang="en-US" sz="1800" b="0" dirty="0">
                <a:solidFill>
                  <a:srgbClr val="0000FF"/>
                </a:solidFill>
              </a:rPr>
              <a:t>对单片机选型，主要应用从单片机应用系统的技术性、实用性和要开发性三方面来考虑： </a:t>
            </a:r>
          </a:p>
        </p:txBody>
      </p:sp>
      <p:sp>
        <p:nvSpPr>
          <p:cNvPr id="6" name="矩形 5">
            <a:extLst>
              <a:ext uri="{FF2B5EF4-FFF2-40B4-BE49-F238E27FC236}">
                <a16:creationId xmlns:a16="http://schemas.microsoft.com/office/drawing/2014/main" id="{F75FBF6B-CAA7-46D5-92FC-6854A91B4691}"/>
              </a:ext>
            </a:extLst>
          </p:cNvPr>
          <p:cNvSpPr/>
          <p:nvPr/>
        </p:nvSpPr>
        <p:spPr>
          <a:xfrm>
            <a:off x="467544" y="4615520"/>
            <a:ext cx="8424936" cy="1895519"/>
          </a:xfrm>
          <a:prstGeom prst="rect">
            <a:avLst/>
          </a:prstGeom>
          <a:solidFill>
            <a:srgbClr val="FFFF66"/>
          </a:solidFill>
        </p:spPr>
        <p:txBody>
          <a:bodyPr wrap="square">
            <a:spAutoFit/>
          </a:bodyPr>
          <a:lstStyle/>
          <a:p>
            <a:pPr marL="285750" marR="0" indent="-285750">
              <a:lnSpc>
                <a:spcPct val="150000"/>
              </a:lnSpc>
              <a:spcBef>
                <a:spcPts val="0"/>
              </a:spcBef>
              <a:spcAft>
                <a:spcPts val="0"/>
              </a:spcAft>
              <a:buFont typeface="Wingdings" panose="05000000000000000000" pitchFamily="2" charset="2"/>
              <a:buChar char="ü"/>
            </a:pPr>
            <a:r>
              <a:rPr lang="zh-CN" altLang="en-US" sz="1600" b="0" dirty="0">
                <a:solidFill>
                  <a:srgbClr val="0000FF"/>
                </a:solidFill>
              </a:rPr>
              <a:t>技术性：要从单片机的技术指标角度，对单片机芯片进行选择，以保证单片机应用系统在一定的技术指标下可靠运行。</a:t>
            </a:r>
          </a:p>
          <a:p>
            <a:pPr marL="285750" marR="0" indent="-285750">
              <a:lnSpc>
                <a:spcPct val="150000"/>
              </a:lnSpc>
              <a:spcBef>
                <a:spcPts val="0"/>
              </a:spcBef>
              <a:spcAft>
                <a:spcPts val="0"/>
              </a:spcAft>
              <a:buFont typeface="Wingdings" panose="05000000000000000000" pitchFamily="2" charset="2"/>
              <a:buChar char="ü"/>
            </a:pPr>
            <a:r>
              <a:rPr lang="zh-CN" altLang="en-US" sz="1600" b="0" dirty="0">
                <a:solidFill>
                  <a:srgbClr val="0000FF"/>
                </a:solidFill>
              </a:rPr>
              <a:t>实用性：要从单片机的供货的渠道、信誉程序等角度，对单片机的生产厂家进行选择以保证单片机应用系统在能长期、可靠运行。</a:t>
            </a:r>
          </a:p>
          <a:p>
            <a:pPr marL="285750" marR="0" indent="-285750">
              <a:lnSpc>
                <a:spcPct val="150000"/>
              </a:lnSpc>
              <a:spcBef>
                <a:spcPts val="0"/>
              </a:spcBef>
              <a:spcAft>
                <a:spcPts val="0"/>
              </a:spcAft>
              <a:buFont typeface="Wingdings" panose="05000000000000000000" pitchFamily="2" charset="2"/>
              <a:buChar char="ü"/>
            </a:pPr>
            <a:r>
              <a:rPr lang="zh-CN" altLang="en-US" sz="1600" b="0" dirty="0">
                <a:solidFill>
                  <a:srgbClr val="0000FF"/>
                </a:solidFill>
              </a:rPr>
              <a:t>可开发性：选用的单片机要有可靠的可以开发手段，如程序开发工具、仿真调试手段等。</a:t>
            </a:r>
            <a:endParaRPr lang="zh-CN" altLang="en-US" sz="1600" b="0" dirty="0">
              <a:solidFill>
                <a:srgbClr val="0000FF"/>
              </a:solidFill>
              <a:effectLst/>
            </a:endParaRPr>
          </a:p>
        </p:txBody>
      </p:sp>
    </p:spTree>
    <p:extLst>
      <p:ext uri="{BB962C8B-B14F-4D97-AF65-F5344CB8AC3E}">
        <p14:creationId xmlns:p14="http://schemas.microsoft.com/office/powerpoint/2010/main" val="26765322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txBox="1">
            <a:spLocks noChangeArrowheads="1"/>
          </p:cNvSpPr>
          <p:nvPr/>
        </p:nvSpPr>
        <p:spPr bwMode="auto">
          <a:xfrm>
            <a:off x="5651500" y="115888"/>
            <a:ext cx="3082925" cy="50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2000" b="1">
                <a:solidFill>
                  <a:schemeClr val="tx1"/>
                </a:solidFill>
                <a:latin typeface="仿宋_GB2312" charset="-122"/>
                <a:ea typeface="仿宋_GB2312" charset="-122"/>
              </a:defRPr>
            </a:lvl1pPr>
            <a:lvl2pPr marL="742950" indent="-285750" eaLnBrk="0" hangingPunct="0">
              <a:defRPr sz="2000" b="1">
                <a:solidFill>
                  <a:schemeClr val="tx1"/>
                </a:solidFill>
                <a:latin typeface="仿宋_GB2312" charset="-122"/>
                <a:ea typeface="仿宋_GB2312" charset="-122"/>
              </a:defRPr>
            </a:lvl2pPr>
            <a:lvl3pPr marL="1143000" indent="-228600" eaLnBrk="0" hangingPunct="0">
              <a:defRPr sz="2000" b="1">
                <a:solidFill>
                  <a:schemeClr val="tx1"/>
                </a:solidFill>
                <a:latin typeface="仿宋_GB2312" charset="-122"/>
                <a:ea typeface="仿宋_GB2312" charset="-122"/>
              </a:defRPr>
            </a:lvl3pPr>
            <a:lvl4pPr marL="1600200" indent="-228600" eaLnBrk="0" hangingPunct="0">
              <a:defRPr sz="2000" b="1">
                <a:solidFill>
                  <a:schemeClr val="tx1"/>
                </a:solidFill>
                <a:latin typeface="仿宋_GB2312" charset="-122"/>
                <a:ea typeface="仿宋_GB2312" charset="-122"/>
              </a:defRPr>
            </a:lvl4pPr>
            <a:lvl5pPr marL="2057400" indent="-228600" eaLnBrk="0" hangingPunct="0">
              <a:defRPr sz="2000" b="1">
                <a:solidFill>
                  <a:schemeClr val="tx1"/>
                </a:solidFill>
                <a:latin typeface="仿宋_GB2312" charset="-122"/>
                <a:ea typeface="仿宋_GB2312" charset="-122"/>
              </a:defRPr>
            </a:lvl5pPr>
            <a:lvl6pPr marL="2514600" indent="-228600" algn="ctr" eaLnBrk="0" fontAlgn="base" hangingPunct="0">
              <a:spcBef>
                <a:spcPct val="0"/>
              </a:spcBef>
              <a:spcAft>
                <a:spcPct val="0"/>
              </a:spcAft>
              <a:defRPr sz="2000" b="1">
                <a:solidFill>
                  <a:schemeClr val="tx1"/>
                </a:solidFill>
                <a:latin typeface="仿宋_GB2312" charset="-122"/>
                <a:ea typeface="仿宋_GB2312" charset="-122"/>
              </a:defRPr>
            </a:lvl6pPr>
            <a:lvl7pPr marL="2971800" indent="-228600" algn="ctr" eaLnBrk="0" fontAlgn="base" hangingPunct="0">
              <a:spcBef>
                <a:spcPct val="0"/>
              </a:spcBef>
              <a:spcAft>
                <a:spcPct val="0"/>
              </a:spcAft>
              <a:defRPr sz="2000" b="1">
                <a:solidFill>
                  <a:schemeClr val="tx1"/>
                </a:solidFill>
                <a:latin typeface="仿宋_GB2312" charset="-122"/>
                <a:ea typeface="仿宋_GB2312" charset="-122"/>
              </a:defRPr>
            </a:lvl7pPr>
            <a:lvl8pPr marL="3429000" indent="-228600" algn="ctr" eaLnBrk="0" fontAlgn="base" hangingPunct="0">
              <a:spcBef>
                <a:spcPct val="0"/>
              </a:spcBef>
              <a:spcAft>
                <a:spcPct val="0"/>
              </a:spcAft>
              <a:defRPr sz="2000" b="1">
                <a:solidFill>
                  <a:schemeClr val="tx1"/>
                </a:solidFill>
                <a:latin typeface="仿宋_GB2312" charset="-122"/>
                <a:ea typeface="仿宋_GB2312" charset="-122"/>
              </a:defRPr>
            </a:lvl8pPr>
            <a:lvl9pPr marL="3886200" indent="-228600" algn="ctr" eaLnBrk="0" fontAlgn="base" hangingPunct="0">
              <a:spcBef>
                <a:spcPct val="0"/>
              </a:spcBef>
              <a:spcAft>
                <a:spcPct val="0"/>
              </a:spcAft>
              <a:defRPr sz="2000" b="1">
                <a:solidFill>
                  <a:schemeClr val="tx1"/>
                </a:solidFill>
                <a:latin typeface="仿宋_GB2312" charset="-122"/>
                <a:ea typeface="仿宋_GB2312" charset="-122"/>
              </a:defRPr>
            </a:lvl9pPr>
          </a:lstStyle>
          <a:p>
            <a:pPr eaLnBrk="1" hangingPunct="1">
              <a:lnSpc>
                <a:spcPct val="130000"/>
              </a:lnSpc>
            </a:pPr>
            <a:r>
              <a:rPr lang="zh-CN" altLang="en-US" sz="3200">
                <a:solidFill>
                  <a:schemeClr val="bg1"/>
                </a:solidFill>
                <a:latin typeface="微软雅黑" pitchFamily="34" charset="-122"/>
                <a:ea typeface="微软雅黑" pitchFamily="34" charset="-122"/>
              </a:rPr>
              <a:t>目   录</a:t>
            </a:r>
            <a:endParaRPr lang="en-US" altLang="zh-CN" sz="3200">
              <a:solidFill>
                <a:schemeClr val="bg1"/>
              </a:solidFill>
              <a:latin typeface="微软雅黑" pitchFamily="34" charset="-122"/>
              <a:ea typeface="微软雅黑" pitchFamily="34" charset="-122"/>
            </a:endParaRPr>
          </a:p>
        </p:txBody>
      </p:sp>
      <p:sp>
        <p:nvSpPr>
          <p:cNvPr id="5124" name="Rectangle 35"/>
          <p:cNvSpPr>
            <a:spLocks noChangeArrowheads="1"/>
          </p:cNvSpPr>
          <p:nvPr/>
        </p:nvSpPr>
        <p:spPr bwMode="auto">
          <a:xfrm>
            <a:off x="1073445" y="1771076"/>
            <a:ext cx="3138508"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a:r>
              <a:rPr lang="zh-CN" altLang="en-US" sz="2800" dirty="0">
                <a:solidFill>
                  <a:schemeClr val="bg1"/>
                </a:solidFill>
                <a:latin typeface="黑体" pitchFamily="49" charset="-122"/>
                <a:ea typeface="黑体" pitchFamily="49" charset="-122"/>
              </a:rPr>
              <a:t>常见微处理器介绍</a:t>
            </a:r>
          </a:p>
        </p:txBody>
      </p:sp>
      <p:sp>
        <p:nvSpPr>
          <p:cNvPr id="5126" name="Rectangle 35"/>
          <p:cNvSpPr>
            <a:spLocks noChangeArrowheads="1"/>
          </p:cNvSpPr>
          <p:nvPr/>
        </p:nvSpPr>
        <p:spPr bwMode="auto">
          <a:xfrm>
            <a:off x="2493536" y="3297066"/>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solidFill>
                <a:latin typeface="黑体" pitchFamily="49" charset="-122"/>
                <a:ea typeface="黑体" pitchFamily="49" charset="-122"/>
              </a:rPr>
              <a:t>数字信号处理</a:t>
            </a:r>
            <a:r>
              <a:rPr lang="zh-CN" altLang="en-US" sz="2800">
                <a:solidFill>
                  <a:schemeClr val="bg1"/>
                </a:solidFill>
                <a:latin typeface="黑体" pitchFamily="49" charset="-122"/>
                <a:ea typeface="黑体" pitchFamily="49" charset="-122"/>
              </a:rPr>
              <a:t>器（</a:t>
            </a:r>
            <a:r>
              <a:rPr lang="en-US" altLang="zh-CN" sz="2800" dirty="0">
                <a:solidFill>
                  <a:schemeClr val="bg1"/>
                </a:solidFill>
                <a:latin typeface="黑体" pitchFamily="49" charset="-122"/>
                <a:ea typeface="黑体" pitchFamily="49" charset="-122"/>
              </a:rPr>
              <a:t>DSP</a:t>
            </a:r>
            <a:r>
              <a:rPr lang="zh-CN" altLang="en-US" sz="2800" dirty="0">
                <a:solidFill>
                  <a:schemeClr val="bg1"/>
                </a:solidFill>
                <a:latin typeface="黑体" pitchFamily="49" charset="-122"/>
                <a:ea typeface="黑体" pitchFamily="49" charset="-122"/>
              </a:rPr>
              <a:t>）</a:t>
            </a:r>
          </a:p>
        </p:txBody>
      </p:sp>
      <p:cxnSp>
        <p:nvCxnSpPr>
          <p:cNvPr id="4" name="直接连接符 3"/>
          <p:cNvCxnSpPr>
            <a:cxnSpLocks/>
          </p:cNvCxnSpPr>
          <p:nvPr/>
        </p:nvCxnSpPr>
        <p:spPr>
          <a:xfrm>
            <a:off x="2081557" y="2380676"/>
            <a:ext cx="0" cy="2774776"/>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2096291" y="3643284"/>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8" name="Rectangle 35"/>
          <p:cNvSpPr>
            <a:spLocks noChangeArrowheads="1"/>
          </p:cNvSpPr>
          <p:nvPr/>
        </p:nvSpPr>
        <p:spPr bwMode="auto">
          <a:xfrm>
            <a:off x="2494034" y="2508365"/>
            <a:ext cx="4959523"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微控制单元（</a:t>
            </a:r>
            <a:r>
              <a:rPr lang="en-US" altLang="zh-CN" sz="2800" dirty="0">
                <a:solidFill>
                  <a:schemeClr val="bg1">
                    <a:lumMod val="65000"/>
                  </a:schemeClr>
                </a:solidFill>
                <a:latin typeface="黑体" pitchFamily="49" charset="-122"/>
                <a:ea typeface="黑体" pitchFamily="49" charset="-122"/>
              </a:rPr>
              <a:t>MCU</a:t>
            </a:r>
            <a:r>
              <a:rPr lang="zh-CN" altLang="en-US" sz="2800" dirty="0">
                <a:solidFill>
                  <a:schemeClr val="bg1">
                    <a:lumMod val="65000"/>
                  </a:schemeClr>
                </a:solidFill>
                <a:latin typeface="黑体" pitchFamily="49" charset="-122"/>
                <a:ea typeface="黑体" pitchFamily="49" charset="-122"/>
              </a:rPr>
              <a:t>）</a:t>
            </a:r>
          </a:p>
        </p:txBody>
      </p:sp>
      <p:cxnSp>
        <p:nvCxnSpPr>
          <p:cNvPr id="19" name="直接连接符 18"/>
          <p:cNvCxnSpPr>
            <a:cxnSpLocks/>
            <a:endCxn id="18" idx="1"/>
          </p:cNvCxnSpPr>
          <p:nvPr/>
        </p:nvCxnSpPr>
        <p:spPr>
          <a:xfrm>
            <a:off x="2096291" y="2813165"/>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 name="右箭头 19"/>
          <p:cNvSpPr/>
          <p:nvPr/>
        </p:nvSpPr>
        <p:spPr>
          <a:xfrm>
            <a:off x="1073445" y="3338484"/>
            <a:ext cx="72008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35">
            <a:extLst>
              <a:ext uri="{FF2B5EF4-FFF2-40B4-BE49-F238E27FC236}">
                <a16:creationId xmlns:a16="http://schemas.microsoft.com/office/drawing/2014/main" id="{FC0D0968-C147-407D-9869-FD00F3CA13B1}"/>
              </a:ext>
            </a:extLst>
          </p:cNvPr>
          <p:cNvSpPr>
            <a:spLocks noChangeArrowheads="1"/>
          </p:cNvSpPr>
          <p:nvPr/>
        </p:nvSpPr>
        <p:spPr bwMode="auto">
          <a:xfrm>
            <a:off x="2493536" y="4083578"/>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en-US" altLang="zh-CN" sz="2800" dirty="0">
                <a:solidFill>
                  <a:schemeClr val="bg1">
                    <a:lumMod val="65000"/>
                  </a:schemeClr>
                </a:solidFill>
                <a:latin typeface="黑体" pitchFamily="49" charset="-122"/>
                <a:ea typeface="黑体" pitchFamily="49" charset="-122"/>
              </a:rPr>
              <a:t>ARM</a:t>
            </a:r>
            <a:r>
              <a:rPr lang="zh-CN" altLang="en-US" sz="2800" dirty="0">
                <a:solidFill>
                  <a:schemeClr val="bg1">
                    <a:lumMod val="65000"/>
                  </a:schemeClr>
                </a:solidFill>
                <a:latin typeface="黑体" pitchFamily="49" charset="-122"/>
                <a:ea typeface="黑体" pitchFamily="49" charset="-122"/>
              </a:rPr>
              <a:t>处理器</a:t>
            </a:r>
          </a:p>
        </p:txBody>
      </p:sp>
      <p:sp>
        <p:nvSpPr>
          <p:cNvPr id="11" name="Rectangle 35">
            <a:extLst>
              <a:ext uri="{FF2B5EF4-FFF2-40B4-BE49-F238E27FC236}">
                <a16:creationId xmlns:a16="http://schemas.microsoft.com/office/drawing/2014/main" id="{9213C0E9-B74C-4DD8-9959-DB2BB017B0F2}"/>
              </a:ext>
            </a:extLst>
          </p:cNvPr>
          <p:cNvSpPr>
            <a:spLocks noChangeArrowheads="1"/>
          </p:cNvSpPr>
          <p:nvPr/>
        </p:nvSpPr>
        <p:spPr bwMode="auto">
          <a:xfrm>
            <a:off x="2483768" y="4869160"/>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其他架构处理器</a:t>
            </a:r>
          </a:p>
        </p:txBody>
      </p:sp>
      <p:cxnSp>
        <p:nvCxnSpPr>
          <p:cNvPr id="12" name="直接连接符 11">
            <a:extLst>
              <a:ext uri="{FF2B5EF4-FFF2-40B4-BE49-F238E27FC236}">
                <a16:creationId xmlns:a16="http://schemas.microsoft.com/office/drawing/2014/main" id="{5B5FBAF0-FDC8-49FB-BA70-404638A7B2A8}"/>
              </a:ext>
            </a:extLst>
          </p:cNvPr>
          <p:cNvCxnSpPr/>
          <p:nvPr/>
        </p:nvCxnSpPr>
        <p:spPr>
          <a:xfrm>
            <a:off x="2096291" y="4435372"/>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29F76F39-ED94-403B-8314-1094D83754E1}"/>
              </a:ext>
            </a:extLst>
          </p:cNvPr>
          <p:cNvCxnSpPr/>
          <p:nvPr/>
        </p:nvCxnSpPr>
        <p:spPr>
          <a:xfrm>
            <a:off x="2081557" y="5155452"/>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76696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圆角矩形 1">
            <a:extLst>
              <a:ext uri="{FF2B5EF4-FFF2-40B4-BE49-F238E27FC236}">
                <a16:creationId xmlns:a16="http://schemas.microsoft.com/office/drawing/2014/main" id="{98D690D0-52C4-4978-BEDA-04F45C2470F1}"/>
              </a:ext>
            </a:extLst>
          </p:cNvPr>
          <p:cNvSpPr/>
          <p:nvPr/>
        </p:nvSpPr>
        <p:spPr>
          <a:xfrm>
            <a:off x="537572" y="1700808"/>
            <a:ext cx="8210891" cy="1597351"/>
          </a:xfrm>
          <a:prstGeom prst="roundRect">
            <a:avLst>
              <a:gd name="adj" fmla="val 8734"/>
            </a:avLst>
          </a:prstGeom>
          <a:solidFill>
            <a:schemeClr val="bg1"/>
          </a:solid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437909" y="1124744"/>
            <a:ext cx="6421501"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2060"/>
                </a:solidFill>
                <a:ea typeface="宋体" panose="02010600030101010101" pitchFamily="2" charset="-122"/>
                <a:cs typeface="Times New Roman" panose="02020603050405020304" pitchFamily="18" charset="0"/>
              </a:rPr>
              <a:t>数字信号处理器</a:t>
            </a:r>
            <a:r>
              <a:rPr lang="en-US" altLang="zh-CN" sz="2400" dirty="0">
                <a:solidFill>
                  <a:srgbClr val="002060"/>
                </a:solidFill>
                <a:ea typeface="宋体" panose="02010600030101010101" pitchFamily="2" charset="-122"/>
                <a:cs typeface="Times New Roman" panose="02020603050405020304" pitchFamily="18" charset="0"/>
              </a:rPr>
              <a:t>(</a:t>
            </a:r>
            <a:r>
              <a:rPr lang="en-US" altLang="zh-CN" b="0" dirty="0"/>
              <a:t>Digital Signal Processor</a:t>
            </a:r>
            <a:r>
              <a:rPr lang="zh-CN" altLang="en-US" sz="2400" dirty="0">
                <a:solidFill>
                  <a:srgbClr val="002060"/>
                </a:solidFill>
                <a:ea typeface="宋体" panose="02010600030101010101" pitchFamily="2" charset="-122"/>
                <a:cs typeface="Times New Roman" panose="02020603050405020304" pitchFamily="18" charset="0"/>
              </a:rPr>
              <a:t>；</a:t>
            </a:r>
            <a:r>
              <a:rPr lang="en-US" altLang="zh-CN" sz="2400" dirty="0">
                <a:solidFill>
                  <a:srgbClr val="002060"/>
                </a:solidFill>
                <a:ea typeface="宋体" panose="02010600030101010101" pitchFamily="2" charset="-122"/>
                <a:cs typeface="Times New Roman" panose="02020603050405020304" pitchFamily="18" charset="0"/>
              </a:rPr>
              <a:t>DSP)</a:t>
            </a:r>
            <a:endParaRPr lang="zh-CN" altLang="en-US" sz="2400" dirty="0">
              <a:solidFill>
                <a:srgbClr val="002060"/>
              </a:solidFill>
              <a:latin typeface="黑体" pitchFamily="49" charset="-122"/>
              <a:ea typeface="黑体" pitchFamily="49" charset="-122"/>
            </a:endParaRPr>
          </a:p>
        </p:txBody>
      </p:sp>
      <p:sp>
        <p:nvSpPr>
          <p:cNvPr id="11" name="矩形 10">
            <a:extLst>
              <a:ext uri="{FF2B5EF4-FFF2-40B4-BE49-F238E27FC236}">
                <a16:creationId xmlns:a16="http://schemas.microsoft.com/office/drawing/2014/main" id="{FFA7B36C-6B03-4C59-8393-534EDAD95568}"/>
              </a:ext>
            </a:extLst>
          </p:cNvPr>
          <p:cNvSpPr/>
          <p:nvPr/>
        </p:nvSpPr>
        <p:spPr>
          <a:xfrm>
            <a:off x="595769" y="1774665"/>
            <a:ext cx="8080688" cy="1523494"/>
          </a:xfrm>
          <a:prstGeom prst="rect">
            <a:avLst/>
          </a:prstGeom>
        </p:spPr>
        <p:txBody>
          <a:bodyPr wrap="square">
            <a:spAutoFit/>
          </a:bodyPr>
          <a:lstStyle/>
          <a:p>
            <a:pPr marL="457200" indent="-457200">
              <a:lnSpc>
                <a:spcPct val="150000"/>
              </a:lnSpc>
              <a:buFont typeface="SimSun" panose="02010600030101010101" pitchFamily="2" charset="-122"/>
              <a:buChar char="※"/>
            </a:pPr>
            <a:r>
              <a:rPr lang="zh-CN" altLang="en-US" sz="1600" dirty="0">
                <a:solidFill>
                  <a:srgbClr val="C00000"/>
                </a:solidFill>
                <a:ea typeface="宋体" panose="02010600030101010101" pitchFamily="2" charset="-122"/>
                <a:cs typeface="Times New Roman" panose="02020603050405020304" pitchFamily="18" charset="0"/>
              </a:rPr>
              <a:t>是由大规模或超大规模集成电路芯片组成的用来完成数字信号处理任务的处理器。</a:t>
            </a:r>
            <a:r>
              <a:rPr lang="en-US" altLang="zh-CN" sz="1600" dirty="0">
                <a:solidFill>
                  <a:srgbClr val="C00000"/>
                </a:solidFill>
                <a:ea typeface="宋体" panose="02010600030101010101" pitchFamily="2" charset="-122"/>
                <a:cs typeface="Times New Roman" panose="02020603050405020304" pitchFamily="18" charset="0"/>
              </a:rPr>
              <a:t>DSP</a:t>
            </a:r>
            <a:r>
              <a:rPr lang="zh-CN" altLang="en-US" sz="1600" dirty="0">
                <a:solidFill>
                  <a:srgbClr val="C00000"/>
                </a:solidFill>
                <a:ea typeface="宋体" panose="02010600030101010101" pitchFamily="2" charset="-122"/>
                <a:cs typeface="Times New Roman" panose="02020603050405020304" pitchFamily="18" charset="0"/>
              </a:rPr>
              <a:t>芯片的内部采用程序和数据分开的哈佛结构，具有专门的 硬件乘法器 ，广泛采用流水线操作，提供特殊的</a:t>
            </a:r>
            <a:r>
              <a:rPr lang="en-US" altLang="zh-CN" sz="1600" dirty="0">
                <a:solidFill>
                  <a:srgbClr val="C00000"/>
                </a:solidFill>
                <a:ea typeface="宋体" panose="02010600030101010101" pitchFamily="2" charset="-122"/>
                <a:cs typeface="Times New Roman" panose="02020603050405020304" pitchFamily="18" charset="0"/>
              </a:rPr>
              <a:t>DSP </a:t>
            </a:r>
            <a:r>
              <a:rPr lang="zh-CN" altLang="en-US" sz="1600" dirty="0">
                <a:solidFill>
                  <a:srgbClr val="C00000"/>
                </a:solidFill>
                <a:ea typeface="宋体" panose="02010600030101010101" pitchFamily="2" charset="-122"/>
                <a:cs typeface="Times New Roman" panose="02020603050405020304" pitchFamily="18" charset="0"/>
              </a:rPr>
              <a:t>指令 ，可以用来快速的实现各种 数字信号处理 算法。</a:t>
            </a:r>
          </a:p>
        </p:txBody>
      </p:sp>
      <p:sp>
        <p:nvSpPr>
          <p:cNvPr id="10" name="矩形 9">
            <a:extLst>
              <a:ext uri="{FF2B5EF4-FFF2-40B4-BE49-F238E27FC236}">
                <a16:creationId xmlns:a16="http://schemas.microsoft.com/office/drawing/2014/main" id="{DE1CE398-C739-4C0C-99D1-2881EAD0B121}"/>
              </a:ext>
            </a:extLst>
          </p:cNvPr>
          <p:cNvSpPr/>
          <p:nvPr/>
        </p:nvSpPr>
        <p:spPr>
          <a:xfrm>
            <a:off x="595769" y="3429729"/>
            <a:ext cx="5289040" cy="3022751"/>
          </a:xfrm>
          <a:prstGeom prst="rect">
            <a:avLst/>
          </a:prstGeom>
          <a:solidFill>
            <a:srgbClr val="92D050"/>
          </a:solidFill>
        </p:spPr>
        <p:txBody>
          <a:bodyPr wrap="square">
            <a:spAutoFit/>
          </a:bodyPr>
          <a:lstStyle/>
          <a:p>
            <a:pPr>
              <a:lnSpc>
                <a:spcPct val="150000"/>
              </a:lnSpc>
            </a:pPr>
            <a:r>
              <a:rPr lang="zh-CN" altLang="en-US" sz="1600" dirty="0">
                <a:solidFill>
                  <a:schemeClr val="tx2">
                    <a:lumMod val="50000"/>
                  </a:schemeClr>
                </a:solidFill>
                <a:ea typeface="宋体" panose="02010600030101010101" pitchFamily="2" charset="-122"/>
                <a:cs typeface="Times New Roman" panose="02020603050405020304" pitchFamily="18" charset="0"/>
              </a:rPr>
              <a:t>主要特点：</a:t>
            </a:r>
            <a:endParaRPr lang="en-US" altLang="zh-CN" sz="1600" dirty="0">
              <a:solidFill>
                <a:schemeClr val="tx2">
                  <a:lumMod val="50000"/>
                </a:schemeClr>
              </a:solidFill>
              <a:ea typeface="宋体" panose="02010600030101010101" pitchFamily="2" charset="-122"/>
              <a:cs typeface="Times New Roman" panose="02020603050405020304" pitchFamily="18" charset="0"/>
            </a:endParaRPr>
          </a:p>
          <a:p>
            <a:pPr marL="285750" indent="-285750">
              <a:lnSpc>
                <a:spcPct val="120000"/>
              </a:lnSpc>
              <a:buFont typeface="Wingdings" panose="05000000000000000000" pitchFamily="2" charset="2"/>
              <a:buChar char="ü"/>
            </a:pPr>
            <a:r>
              <a:rPr lang="zh-CN" altLang="en-US" sz="1400" dirty="0">
                <a:solidFill>
                  <a:schemeClr val="tx2">
                    <a:lumMod val="50000"/>
                  </a:schemeClr>
                </a:solidFill>
                <a:ea typeface="宋体" panose="02010600030101010101" pitchFamily="2" charset="-122"/>
                <a:cs typeface="Times New Roman" panose="02020603050405020304" pitchFamily="18" charset="0"/>
              </a:rPr>
              <a:t>在一个指令周期内可完成一次乘法和一次加法。</a:t>
            </a:r>
          </a:p>
          <a:p>
            <a:pPr marL="285750" indent="-285750">
              <a:lnSpc>
                <a:spcPct val="120000"/>
              </a:lnSpc>
              <a:buFont typeface="Wingdings" panose="05000000000000000000" pitchFamily="2" charset="2"/>
              <a:buChar char="ü"/>
            </a:pPr>
            <a:r>
              <a:rPr lang="zh-CN" altLang="en-US" sz="1400" dirty="0">
                <a:solidFill>
                  <a:schemeClr val="tx2">
                    <a:lumMod val="50000"/>
                  </a:schemeClr>
                </a:solidFill>
                <a:ea typeface="宋体" panose="02010600030101010101" pitchFamily="2" charset="-122"/>
                <a:cs typeface="Times New Roman" panose="02020603050405020304" pitchFamily="18" charset="0"/>
              </a:rPr>
              <a:t>程序和数据空间分开，可以同时访问指令和数据。</a:t>
            </a:r>
          </a:p>
          <a:p>
            <a:pPr marL="285750" indent="-285750">
              <a:lnSpc>
                <a:spcPct val="120000"/>
              </a:lnSpc>
              <a:buFont typeface="Wingdings" panose="05000000000000000000" pitchFamily="2" charset="2"/>
              <a:buChar char="ü"/>
            </a:pPr>
            <a:r>
              <a:rPr lang="zh-CN" altLang="en-US" sz="1400" dirty="0">
                <a:solidFill>
                  <a:schemeClr val="tx2">
                    <a:lumMod val="50000"/>
                  </a:schemeClr>
                </a:solidFill>
                <a:ea typeface="宋体" panose="02010600030101010101" pitchFamily="2" charset="-122"/>
                <a:cs typeface="Times New Roman" panose="02020603050405020304" pitchFamily="18" charset="0"/>
              </a:rPr>
              <a:t>片内具有快速</a:t>
            </a:r>
            <a:r>
              <a:rPr lang="en-US" altLang="zh-CN" sz="1400" dirty="0">
                <a:solidFill>
                  <a:schemeClr val="tx2">
                    <a:lumMod val="50000"/>
                  </a:schemeClr>
                </a:solidFill>
                <a:ea typeface="宋体" panose="02010600030101010101" pitchFamily="2" charset="-122"/>
                <a:cs typeface="Times New Roman" panose="02020603050405020304" pitchFamily="18" charset="0"/>
              </a:rPr>
              <a:t>RAM</a:t>
            </a:r>
            <a:r>
              <a:rPr lang="zh-CN" altLang="en-US" sz="1400" dirty="0">
                <a:solidFill>
                  <a:schemeClr val="tx2">
                    <a:lumMod val="50000"/>
                  </a:schemeClr>
                </a:solidFill>
                <a:ea typeface="宋体" panose="02010600030101010101" pitchFamily="2" charset="-122"/>
                <a:cs typeface="Times New Roman" panose="02020603050405020304" pitchFamily="18" charset="0"/>
              </a:rPr>
              <a:t>，通常可通过独立的数据总线在两块中同时访问。</a:t>
            </a:r>
          </a:p>
          <a:p>
            <a:pPr marL="285750" indent="-285750">
              <a:lnSpc>
                <a:spcPct val="120000"/>
              </a:lnSpc>
              <a:buFont typeface="Wingdings" panose="05000000000000000000" pitchFamily="2" charset="2"/>
              <a:buChar char="ü"/>
            </a:pPr>
            <a:r>
              <a:rPr lang="zh-CN" altLang="en-US" sz="1400" dirty="0">
                <a:solidFill>
                  <a:schemeClr val="tx2">
                    <a:lumMod val="50000"/>
                  </a:schemeClr>
                </a:solidFill>
                <a:ea typeface="宋体" panose="02010600030101010101" pitchFamily="2" charset="-122"/>
                <a:cs typeface="Times New Roman" panose="02020603050405020304" pitchFamily="18" charset="0"/>
              </a:rPr>
              <a:t>具有低开销或无开销循环及跳转的硬件支持。</a:t>
            </a:r>
          </a:p>
          <a:p>
            <a:pPr marL="285750" indent="-285750">
              <a:lnSpc>
                <a:spcPct val="120000"/>
              </a:lnSpc>
              <a:buFont typeface="Wingdings" panose="05000000000000000000" pitchFamily="2" charset="2"/>
              <a:buChar char="ü"/>
            </a:pPr>
            <a:r>
              <a:rPr lang="zh-CN" altLang="en-US" sz="1400" dirty="0">
                <a:solidFill>
                  <a:schemeClr val="tx2">
                    <a:lumMod val="50000"/>
                  </a:schemeClr>
                </a:solidFill>
                <a:ea typeface="宋体" panose="02010600030101010101" pitchFamily="2" charset="-122"/>
                <a:cs typeface="Times New Roman" panose="02020603050405020304" pitchFamily="18" charset="0"/>
              </a:rPr>
              <a:t>快速的中断处理和硬件</a:t>
            </a:r>
            <a:r>
              <a:rPr lang="en-US" altLang="zh-CN" sz="1400" dirty="0">
                <a:solidFill>
                  <a:schemeClr val="tx2">
                    <a:lumMod val="50000"/>
                  </a:schemeClr>
                </a:solidFill>
                <a:ea typeface="宋体" panose="02010600030101010101" pitchFamily="2" charset="-122"/>
                <a:cs typeface="Times New Roman" panose="02020603050405020304" pitchFamily="18" charset="0"/>
              </a:rPr>
              <a:t>I/O</a:t>
            </a:r>
            <a:r>
              <a:rPr lang="zh-CN" altLang="en-US" sz="1400" dirty="0">
                <a:solidFill>
                  <a:schemeClr val="tx2">
                    <a:lumMod val="50000"/>
                  </a:schemeClr>
                </a:solidFill>
                <a:ea typeface="宋体" panose="02010600030101010101" pitchFamily="2" charset="-122"/>
                <a:cs typeface="Times New Roman" panose="02020603050405020304" pitchFamily="18" charset="0"/>
              </a:rPr>
              <a:t>支持。</a:t>
            </a:r>
          </a:p>
          <a:p>
            <a:pPr marL="285750" indent="-285750">
              <a:lnSpc>
                <a:spcPct val="120000"/>
              </a:lnSpc>
              <a:buFont typeface="Wingdings" panose="05000000000000000000" pitchFamily="2" charset="2"/>
              <a:buChar char="ü"/>
            </a:pPr>
            <a:r>
              <a:rPr lang="zh-CN" altLang="en-US" sz="1400" dirty="0">
                <a:solidFill>
                  <a:schemeClr val="tx2">
                    <a:lumMod val="50000"/>
                  </a:schemeClr>
                </a:solidFill>
                <a:ea typeface="宋体" panose="02010600030101010101" pitchFamily="2" charset="-122"/>
                <a:cs typeface="Times New Roman" panose="02020603050405020304" pitchFamily="18" charset="0"/>
              </a:rPr>
              <a:t>具有在单周期内操作的多个硬件地址产生器。</a:t>
            </a:r>
          </a:p>
          <a:p>
            <a:pPr marL="285750" indent="-285750">
              <a:lnSpc>
                <a:spcPct val="120000"/>
              </a:lnSpc>
              <a:buFont typeface="Wingdings" panose="05000000000000000000" pitchFamily="2" charset="2"/>
              <a:buChar char="ü"/>
            </a:pPr>
            <a:r>
              <a:rPr lang="zh-CN" altLang="en-US" sz="1400" dirty="0">
                <a:solidFill>
                  <a:schemeClr val="tx2">
                    <a:lumMod val="50000"/>
                  </a:schemeClr>
                </a:solidFill>
                <a:ea typeface="宋体" panose="02010600030101010101" pitchFamily="2" charset="-122"/>
                <a:cs typeface="Times New Roman" panose="02020603050405020304" pitchFamily="18" charset="0"/>
              </a:rPr>
              <a:t>可以并行执行多个操作。</a:t>
            </a:r>
          </a:p>
          <a:p>
            <a:pPr marL="285750" indent="-285750">
              <a:lnSpc>
                <a:spcPct val="120000"/>
              </a:lnSpc>
              <a:buFont typeface="Wingdings" panose="05000000000000000000" pitchFamily="2" charset="2"/>
              <a:buChar char="ü"/>
            </a:pPr>
            <a:r>
              <a:rPr lang="zh-CN" altLang="en-US" sz="1400" dirty="0">
                <a:solidFill>
                  <a:schemeClr val="tx2">
                    <a:lumMod val="50000"/>
                  </a:schemeClr>
                </a:solidFill>
                <a:ea typeface="宋体" panose="02010600030101010101" pitchFamily="2" charset="-122"/>
                <a:cs typeface="Times New Roman" panose="02020603050405020304" pitchFamily="18" charset="0"/>
              </a:rPr>
              <a:t>支持流水线操作，使取指、译码和执行等操作可以重叠执行。</a:t>
            </a:r>
            <a:endParaRPr lang="en-US" altLang="zh-CN" sz="1400" dirty="0">
              <a:solidFill>
                <a:schemeClr val="tx2">
                  <a:lumMod val="50000"/>
                </a:schemeClr>
              </a:solidFill>
              <a:ea typeface="宋体" panose="02010600030101010101" pitchFamily="2" charset="-122"/>
              <a:cs typeface="Times New Roman" panose="02020603050405020304" pitchFamily="18" charset="0"/>
            </a:endParaRPr>
          </a:p>
          <a:p>
            <a:pPr marL="285750" indent="-285750">
              <a:lnSpc>
                <a:spcPct val="120000"/>
              </a:lnSpc>
              <a:buFont typeface="Wingdings" panose="05000000000000000000" pitchFamily="2" charset="2"/>
              <a:buChar char="ü"/>
            </a:pPr>
            <a:r>
              <a:rPr lang="zh-CN" altLang="en-US" sz="1400" dirty="0">
                <a:solidFill>
                  <a:schemeClr val="tx2">
                    <a:lumMod val="50000"/>
                  </a:schemeClr>
                </a:solidFill>
                <a:ea typeface="宋体" panose="02010600030101010101" pitchFamily="2" charset="-122"/>
                <a:cs typeface="Times New Roman" panose="02020603050405020304" pitchFamily="18" charset="0"/>
              </a:rPr>
              <a:t>与通用微处理器相比，</a:t>
            </a:r>
            <a:r>
              <a:rPr lang="en-US" altLang="zh-CN" sz="1400" dirty="0">
                <a:solidFill>
                  <a:schemeClr val="tx2">
                    <a:lumMod val="50000"/>
                  </a:schemeClr>
                </a:solidFill>
                <a:ea typeface="宋体" panose="02010600030101010101" pitchFamily="2" charset="-122"/>
                <a:cs typeface="Times New Roman" panose="02020603050405020304" pitchFamily="18" charset="0"/>
              </a:rPr>
              <a:t>DSP</a:t>
            </a:r>
            <a:r>
              <a:rPr lang="zh-CN" altLang="en-US" sz="1400" dirty="0">
                <a:solidFill>
                  <a:schemeClr val="tx2">
                    <a:lumMod val="50000"/>
                  </a:schemeClr>
                </a:solidFill>
                <a:ea typeface="宋体" panose="02010600030101010101" pitchFamily="2" charset="-122"/>
                <a:cs typeface="Times New Roman" panose="02020603050405020304" pitchFamily="18" charset="0"/>
              </a:rPr>
              <a:t>芯片的其他通用功能相对较弱些。</a:t>
            </a:r>
          </a:p>
        </p:txBody>
      </p:sp>
      <p:pic>
        <p:nvPicPr>
          <p:cNvPr id="3" name="图片 2">
            <a:extLst>
              <a:ext uri="{FF2B5EF4-FFF2-40B4-BE49-F238E27FC236}">
                <a16:creationId xmlns:a16="http://schemas.microsoft.com/office/drawing/2014/main" id="{DEAEDA8F-0354-47CE-B4B9-5EDD762F253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84809" y="3440785"/>
            <a:ext cx="1423495" cy="1178654"/>
          </a:xfrm>
          <a:prstGeom prst="rect">
            <a:avLst/>
          </a:prstGeom>
        </p:spPr>
      </p:pic>
      <p:pic>
        <p:nvPicPr>
          <p:cNvPr id="7" name="图片 6">
            <a:extLst>
              <a:ext uri="{FF2B5EF4-FFF2-40B4-BE49-F238E27FC236}">
                <a16:creationId xmlns:a16="http://schemas.microsoft.com/office/drawing/2014/main" id="{7980B3A1-ED92-4A62-B57D-C34849F2C6B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08304" y="3440785"/>
            <a:ext cx="1516238" cy="1178654"/>
          </a:xfrm>
          <a:prstGeom prst="rect">
            <a:avLst/>
          </a:prstGeom>
        </p:spPr>
      </p:pic>
      <p:pic>
        <p:nvPicPr>
          <p:cNvPr id="12" name="图片 11">
            <a:extLst>
              <a:ext uri="{FF2B5EF4-FFF2-40B4-BE49-F238E27FC236}">
                <a16:creationId xmlns:a16="http://schemas.microsoft.com/office/drawing/2014/main" id="{A36C7468-0A57-4C65-8CA7-EAD0DDF76B91}"/>
              </a:ext>
            </a:extLst>
          </p:cNvPr>
          <p:cNvPicPr>
            <a:picLocks noChangeAspect="1"/>
          </p:cNvPicPr>
          <p:nvPr/>
        </p:nvPicPr>
        <p:blipFill>
          <a:blip r:embed="rId5"/>
          <a:stretch>
            <a:fillRect/>
          </a:stretch>
        </p:blipFill>
        <p:spPr>
          <a:xfrm>
            <a:off x="5940152" y="4663916"/>
            <a:ext cx="2884390" cy="1270440"/>
          </a:xfrm>
          <a:prstGeom prst="rect">
            <a:avLst/>
          </a:prstGeom>
        </p:spPr>
      </p:pic>
    </p:spTree>
    <p:extLst>
      <p:ext uri="{BB962C8B-B14F-4D97-AF65-F5344CB8AC3E}">
        <p14:creationId xmlns:p14="http://schemas.microsoft.com/office/powerpoint/2010/main" val="3325983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圆角矩形 1">
            <a:extLst>
              <a:ext uri="{FF2B5EF4-FFF2-40B4-BE49-F238E27FC236}">
                <a16:creationId xmlns:a16="http://schemas.microsoft.com/office/drawing/2014/main" id="{98D690D0-52C4-4978-BEDA-04F45C2470F1}"/>
              </a:ext>
            </a:extLst>
          </p:cNvPr>
          <p:cNvSpPr/>
          <p:nvPr/>
        </p:nvSpPr>
        <p:spPr>
          <a:xfrm>
            <a:off x="537571" y="1810529"/>
            <a:ext cx="5402581" cy="3824948"/>
          </a:xfrm>
          <a:prstGeom prst="roundRect">
            <a:avLst>
              <a:gd name="adj" fmla="val 8734"/>
            </a:avLst>
          </a:prstGeom>
          <a:solidFill>
            <a:schemeClr val="tx2">
              <a:lumMod val="20000"/>
              <a:lumOff val="80000"/>
            </a:schemeClr>
          </a:solid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r>
              <a:rPr lang="en-US" altLang="zh-CN" dirty="0">
                <a:solidFill>
                  <a:srgbClr val="990000"/>
                </a:solidFill>
                <a:latin typeface="+mn-ea"/>
              </a:rPr>
              <a:t> </a:t>
            </a:r>
            <a:endParaRPr lang="zh-CN" altLang="en-US" dirty="0">
              <a:solidFill>
                <a:srgbClr val="990000"/>
              </a:solidFill>
              <a:latin typeface="+mn-ea"/>
            </a:endParaRPr>
          </a:p>
        </p:txBody>
      </p:sp>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458039" y="1124744"/>
            <a:ext cx="2363147" cy="461665"/>
          </a:xfrm>
          <a:prstGeom prst="rect">
            <a:avLst/>
          </a:prstGeom>
          <a:solidFill>
            <a:schemeClr val="tx2">
              <a:lumMod val="20000"/>
              <a:lumOff val="80000"/>
            </a:schemeClr>
          </a:solidFill>
          <a:ln>
            <a:noFill/>
          </a:ln>
        </p:spPr>
        <p:txBody>
          <a:bodyPr wrap="none">
            <a:spAutoFit/>
          </a:bodyPr>
          <a:lstStyle/>
          <a:p>
            <a:pPr algn="ctr" eaLnBrk="1" hangingPunct="1"/>
            <a:r>
              <a:rPr lang="en-US" altLang="zh-CN" sz="2400" dirty="0">
                <a:solidFill>
                  <a:srgbClr val="002060"/>
                </a:solidFill>
                <a:ea typeface="宋体" panose="02010600030101010101" pitchFamily="2" charset="-122"/>
                <a:cs typeface="Times New Roman" panose="02020603050405020304" pitchFamily="18" charset="0"/>
              </a:rPr>
              <a:t>DSP</a:t>
            </a:r>
            <a:r>
              <a:rPr lang="zh-CN" altLang="en-US" sz="2400" dirty="0">
                <a:solidFill>
                  <a:srgbClr val="002060"/>
                </a:solidFill>
                <a:ea typeface="宋体" panose="02010600030101010101" pitchFamily="2" charset="-122"/>
                <a:cs typeface="Times New Roman" panose="02020603050405020304" pitchFamily="18" charset="0"/>
              </a:rPr>
              <a:t>特点和用途</a:t>
            </a:r>
            <a:endParaRPr lang="zh-CN" altLang="en-US" sz="2400" dirty="0">
              <a:solidFill>
                <a:srgbClr val="002060"/>
              </a:solidFill>
              <a:latin typeface="黑体" pitchFamily="49" charset="-122"/>
              <a:ea typeface="黑体" pitchFamily="49" charset="-122"/>
            </a:endParaRPr>
          </a:p>
        </p:txBody>
      </p:sp>
      <p:sp>
        <p:nvSpPr>
          <p:cNvPr id="11" name="矩形 10">
            <a:extLst>
              <a:ext uri="{FF2B5EF4-FFF2-40B4-BE49-F238E27FC236}">
                <a16:creationId xmlns:a16="http://schemas.microsoft.com/office/drawing/2014/main" id="{FFA7B36C-6B03-4C59-8393-534EDAD95568}"/>
              </a:ext>
            </a:extLst>
          </p:cNvPr>
          <p:cNvSpPr/>
          <p:nvPr/>
        </p:nvSpPr>
        <p:spPr>
          <a:xfrm>
            <a:off x="602673" y="1844824"/>
            <a:ext cx="5121455" cy="3790653"/>
          </a:xfrm>
          <a:prstGeom prst="rect">
            <a:avLst/>
          </a:prstGeom>
        </p:spPr>
        <p:txBody>
          <a:bodyPr wrap="square">
            <a:spAutoFit/>
          </a:bodyPr>
          <a:lstStyle/>
          <a:p>
            <a:pPr>
              <a:lnSpc>
                <a:spcPct val="150000"/>
              </a:lnSpc>
            </a:pPr>
            <a:r>
              <a:rPr lang="en-US" altLang="zh-CN" sz="1800" b="0" dirty="0">
                <a:solidFill>
                  <a:srgbClr val="C00000"/>
                </a:solidFill>
                <a:latin typeface="Adobe 黑体 Std R" panose="020B0400000000000000" pitchFamily="34" charset="-122"/>
                <a:ea typeface="Adobe 黑体 Std R" panose="020B0400000000000000" pitchFamily="34" charset="-122"/>
                <a:cs typeface="Times New Roman" panose="02020603050405020304" pitchFamily="18" charset="0"/>
              </a:rPr>
              <a:t>      DSP</a:t>
            </a:r>
            <a:r>
              <a:rPr lang="zh-CN" altLang="en-US" sz="1800" b="0" dirty="0">
                <a:solidFill>
                  <a:srgbClr val="C00000"/>
                </a:solidFill>
                <a:latin typeface="Adobe 黑体 Std R" panose="020B0400000000000000" pitchFamily="34" charset="-122"/>
                <a:ea typeface="Adobe 黑体 Std R" panose="020B0400000000000000" pitchFamily="34" charset="-122"/>
                <a:cs typeface="Times New Roman" panose="02020603050405020304" pitchFamily="18" charset="0"/>
              </a:rPr>
              <a:t>的单周期硬件乘累加器、专门的寻址方式以及定点指令集都是针对数字信号处理（时域</a:t>
            </a:r>
            <a:r>
              <a:rPr lang="en-US" altLang="zh-CN" sz="1800" b="0" dirty="0">
                <a:solidFill>
                  <a:srgbClr val="C00000"/>
                </a:solidFill>
                <a:latin typeface="Adobe 黑体 Std R" panose="020B0400000000000000" pitchFamily="34" charset="-122"/>
                <a:ea typeface="Adobe 黑体 Std R" panose="020B0400000000000000" pitchFamily="34" charset="-122"/>
                <a:cs typeface="Times New Roman" panose="02020603050405020304" pitchFamily="18" charset="0"/>
              </a:rPr>
              <a:t>-</a:t>
            </a:r>
            <a:r>
              <a:rPr lang="zh-CN" altLang="en-US" sz="1800" b="0" dirty="0">
                <a:solidFill>
                  <a:srgbClr val="C00000"/>
                </a:solidFill>
                <a:latin typeface="Adobe 黑体 Std R" panose="020B0400000000000000" pitchFamily="34" charset="-122"/>
                <a:ea typeface="Adobe 黑体 Std R" panose="020B0400000000000000" pitchFamily="34" charset="-122"/>
                <a:cs typeface="Times New Roman" panose="02020603050405020304" pitchFamily="18" charset="0"/>
              </a:rPr>
              <a:t>频域变换）设计的。因此</a:t>
            </a:r>
            <a:r>
              <a:rPr lang="en-US" altLang="zh-CN" sz="1800" b="0" dirty="0">
                <a:solidFill>
                  <a:srgbClr val="C00000"/>
                </a:solidFill>
                <a:latin typeface="Adobe 黑体 Std R" panose="020B0400000000000000" pitchFamily="34" charset="-122"/>
                <a:ea typeface="Adobe 黑体 Std R" panose="020B0400000000000000" pitchFamily="34" charset="-122"/>
                <a:cs typeface="Times New Roman" panose="02020603050405020304" pitchFamily="18" charset="0"/>
              </a:rPr>
              <a:t>DSP</a:t>
            </a:r>
            <a:r>
              <a:rPr lang="zh-CN" altLang="en-US" sz="1800" b="0" dirty="0">
                <a:solidFill>
                  <a:srgbClr val="C00000"/>
                </a:solidFill>
                <a:latin typeface="Adobe 黑体 Std R" panose="020B0400000000000000" pitchFamily="34" charset="-122"/>
                <a:ea typeface="Adobe 黑体 Std R" panose="020B0400000000000000" pitchFamily="34" charset="-122"/>
                <a:cs typeface="Times New Roman" panose="02020603050405020304" pitchFamily="18" charset="0"/>
              </a:rPr>
              <a:t>经常被用于图形图像处理，语音处理，雷达信号处理，通信编解码，数字滤波等需要高速数据处理的领域。</a:t>
            </a:r>
            <a:endParaRPr lang="en-US" altLang="zh-CN" sz="1800" b="0" dirty="0">
              <a:solidFill>
                <a:srgbClr val="C00000"/>
              </a:solidFill>
              <a:latin typeface="Adobe 黑体 Std R" panose="020B0400000000000000" pitchFamily="34" charset="-122"/>
              <a:ea typeface="Adobe 黑体 Std R" panose="020B0400000000000000" pitchFamily="34" charset="-122"/>
              <a:cs typeface="Times New Roman" panose="02020603050405020304" pitchFamily="18" charset="0"/>
            </a:endParaRPr>
          </a:p>
          <a:p>
            <a:pPr>
              <a:lnSpc>
                <a:spcPct val="150000"/>
              </a:lnSpc>
            </a:pPr>
            <a:r>
              <a:rPr lang="zh-CN" altLang="en-US" sz="1800" b="0" dirty="0">
                <a:solidFill>
                  <a:srgbClr val="C00000"/>
                </a:solidFill>
                <a:latin typeface="Adobe 黑体 Std R" panose="020B0400000000000000" pitchFamily="34" charset="-122"/>
                <a:ea typeface="Adobe 黑体 Std R" panose="020B0400000000000000" pitchFamily="34" charset="-122"/>
                <a:cs typeface="Times New Roman" panose="02020603050405020304" pitchFamily="18" charset="0"/>
              </a:rPr>
              <a:t>     同时</a:t>
            </a:r>
            <a:r>
              <a:rPr lang="en-US" altLang="zh-CN" sz="1800" b="0" dirty="0">
                <a:solidFill>
                  <a:srgbClr val="C00000"/>
                </a:solidFill>
                <a:latin typeface="Adobe 黑体 Std R" panose="020B0400000000000000" pitchFamily="34" charset="-122"/>
                <a:ea typeface="Adobe 黑体 Std R" panose="020B0400000000000000" pitchFamily="34" charset="-122"/>
                <a:cs typeface="Times New Roman" panose="02020603050405020304" pitchFamily="18" charset="0"/>
              </a:rPr>
              <a:t>DSP </a:t>
            </a:r>
            <a:r>
              <a:rPr lang="zh-CN" altLang="en-US" sz="1800" b="0" dirty="0">
                <a:solidFill>
                  <a:srgbClr val="C00000"/>
                </a:solidFill>
                <a:latin typeface="Adobe 黑体 Std R" panose="020B0400000000000000" pitchFamily="34" charset="-122"/>
                <a:ea typeface="Adobe 黑体 Std R" panose="020B0400000000000000" pitchFamily="34" charset="-122"/>
                <a:cs typeface="Times New Roman" panose="02020603050405020304" pitchFamily="18" charset="0"/>
              </a:rPr>
              <a:t>芯片强调数字信号处理的实时性，采用了零开销循环、执行时间预测等技术，使得</a:t>
            </a:r>
            <a:r>
              <a:rPr lang="en-US" altLang="zh-CN" sz="1800" b="0" dirty="0">
                <a:solidFill>
                  <a:srgbClr val="C00000"/>
                </a:solidFill>
                <a:latin typeface="Adobe 黑体 Std R" panose="020B0400000000000000" pitchFamily="34" charset="-122"/>
                <a:ea typeface="Adobe 黑体 Std R" panose="020B0400000000000000" pitchFamily="34" charset="-122"/>
                <a:cs typeface="Times New Roman" panose="02020603050405020304" pitchFamily="18" charset="0"/>
              </a:rPr>
              <a:t>DSP</a:t>
            </a:r>
            <a:r>
              <a:rPr lang="zh-CN" altLang="en-US" sz="1800" b="0" dirty="0">
                <a:solidFill>
                  <a:srgbClr val="C00000"/>
                </a:solidFill>
                <a:latin typeface="Adobe 黑体 Std R" panose="020B0400000000000000" pitchFamily="34" charset="-122"/>
                <a:ea typeface="Adobe 黑体 Std R" panose="020B0400000000000000" pitchFamily="34" charset="-122"/>
                <a:cs typeface="Times New Roman" panose="02020603050405020304" pitchFamily="18" charset="0"/>
              </a:rPr>
              <a:t>也适用于高速实时控制领域，例如：伺服电机运动控制，飞行器姿态控制等。</a:t>
            </a:r>
            <a:endParaRPr lang="en-US" altLang="zh-CN" sz="1800" b="0" dirty="0">
              <a:solidFill>
                <a:srgbClr val="C00000"/>
              </a:solidFill>
              <a:latin typeface="Adobe 黑体 Std R" panose="020B0400000000000000" pitchFamily="34" charset="-122"/>
              <a:ea typeface="Adobe 黑体 Std R" panose="020B0400000000000000" pitchFamily="34" charset="-122"/>
              <a:cs typeface="Times New Roman" panose="02020603050405020304" pitchFamily="18" charset="0"/>
            </a:endParaRPr>
          </a:p>
        </p:txBody>
      </p:sp>
      <p:pic>
        <p:nvPicPr>
          <p:cNvPr id="3" name="图片 2">
            <a:extLst>
              <a:ext uri="{FF2B5EF4-FFF2-40B4-BE49-F238E27FC236}">
                <a16:creationId xmlns:a16="http://schemas.microsoft.com/office/drawing/2014/main" id="{6E7A11EF-924F-454E-9FE0-F49399E8C1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14863" y="981379"/>
            <a:ext cx="2124281" cy="1178399"/>
          </a:xfrm>
          <a:prstGeom prst="rect">
            <a:avLst/>
          </a:prstGeom>
        </p:spPr>
      </p:pic>
      <p:pic>
        <p:nvPicPr>
          <p:cNvPr id="5" name="图片 4">
            <a:extLst>
              <a:ext uri="{FF2B5EF4-FFF2-40B4-BE49-F238E27FC236}">
                <a16:creationId xmlns:a16="http://schemas.microsoft.com/office/drawing/2014/main" id="{98B0D368-D6BD-4C0C-922A-E9BF842BE1B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14863" y="2168381"/>
            <a:ext cx="2139061" cy="1338849"/>
          </a:xfrm>
          <a:prstGeom prst="rect">
            <a:avLst/>
          </a:prstGeom>
        </p:spPr>
      </p:pic>
      <p:pic>
        <p:nvPicPr>
          <p:cNvPr id="7" name="图片 6">
            <a:extLst>
              <a:ext uri="{FF2B5EF4-FFF2-40B4-BE49-F238E27FC236}">
                <a16:creationId xmlns:a16="http://schemas.microsoft.com/office/drawing/2014/main" id="{9DD205CC-B75A-4DFC-9E39-59DDA1811E8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14863" y="3507230"/>
            <a:ext cx="2124281" cy="1421634"/>
          </a:xfrm>
          <a:prstGeom prst="rect">
            <a:avLst/>
          </a:prstGeom>
        </p:spPr>
      </p:pic>
      <p:pic>
        <p:nvPicPr>
          <p:cNvPr id="15" name="图片 14">
            <a:extLst>
              <a:ext uri="{FF2B5EF4-FFF2-40B4-BE49-F238E27FC236}">
                <a16:creationId xmlns:a16="http://schemas.microsoft.com/office/drawing/2014/main" id="{D5D035ED-6084-4664-B479-313A46C1FAE5}"/>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314863" y="4928865"/>
            <a:ext cx="2124281" cy="1138482"/>
          </a:xfrm>
          <a:prstGeom prst="rect">
            <a:avLst/>
          </a:prstGeom>
        </p:spPr>
      </p:pic>
    </p:spTree>
    <p:extLst>
      <p:ext uri="{BB962C8B-B14F-4D97-AF65-F5344CB8AC3E}">
        <p14:creationId xmlns:p14="http://schemas.microsoft.com/office/powerpoint/2010/main" val="40325975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539315" y="1268760"/>
            <a:ext cx="2672527" cy="461665"/>
          </a:xfrm>
          <a:prstGeom prst="rect">
            <a:avLst/>
          </a:prstGeom>
          <a:solidFill>
            <a:schemeClr val="tx2">
              <a:lumMod val="20000"/>
              <a:lumOff val="80000"/>
            </a:schemeClr>
          </a:solidFill>
          <a:ln>
            <a:noFill/>
          </a:ln>
        </p:spPr>
        <p:txBody>
          <a:bodyPr wrap="none">
            <a:spAutoFit/>
          </a:bodyPr>
          <a:lstStyle/>
          <a:p>
            <a:pPr algn="ctr" eaLnBrk="1" hangingPunct="1"/>
            <a:r>
              <a:rPr lang="en-US" altLang="zh-CN" sz="2400" dirty="0">
                <a:solidFill>
                  <a:srgbClr val="002060"/>
                </a:solidFill>
                <a:ea typeface="宋体" panose="02010600030101010101" pitchFamily="2" charset="-122"/>
                <a:cs typeface="Times New Roman" panose="02020603050405020304" pitchFamily="18" charset="0"/>
              </a:rPr>
              <a:t>DSP</a:t>
            </a:r>
            <a:r>
              <a:rPr lang="zh-CN" altLang="en-US" sz="2400" dirty="0">
                <a:solidFill>
                  <a:srgbClr val="002060"/>
                </a:solidFill>
                <a:ea typeface="宋体" panose="02010600030101010101" pitchFamily="2" charset="-122"/>
                <a:cs typeface="Times New Roman" panose="02020603050405020304" pitchFamily="18" charset="0"/>
              </a:rPr>
              <a:t>基本工作结构</a:t>
            </a:r>
            <a:endParaRPr lang="zh-CN" altLang="en-US" sz="2400" dirty="0">
              <a:solidFill>
                <a:srgbClr val="002060"/>
              </a:solidFill>
              <a:latin typeface="黑体" pitchFamily="49" charset="-122"/>
              <a:ea typeface="黑体" pitchFamily="49" charset="-122"/>
            </a:endParaRPr>
          </a:p>
        </p:txBody>
      </p:sp>
      <p:sp>
        <p:nvSpPr>
          <p:cNvPr id="10" name="圆角矩形 1">
            <a:extLst>
              <a:ext uri="{FF2B5EF4-FFF2-40B4-BE49-F238E27FC236}">
                <a16:creationId xmlns:a16="http://schemas.microsoft.com/office/drawing/2014/main" id="{27E6250A-DBE4-4147-87E5-96A98E7F4E03}"/>
              </a:ext>
            </a:extLst>
          </p:cNvPr>
          <p:cNvSpPr/>
          <p:nvPr/>
        </p:nvSpPr>
        <p:spPr>
          <a:xfrm>
            <a:off x="539315" y="2060848"/>
            <a:ext cx="3602381" cy="2914615"/>
          </a:xfrm>
          <a:prstGeom prst="roundRect">
            <a:avLst>
              <a:gd name="adj" fmla="val 8734"/>
            </a:avLst>
          </a:prstGeom>
          <a:solidFill>
            <a:schemeClr val="tx2">
              <a:lumMod val="20000"/>
              <a:lumOff val="80000"/>
            </a:schemeClr>
          </a:solid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dirty="0">
                <a:solidFill>
                  <a:srgbClr val="FF0000"/>
                </a:solidFill>
                <a:latin typeface="+mn-ea"/>
              </a:rPr>
              <a:t> </a:t>
            </a:r>
            <a:r>
              <a:rPr lang="en-US" altLang="zh-CN" dirty="0">
                <a:solidFill>
                  <a:srgbClr val="FF0000"/>
                </a:solidFill>
              </a:rPr>
              <a:t>DSP</a:t>
            </a:r>
            <a:r>
              <a:rPr lang="zh-CN" altLang="en-US" dirty="0">
                <a:solidFill>
                  <a:srgbClr val="FF0000"/>
                </a:solidFill>
              </a:rPr>
              <a:t>芯片的基本结构包括：</a:t>
            </a:r>
          </a:p>
          <a:p>
            <a:pPr>
              <a:lnSpc>
                <a:spcPct val="150000"/>
              </a:lnSpc>
            </a:pPr>
            <a:r>
              <a:rPr lang="zh-CN" altLang="en-US" dirty="0">
                <a:solidFill>
                  <a:srgbClr val="FF0000"/>
                </a:solidFill>
              </a:rPr>
              <a:t>（</a:t>
            </a:r>
            <a:r>
              <a:rPr lang="en-US" altLang="zh-CN" dirty="0">
                <a:solidFill>
                  <a:srgbClr val="FF0000"/>
                </a:solidFill>
              </a:rPr>
              <a:t>1</a:t>
            </a:r>
            <a:r>
              <a:rPr lang="zh-CN" altLang="en-US" dirty="0">
                <a:solidFill>
                  <a:srgbClr val="FF0000"/>
                </a:solidFill>
              </a:rPr>
              <a:t>）哈佛结构；</a:t>
            </a:r>
          </a:p>
          <a:p>
            <a:pPr>
              <a:lnSpc>
                <a:spcPct val="150000"/>
              </a:lnSpc>
            </a:pPr>
            <a:r>
              <a:rPr lang="zh-CN" altLang="en-US" dirty="0">
                <a:solidFill>
                  <a:srgbClr val="FF0000"/>
                </a:solidFill>
              </a:rPr>
              <a:t>（</a:t>
            </a:r>
            <a:r>
              <a:rPr lang="en-US" altLang="zh-CN" dirty="0">
                <a:solidFill>
                  <a:srgbClr val="FF0000"/>
                </a:solidFill>
              </a:rPr>
              <a:t>2</a:t>
            </a:r>
            <a:r>
              <a:rPr lang="zh-CN" altLang="en-US" dirty="0">
                <a:solidFill>
                  <a:srgbClr val="FF0000"/>
                </a:solidFill>
              </a:rPr>
              <a:t>）流水线操作；</a:t>
            </a:r>
          </a:p>
          <a:p>
            <a:pPr>
              <a:lnSpc>
                <a:spcPct val="150000"/>
              </a:lnSpc>
            </a:pPr>
            <a:r>
              <a:rPr lang="zh-CN" altLang="en-US" dirty="0">
                <a:solidFill>
                  <a:srgbClr val="FF0000"/>
                </a:solidFill>
              </a:rPr>
              <a:t>（</a:t>
            </a:r>
            <a:r>
              <a:rPr lang="en-US" altLang="zh-CN" dirty="0">
                <a:solidFill>
                  <a:srgbClr val="FF0000"/>
                </a:solidFill>
              </a:rPr>
              <a:t>3</a:t>
            </a:r>
            <a:r>
              <a:rPr lang="zh-CN" altLang="en-US" dirty="0">
                <a:solidFill>
                  <a:srgbClr val="FF0000"/>
                </a:solidFill>
              </a:rPr>
              <a:t>）专用的硬件乘法器；</a:t>
            </a:r>
          </a:p>
          <a:p>
            <a:pPr>
              <a:lnSpc>
                <a:spcPct val="150000"/>
              </a:lnSpc>
            </a:pPr>
            <a:r>
              <a:rPr lang="zh-CN" altLang="en-US" dirty="0">
                <a:solidFill>
                  <a:srgbClr val="FF0000"/>
                </a:solidFill>
              </a:rPr>
              <a:t>（</a:t>
            </a:r>
            <a:r>
              <a:rPr lang="en-US" altLang="zh-CN" dirty="0">
                <a:solidFill>
                  <a:srgbClr val="FF0000"/>
                </a:solidFill>
              </a:rPr>
              <a:t>4</a:t>
            </a:r>
            <a:r>
              <a:rPr lang="zh-CN" altLang="en-US" dirty="0">
                <a:solidFill>
                  <a:srgbClr val="FF0000"/>
                </a:solidFill>
              </a:rPr>
              <a:t>）特殊的</a:t>
            </a:r>
            <a:r>
              <a:rPr lang="en-US" altLang="zh-CN" dirty="0">
                <a:solidFill>
                  <a:srgbClr val="FF0000"/>
                </a:solidFill>
              </a:rPr>
              <a:t>DSP</a:t>
            </a:r>
            <a:r>
              <a:rPr lang="zh-CN" altLang="en-US" dirty="0">
                <a:solidFill>
                  <a:srgbClr val="FF0000"/>
                </a:solidFill>
              </a:rPr>
              <a:t>指令；</a:t>
            </a:r>
          </a:p>
          <a:p>
            <a:pPr>
              <a:lnSpc>
                <a:spcPct val="150000"/>
              </a:lnSpc>
            </a:pPr>
            <a:r>
              <a:rPr lang="zh-CN" altLang="en-US" dirty="0">
                <a:solidFill>
                  <a:srgbClr val="FF0000"/>
                </a:solidFill>
              </a:rPr>
              <a:t>（</a:t>
            </a:r>
            <a:r>
              <a:rPr lang="en-US" altLang="zh-CN" dirty="0">
                <a:solidFill>
                  <a:srgbClr val="FF0000"/>
                </a:solidFill>
              </a:rPr>
              <a:t>5</a:t>
            </a:r>
            <a:r>
              <a:rPr lang="zh-CN" altLang="en-US" dirty="0">
                <a:solidFill>
                  <a:srgbClr val="FF0000"/>
                </a:solidFill>
              </a:rPr>
              <a:t>）快速的指令周期。</a:t>
            </a:r>
          </a:p>
          <a:p>
            <a:pPr lvl="0">
              <a:lnSpc>
                <a:spcPct val="150000"/>
              </a:lnSpc>
            </a:pPr>
            <a:endParaRPr lang="zh-CN" altLang="en-US" dirty="0">
              <a:solidFill>
                <a:srgbClr val="990000"/>
              </a:solidFill>
              <a:latin typeface="+mn-ea"/>
            </a:endParaRPr>
          </a:p>
        </p:txBody>
      </p:sp>
      <p:sp>
        <p:nvSpPr>
          <p:cNvPr id="2" name="矩形 1">
            <a:extLst>
              <a:ext uri="{FF2B5EF4-FFF2-40B4-BE49-F238E27FC236}">
                <a16:creationId xmlns:a16="http://schemas.microsoft.com/office/drawing/2014/main" id="{CCEE5472-CC1D-40F7-9892-FB98723A32F5}"/>
              </a:ext>
            </a:extLst>
          </p:cNvPr>
          <p:cNvSpPr/>
          <p:nvPr/>
        </p:nvSpPr>
        <p:spPr>
          <a:xfrm>
            <a:off x="4788024" y="4208426"/>
            <a:ext cx="4104456" cy="2244910"/>
          </a:xfrm>
          <a:prstGeom prst="rect">
            <a:avLst/>
          </a:prstGeom>
          <a:solidFill>
            <a:srgbClr val="FFFF66"/>
          </a:solidFill>
          <a:ln>
            <a:solidFill>
              <a:srgbClr val="FF0000"/>
            </a:solidFill>
          </a:ln>
        </p:spPr>
        <p:txBody>
          <a:bodyPr wrap="square">
            <a:spAutoFit/>
          </a:bodyPr>
          <a:lstStyle/>
          <a:p>
            <a:pPr marL="342900" indent="-342900">
              <a:buFont typeface="SimSun" panose="02010600030101010101" pitchFamily="2" charset="-122"/>
              <a:buChar char="※"/>
            </a:pPr>
            <a:r>
              <a:rPr lang="zh-CN" altLang="en-US" sz="1600" b="0" dirty="0">
                <a:solidFill>
                  <a:schemeClr val="accent5">
                    <a:lumMod val="50000"/>
                  </a:schemeClr>
                </a:solidFill>
                <a:latin typeface="-apple-system"/>
              </a:rPr>
              <a:t>哈佛结构</a:t>
            </a:r>
            <a:endParaRPr lang="en-US" altLang="zh-CN" sz="1600" b="0" dirty="0">
              <a:solidFill>
                <a:schemeClr val="accent5">
                  <a:lumMod val="50000"/>
                </a:schemeClr>
              </a:solidFill>
              <a:latin typeface="-apple-system"/>
            </a:endParaRPr>
          </a:p>
          <a:p>
            <a:pPr>
              <a:lnSpc>
                <a:spcPct val="150000"/>
              </a:lnSpc>
            </a:pPr>
            <a:r>
              <a:rPr lang="zh-CN" altLang="en-US" sz="1200" b="0" dirty="0"/>
              <a:t>      </a:t>
            </a:r>
            <a:r>
              <a:rPr lang="zh-CN" altLang="en-US" sz="1200" b="0" dirty="0">
                <a:solidFill>
                  <a:schemeClr val="accent5">
                    <a:lumMod val="50000"/>
                  </a:schemeClr>
                </a:solidFill>
              </a:rPr>
              <a:t>哈佛结构的主要特点是程序存储器和数据存储器是两个相互独立的存储器，每个存储器独立编址，独立访问。</a:t>
            </a:r>
            <a:endParaRPr lang="en-US" altLang="zh-CN" sz="1200" b="0" dirty="0">
              <a:solidFill>
                <a:schemeClr val="accent5">
                  <a:lumMod val="50000"/>
                </a:schemeClr>
              </a:solidFill>
            </a:endParaRPr>
          </a:p>
          <a:p>
            <a:pPr>
              <a:lnSpc>
                <a:spcPct val="150000"/>
              </a:lnSpc>
            </a:pPr>
            <a:r>
              <a:rPr lang="en-US" altLang="zh-CN" sz="1200" b="0" dirty="0">
                <a:solidFill>
                  <a:schemeClr val="accent5">
                    <a:lumMod val="50000"/>
                  </a:schemeClr>
                </a:solidFill>
              </a:rPr>
              <a:t>      </a:t>
            </a:r>
            <a:r>
              <a:rPr lang="zh-CN" altLang="en-US" sz="1200" b="0" dirty="0">
                <a:solidFill>
                  <a:schemeClr val="accent5">
                    <a:lumMod val="50000"/>
                  </a:schemeClr>
                </a:solidFill>
              </a:rPr>
              <a:t>与两个存储器相对应的是系统中设置了程序总线和数据总线，从而使数据的吞吐率提高了一倍。由于程序和存储器在两个分开的空间中，因此取指和执行能完全重叠，能够形成流水线，处理器可以并行处理二到四条指令，每条指令处于流水线的不同阶段。</a:t>
            </a:r>
          </a:p>
        </p:txBody>
      </p:sp>
      <p:cxnSp>
        <p:nvCxnSpPr>
          <p:cNvPr id="6" name="直接连接符 5">
            <a:extLst>
              <a:ext uri="{FF2B5EF4-FFF2-40B4-BE49-F238E27FC236}">
                <a16:creationId xmlns:a16="http://schemas.microsoft.com/office/drawing/2014/main" id="{BD7F7BB2-ABA5-4FC0-9B95-5DF173612E5E}"/>
              </a:ext>
            </a:extLst>
          </p:cNvPr>
          <p:cNvCxnSpPr/>
          <p:nvPr/>
        </p:nvCxnSpPr>
        <p:spPr>
          <a:xfrm>
            <a:off x="4499992" y="980728"/>
            <a:ext cx="72008" cy="5472608"/>
          </a:xfrm>
          <a:prstGeom prst="line">
            <a:avLst/>
          </a:prstGeom>
        </p:spPr>
        <p:style>
          <a:lnRef idx="1">
            <a:schemeClr val="accent1"/>
          </a:lnRef>
          <a:fillRef idx="0">
            <a:schemeClr val="accent1"/>
          </a:fillRef>
          <a:effectRef idx="0">
            <a:schemeClr val="accent1"/>
          </a:effectRef>
          <a:fontRef idx="minor">
            <a:schemeClr val="tx1"/>
          </a:fontRef>
        </p:style>
      </p:cxnSp>
      <p:pic>
        <p:nvPicPr>
          <p:cNvPr id="14" name="图片 13">
            <a:extLst>
              <a:ext uri="{FF2B5EF4-FFF2-40B4-BE49-F238E27FC236}">
                <a16:creationId xmlns:a16="http://schemas.microsoft.com/office/drawing/2014/main" id="{33E13E71-5703-4794-9D2E-10FE08518F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0032" y="1367133"/>
            <a:ext cx="3888669" cy="2821304"/>
          </a:xfrm>
          <a:prstGeom prst="rect">
            <a:avLst/>
          </a:prstGeom>
        </p:spPr>
      </p:pic>
    </p:spTree>
    <p:extLst>
      <p:ext uri="{BB962C8B-B14F-4D97-AF65-F5344CB8AC3E}">
        <p14:creationId xmlns:p14="http://schemas.microsoft.com/office/powerpoint/2010/main" val="24676052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539315" y="3471391"/>
            <a:ext cx="2053768" cy="461665"/>
          </a:xfrm>
          <a:prstGeom prst="rect">
            <a:avLst/>
          </a:prstGeom>
          <a:solidFill>
            <a:schemeClr val="tx2">
              <a:lumMod val="20000"/>
              <a:lumOff val="80000"/>
            </a:schemeClr>
          </a:solidFill>
          <a:ln>
            <a:noFill/>
          </a:ln>
        </p:spPr>
        <p:txBody>
          <a:bodyPr wrap="none">
            <a:spAutoFit/>
          </a:bodyPr>
          <a:lstStyle/>
          <a:p>
            <a:pPr algn="ctr" eaLnBrk="1" hangingPunct="1"/>
            <a:r>
              <a:rPr lang="en-US" altLang="zh-CN" sz="2400" dirty="0">
                <a:solidFill>
                  <a:srgbClr val="002060"/>
                </a:solidFill>
                <a:ea typeface="宋体" panose="02010600030101010101" pitchFamily="2" charset="-122"/>
                <a:cs typeface="Times New Roman" panose="02020603050405020304" pitchFamily="18" charset="0"/>
              </a:rPr>
              <a:t>DSP</a:t>
            </a:r>
            <a:r>
              <a:rPr lang="zh-CN" altLang="en-US" sz="2400" dirty="0">
                <a:solidFill>
                  <a:srgbClr val="002060"/>
                </a:solidFill>
                <a:ea typeface="宋体" panose="02010600030101010101" pitchFamily="2" charset="-122"/>
                <a:cs typeface="Times New Roman" panose="02020603050405020304" pitchFamily="18" charset="0"/>
              </a:rPr>
              <a:t>选型参考</a:t>
            </a:r>
            <a:endParaRPr lang="zh-CN" altLang="en-US" sz="2400" dirty="0">
              <a:solidFill>
                <a:srgbClr val="002060"/>
              </a:solidFill>
              <a:latin typeface="黑体" pitchFamily="49" charset="-122"/>
              <a:ea typeface="黑体" pitchFamily="49" charset="-122"/>
            </a:endParaRPr>
          </a:p>
        </p:txBody>
      </p:sp>
      <p:sp>
        <p:nvSpPr>
          <p:cNvPr id="10" name="圆角矩形 1">
            <a:extLst>
              <a:ext uri="{FF2B5EF4-FFF2-40B4-BE49-F238E27FC236}">
                <a16:creationId xmlns:a16="http://schemas.microsoft.com/office/drawing/2014/main" id="{27E6250A-DBE4-4147-87E5-96A98E7F4E03}"/>
              </a:ext>
            </a:extLst>
          </p:cNvPr>
          <p:cNvSpPr/>
          <p:nvPr/>
        </p:nvSpPr>
        <p:spPr>
          <a:xfrm>
            <a:off x="539315" y="4005064"/>
            <a:ext cx="7633085" cy="2016224"/>
          </a:xfrm>
          <a:prstGeom prst="roundRect">
            <a:avLst>
              <a:gd name="adj" fmla="val 8734"/>
            </a:avLst>
          </a:prstGeom>
          <a:solidFill>
            <a:schemeClr val="tx2">
              <a:lumMod val="20000"/>
              <a:lumOff val="80000"/>
            </a:schemeClr>
          </a:solid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42900" indent="-342900">
              <a:lnSpc>
                <a:spcPct val="150000"/>
              </a:lnSpc>
              <a:buFont typeface="SimSun" panose="02010600030101010101" pitchFamily="2" charset="-122"/>
              <a:buChar char="※"/>
            </a:pPr>
            <a:r>
              <a:rPr lang="en-US" altLang="zh-CN" dirty="0">
                <a:solidFill>
                  <a:srgbClr val="FF0000"/>
                </a:solidFill>
                <a:latin typeface="+mn-ea"/>
              </a:rPr>
              <a:t> </a:t>
            </a:r>
            <a:r>
              <a:rPr lang="en-US" altLang="zh-CN" b="0" dirty="0">
                <a:solidFill>
                  <a:srgbClr val="FF0000"/>
                </a:solidFill>
              </a:rPr>
              <a:t>TI</a:t>
            </a:r>
            <a:r>
              <a:rPr lang="zh-CN" altLang="en-US" b="0" dirty="0">
                <a:solidFill>
                  <a:srgbClr val="FF0000"/>
                </a:solidFill>
              </a:rPr>
              <a:t>系列</a:t>
            </a:r>
            <a:r>
              <a:rPr lang="en-US" altLang="zh-CN" b="0" dirty="0">
                <a:solidFill>
                  <a:srgbClr val="FF0000"/>
                </a:solidFill>
              </a:rPr>
              <a:t>DSP</a:t>
            </a:r>
            <a:r>
              <a:rPr lang="zh-CN" altLang="en-US" b="0" dirty="0">
                <a:solidFill>
                  <a:srgbClr val="FF0000"/>
                </a:solidFill>
              </a:rPr>
              <a:t>推荐：</a:t>
            </a:r>
          </a:p>
          <a:p>
            <a:pPr marL="342900" indent="-342900">
              <a:lnSpc>
                <a:spcPct val="150000"/>
              </a:lnSpc>
              <a:buFont typeface="Wingdings" panose="05000000000000000000" pitchFamily="2" charset="2"/>
              <a:buChar char="Ø"/>
            </a:pPr>
            <a:r>
              <a:rPr lang="zh-CN" altLang="en-US" b="0" dirty="0">
                <a:solidFill>
                  <a:srgbClr val="FF0000"/>
                </a:solidFill>
              </a:rPr>
              <a:t>  用于控制：主要是选择</a:t>
            </a:r>
            <a:r>
              <a:rPr lang="en-US" altLang="zh-CN" b="0" dirty="0">
                <a:solidFill>
                  <a:srgbClr val="FF0000"/>
                </a:solidFill>
              </a:rPr>
              <a:t>TMS320C2000</a:t>
            </a:r>
            <a:r>
              <a:rPr lang="zh-CN" altLang="en-US" b="0" dirty="0">
                <a:solidFill>
                  <a:srgbClr val="FF0000"/>
                </a:solidFill>
              </a:rPr>
              <a:t>系列；</a:t>
            </a:r>
          </a:p>
          <a:p>
            <a:pPr marL="342900" indent="-342900">
              <a:lnSpc>
                <a:spcPct val="150000"/>
              </a:lnSpc>
              <a:buFont typeface="Wingdings" panose="05000000000000000000" pitchFamily="2" charset="2"/>
              <a:buChar char="Ø"/>
            </a:pPr>
            <a:r>
              <a:rPr lang="zh-CN" altLang="en-US" b="0" dirty="0">
                <a:solidFill>
                  <a:srgbClr val="FF0000"/>
                </a:solidFill>
              </a:rPr>
              <a:t>  用于通信：主要是选择</a:t>
            </a:r>
            <a:r>
              <a:rPr lang="en-US" altLang="zh-CN" b="0" dirty="0">
                <a:solidFill>
                  <a:srgbClr val="FF0000"/>
                </a:solidFill>
              </a:rPr>
              <a:t>TMS320C5000</a:t>
            </a:r>
            <a:r>
              <a:rPr lang="zh-CN" altLang="en-US" b="0" dirty="0">
                <a:solidFill>
                  <a:srgbClr val="FF0000"/>
                </a:solidFill>
              </a:rPr>
              <a:t>系列；</a:t>
            </a:r>
            <a:endParaRPr lang="en-US" altLang="zh-CN" b="0" dirty="0">
              <a:solidFill>
                <a:srgbClr val="FF0000"/>
              </a:solidFill>
            </a:endParaRPr>
          </a:p>
          <a:p>
            <a:pPr marL="342900" indent="-342900">
              <a:lnSpc>
                <a:spcPct val="150000"/>
              </a:lnSpc>
              <a:buFont typeface="Wingdings" panose="05000000000000000000" pitchFamily="2" charset="2"/>
              <a:buChar char="Ø"/>
            </a:pPr>
            <a:r>
              <a:rPr lang="zh-CN" altLang="en-US" b="0" dirty="0">
                <a:solidFill>
                  <a:srgbClr val="FF0000"/>
                </a:solidFill>
              </a:rPr>
              <a:t>  用于图像处理（模式识别）：主要是选择</a:t>
            </a:r>
            <a:r>
              <a:rPr lang="en-US" altLang="zh-CN" b="0" dirty="0">
                <a:solidFill>
                  <a:srgbClr val="FF0000"/>
                </a:solidFill>
              </a:rPr>
              <a:t>TMS320C6000</a:t>
            </a:r>
            <a:r>
              <a:rPr lang="zh-CN" altLang="en-US" b="0" dirty="0">
                <a:solidFill>
                  <a:srgbClr val="FF0000"/>
                </a:solidFill>
              </a:rPr>
              <a:t>系列。</a:t>
            </a:r>
            <a:endParaRPr lang="en-US" altLang="zh-CN" b="0" dirty="0">
              <a:solidFill>
                <a:srgbClr val="FF0000"/>
              </a:solidFill>
            </a:endParaRPr>
          </a:p>
        </p:txBody>
      </p:sp>
      <p:sp>
        <p:nvSpPr>
          <p:cNvPr id="7" name="矩形 6">
            <a:extLst>
              <a:ext uri="{FF2B5EF4-FFF2-40B4-BE49-F238E27FC236}">
                <a16:creationId xmlns:a16="http://schemas.microsoft.com/office/drawing/2014/main" id="{0A249BF0-D590-4F15-A54A-91469782FA09}"/>
              </a:ext>
            </a:extLst>
          </p:cNvPr>
          <p:cNvSpPr/>
          <p:nvPr/>
        </p:nvSpPr>
        <p:spPr>
          <a:xfrm>
            <a:off x="542508" y="1124744"/>
            <a:ext cx="2672527" cy="461665"/>
          </a:xfrm>
          <a:prstGeom prst="rect">
            <a:avLst/>
          </a:prstGeom>
          <a:solidFill>
            <a:schemeClr val="tx2">
              <a:lumMod val="20000"/>
              <a:lumOff val="80000"/>
            </a:schemeClr>
          </a:solidFill>
          <a:ln>
            <a:noFill/>
          </a:ln>
        </p:spPr>
        <p:txBody>
          <a:bodyPr wrap="none">
            <a:spAutoFit/>
          </a:bodyPr>
          <a:lstStyle/>
          <a:p>
            <a:pPr algn="ctr" eaLnBrk="1" hangingPunct="1"/>
            <a:r>
              <a:rPr lang="en-US" altLang="zh-CN" sz="2400" dirty="0">
                <a:solidFill>
                  <a:srgbClr val="002060"/>
                </a:solidFill>
                <a:ea typeface="宋体" panose="02010600030101010101" pitchFamily="2" charset="-122"/>
                <a:cs typeface="Times New Roman" panose="02020603050405020304" pitchFamily="18" charset="0"/>
              </a:rPr>
              <a:t>DSP</a:t>
            </a:r>
            <a:r>
              <a:rPr lang="zh-CN" altLang="en-US" sz="2400" dirty="0">
                <a:solidFill>
                  <a:srgbClr val="002060"/>
                </a:solidFill>
                <a:ea typeface="宋体" panose="02010600030101010101" pitchFamily="2" charset="-122"/>
                <a:cs typeface="Times New Roman" panose="02020603050405020304" pitchFamily="18" charset="0"/>
              </a:rPr>
              <a:t>主要生产厂家</a:t>
            </a:r>
            <a:endParaRPr lang="zh-CN" altLang="en-US" sz="2400" dirty="0">
              <a:solidFill>
                <a:srgbClr val="002060"/>
              </a:solidFill>
              <a:latin typeface="黑体" pitchFamily="49" charset="-122"/>
              <a:ea typeface="黑体" pitchFamily="49" charset="-122"/>
            </a:endParaRPr>
          </a:p>
        </p:txBody>
      </p:sp>
      <p:graphicFrame>
        <p:nvGraphicFramePr>
          <p:cNvPr id="4" name="表格 3">
            <a:extLst>
              <a:ext uri="{FF2B5EF4-FFF2-40B4-BE49-F238E27FC236}">
                <a16:creationId xmlns:a16="http://schemas.microsoft.com/office/drawing/2014/main" id="{57D685F3-094C-4E93-B209-33E96489235C}"/>
              </a:ext>
            </a:extLst>
          </p:cNvPr>
          <p:cNvGraphicFramePr>
            <a:graphicFrameLocks noGrp="1"/>
          </p:cNvGraphicFramePr>
          <p:nvPr>
            <p:extLst>
              <p:ext uri="{D42A27DB-BD31-4B8C-83A1-F6EECF244321}">
                <p14:modId xmlns:p14="http://schemas.microsoft.com/office/powerpoint/2010/main" val="913488617"/>
              </p:ext>
            </p:extLst>
          </p:nvPr>
        </p:nvGraphicFramePr>
        <p:xfrm>
          <a:off x="539315" y="1628799"/>
          <a:ext cx="7633085" cy="1789989"/>
        </p:xfrm>
        <a:graphic>
          <a:graphicData uri="http://schemas.openxmlformats.org/drawingml/2006/table">
            <a:tbl>
              <a:tblPr firstRow="1" firstCol="1" bandRow="1">
                <a:tableStyleId>{5C22544A-7EE6-4342-B048-85BDC9FD1C3A}</a:tableStyleId>
              </a:tblPr>
              <a:tblGrid>
                <a:gridCol w="1247473">
                  <a:extLst>
                    <a:ext uri="{9D8B030D-6E8A-4147-A177-3AD203B41FA5}">
                      <a16:colId xmlns:a16="http://schemas.microsoft.com/office/drawing/2014/main" val="3123863553"/>
                    </a:ext>
                  </a:extLst>
                </a:gridCol>
                <a:gridCol w="3374864">
                  <a:extLst>
                    <a:ext uri="{9D8B030D-6E8A-4147-A177-3AD203B41FA5}">
                      <a16:colId xmlns:a16="http://schemas.microsoft.com/office/drawing/2014/main" val="3842777321"/>
                    </a:ext>
                  </a:extLst>
                </a:gridCol>
                <a:gridCol w="3010748">
                  <a:extLst>
                    <a:ext uri="{9D8B030D-6E8A-4147-A177-3AD203B41FA5}">
                      <a16:colId xmlns:a16="http://schemas.microsoft.com/office/drawing/2014/main" val="2866229245"/>
                    </a:ext>
                  </a:extLst>
                </a:gridCol>
              </a:tblGrid>
              <a:tr h="196732">
                <a:tc>
                  <a:txBody>
                    <a:bodyPr/>
                    <a:lstStyle/>
                    <a:p>
                      <a:pPr algn="just">
                        <a:spcAft>
                          <a:spcPts val="0"/>
                        </a:spcAft>
                      </a:pPr>
                      <a:r>
                        <a:rPr lang="zh-CN" sz="900" kern="100">
                          <a:effectLst/>
                        </a:rPr>
                        <a:t>厂家</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900" kern="100">
                          <a:effectLst/>
                        </a:rPr>
                        <a:t>代表产品</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900" kern="100">
                          <a:effectLst/>
                        </a:rPr>
                        <a:t>应用</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18870212"/>
                  </a:ext>
                </a:extLst>
              </a:tr>
              <a:tr h="590194">
                <a:tc>
                  <a:txBody>
                    <a:bodyPr/>
                    <a:lstStyle/>
                    <a:p>
                      <a:pPr algn="just">
                        <a:spcAft>
                          <a:spcPts val="0"/>
                        </a:spcAft>
                      </a:pPr>
                      <a:r>
                        <a:rPr lang="zh-CN" sz="900" kern="100">
                          <a:effectLst/>
                        </a:rPr>
                        <a:t>德州仪器公司（</a:t>
                      </a:r>
                      <a:r>
                        <a:rPr lang="en-US" sz="900" kern="100">
                          <a:effectLst/>
                        </a:rPr>
                        <a:t>TI</a:t>
                      </a:r>
                      <a:r>
                        <a:rPr lang="zh-CN" sz="900" kern="100">
                          <a:effectLst/>
                        </a:rPr>
                        <a: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00" kern="100">
                          <a:effectLst/>
                        </a:rPr>
                        <a:t> TI </a:t>
                      </a:r>
                      <a:r>
                        <a:rPr lang="zh-CN" sz="1000" kern="100">
                          <a:effectLst/>
                        </a:rPr>
                        <a:t>的三大主力</a:t>
                      </a:r>
                      <a:r>
                        <a:rPr lang="en-US" sz="1000" kern="100">
                          <a:effectLst/>
                        </a:rPr>
                        <a:t> DSP </a:t>
                      </a:r>
                      <a:r>
                        <a:rPr lang="zh-CN" sz="1000" kern="100">
                          <a:effectLst/>
                        </a:rPr>
                        <a:t>产品系列为</a:t>
                      </a:r>
                      <a:r>
                        <a:rPr lang="en-US" sz="1000" kern="100">
                          <a:effectLst/>
                        </a:rPr>
                        <a:t> C2000 </a:t>
                      </a:r>
                      <a:r>
                        <a:rPr lang="zh-CN" sz="1000" kern="100">
                          <a:effectLst/>
                        </a:rPr>
                        <a:t>系列主要用于数字控制系统；</a:t>
                      </a:r>
                      <a:r>
                        <a:rPr lang="en-US" sz="1000" kern="100">
                          <a:effectLst/>
                        </a:rPr>
                        <a:t> C5000</a:t>
                      </a:r>
                      <a:r>
                        <a:rPr lang="zh-CN" sz="1000" kern="100">
                          <a:effectLst/>
                        </a:rPr>
                        <a:t>（</a:t>
                      </a:r>
                      <a:r>
                        <a:rPr lang="en-US" sz="1000" kern="100">
                          <a:effectLst/>
                        </a:rPr>
                        <a:t>C54x</a:t>
                      </a:r>
                      <a:r>
                        <a:rPr lang="zh-CN" sz="1000" kern="100">
                          <a:effectLst/>
                        </a:rPr>
                        <a:t>、</a:t>
                      </a:r>
                      <a:r>
                        <a:rPr lang="en-US" sz="1000" kern="100">
                          <a:effectLst/>
                        </a:rPr>
                        <a:t> C55x</a:t>
                      </a:r>
                      <a:r>
                        <a:rPr lang="zh-CN" sz="1000" kern="100">
                          <a:effectLst/>
                        </a:rPr>
                        <a:t>）系列主要用于低功耗、便携的无线通信终端产品；</a:t>
                      </a:r>
                      <a:r>
                        <a:rPr lang="en-US" sz="1000" kern="100">
                          <a:effectLst/>
                        </a:rPr>
                        <a:t> C6000 </a:t>
                      </a:r>
                      <a:r>
                        <a:rPr lang="zh-CN" sz="1000" kern="100">
                          <a:effectLst/>
                        </a:rPr>
                        <a:t>系列主要用于高性能复杂的通信系统。</a:t>
                      </a:r>
                      <a:endParaRPr lang="zh-CN" sz="10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00" kern="100">
                          <a:effectLst/>
                        </a:rPr>
                        <a:t>德州仪器公司（</a:t>
                      </a:r>
                      <a:r>
                        <a:rPr lang="en-US" sz="1000" kern="100">
                          <a:effectLst/>
                        </a:rPr>
                        <a:t>TI</a:t>
                      </a:r>
                      <a:r>
                        <a:rPr lang="zh-CN" sz="1000" kern="100">
                          <a:effectLst/>
                        </a:rPr>
                        <a:t>） 是</a:t>
                      </a:r>
                      <a:r>
                        <a:rPr lang="en-US" sz="1000" kern="100">
                          <a:effectLst/>
                        </a:rPr>
                        <a:t> DSP </a:t>
                      </a:r>
                      <a:r>
                        <a:rPr lang="zh-CN" sz="1000" kern="100">
                          <a:effectLst/>
                        </a:rPr>
                        <a:t>业界公认的龙头老大，主要应用范围在机器视觉、航空电子和国防、尺寸、重量和功耗（</a:t>
                      </a:r>
                      <a:r>
                        <a:rPr lang="en-US" sz="1000" kern="100">
                          <a:effectLst/>
                        </a:rPr>
                        <a:t>SWAP</a:t>
                      </a:r>
                      <a:r>
                        <a:rPr lang="zh-CN" sz="1000" kern="100">
                          <a:effectLst/>
                        </a:rPr>
                        <a:t>）、音频、视频编码</a:t>
                      </a:r>
                      <a:r>
                        <a:rPr lang="en-US" sz="1000" kern="100">
                          <a:effectLst/>
                        </a:rPr>
                        <a:t> / </a:t>
                      </a:r>
                      <a:r>
                        <a:rPr lang="zh-CN" sz="1000" kern="100">
                          <a:effectLst/>
                        </a:rPr>
                        <a:t>解码与生物识别领域。</a:t>
                      </a:r>
                      <a:endParaRPr lang="zh-CN" sz="10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15962909"/>
                  </a:ext>
                </a:extLst>
              </a:tr>
              <a:tr h="590194">
                <a:tc>
                  <a:txBody>
                    <a:bodyPr/>
                    <a:lstStyle/>
                    <a:p>
                      <a:pPr algn="just">
                        <a:spcAft>
                          <a:spcPts val="0"/>
                        </a:spcAft>
                      </a:pPr>
                      <a:r>
                        <a:rPr lang="en-US" sz="900" kern="100">
                          <a:effectLst/>
                        </a:rPr>
                        <a:t>ADI</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00" kern="100" dirty="0">
                          <a:effectLst/>
                        </a:rPr>
                        <a:t>主打产品</a:t>
                      </a:r>
                      <a:r>
                        <a:rPr lang="en-US" sz="1000" kern="100" dirty="0">
                          <a:effectLst/>
                        </a:rPr>
                        <a:t>21xx</a:t>
                      </a:r>
                      <a:r>
                        <a:rPr lang="zh-CN" sz="1000" kern="100" dirty="0">
                          <a:effectLst/>
                        </a:rPr>
                        <a:t>系列，</a:t>
                      </a:r>
                      <a:r>
                        <a:rPr lang="en-US" sz="1000" kern="100" dirty="0">
                          <a:effectLst/>
                        </a:rPr>
                        <a:t>SHARC</a:t>
                      </a:r>
                      <a:r>
                        <a:rPr lang="zh-CN" sz="1000" kern="100" dirty="0">
                          <a:effectLst/>
                        </a:rPr>
                        <a:t>系列，</a:t>
                      </a:r>
                      <a:r>
                        <a:rPr lang="en-US" sz="1000" kern="100" dirty="0" err="1">
                          <a:effectLst/>
                        </a:rPr>
                        <a:t>TigerSHARC</a:t>
                      </a:r>
                      <a:r>
                        <a:rPr lang="zh-CN" sz="1000" kern="100" dirty="0">
                          <a:effectLst/>
                        </a:rPr>
                        <a:t>系列，</a:t>
                      </a:r>
                      <a:r>
                        <a:rPr lang="en-US" sz="1000" kern="100" dirty="0">
                          <a:effectLst/>
                        </a:rPr>
                        <a:t>Blackfin</a:t>
                      </a:r>
                      <a:r>
                        <a:rPr lang="zh-CN" sz="1000" kern="100" dirty="0">
                          <a:effectLst/>
                        </a:rPr>
                        <a:t>系列，</a:t>
                      </a:r>
                      <a:r>
                        <a:rPr lang="en-US" sz="1000" u="none" strike="noStrike" kern="100" dirty="0" err="1">
                          <a:effectLst/>
                        </a:rPr>
                        <a:t>SigmaDSP</a:t>
                      </a:r>
                      <a:r>
                        <a:rPr lang="zh-CN" sz="1000" kern="100" dirty="0">
                          <a:effectLst/>
                        </a:rPr>
                        <a:t>系列</a:t>
                      </a:r>
                      <a:endParaRPr lang="zh-CN" sz="10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00" kern="100">
                          <a:effectLst/>
                        </a:rPr>
                        <a:t>应用在语音处理、图像处理、过程控制、测控与测量等领域。</a:t>
                      </a:r>
                      <a:r>
                        <a:rPr lang="en-US" sz="1000" kern="100">
                          <a:effectLst/>
                        </a:rPr>
                        <a:t>TigerSHARC</a:t>
                      </a:r>
                      <a:r>
                        <a:rPr lang="zh-CN" sz="1000" kern="100">
                          <a:effectLst/>
                        </a:rPr>
                        <a:t>系列多用于国防军事设备，如雷达 、航空器和声纳等</a:t>
                      </a:r>
                      <a:endParaRPr lang="zh-CN" sz="10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155022460"/>
                  </a:ext>
                </a:extLst>
              </a:tr>
              <a:tr h="393463">
                <a:tc>
                  <a:txBody>
                    <a:bodyPr/>
                    <a:lstStyle/>
                    <a:p>
                      <a:pPr algn="just">
                        <a:spcAft>
                          <a:spcPts val="0"/>
                        </a:spcAft>
                      </a:pPr>
                      <a:r>
                        <a:rPr lang="en-US" sz="900" kern="100">
                          <a:effectLst/>
                        </a:rPr>
                        <a:t>NXP</a:t>
                      </a:r>
                      <a:r>
                        <a:rPr lang="zh-CN" sz="900" kern="100">
                          <a:effectLst/>
                        </a:rPr>
                        <a:t>（</a:t>
                      </a:r>
                      <a:r>
                        <a:rPr lang="en-US" sz="900" kern="100">
                          <a:effectLst/>
                        </a:rPr>
                        <a:t>Motorola/Fresscale</a:t>
                      </a:r>
                      <a:r>
                        <a:rPr lang="zh-CN" sz="900" kern="100">
                          <a:effectLst/>
                        </a:rPr>
                        <a: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00" kern="100">
                          <a:effectLst/>
                        </a:rPr>
                        <a:t>主打产品有</a:t>
                      </a:r>
                      <a:r>
                        <a:rPr lang="en-US" sz="1000" kern="100">
                          <a:effectLst/>
                        </a:rPr>
                        <a:t> DSP56000 </a:t>
                      </a:r>
                      <a:r>
                        <a:rPr lang="zh-CN" sz="1000" kern="100">
                          <a:effectLst/>
                        </a:rPr>
                        <a:t>系列、</a:t>
                      </a:r>
                      <a:r>
                        <a:rPr lang="en-US" sz="1000" kern="100">
                          <a:effectLst/>
                        </a:rPr>
                        <a:t> DSP56800 </a:t>
                      </a:r>
                      <a:r>
                        <a:rPr lang="zh-CN" sz="1000" kern="100">
                          <a:effectLst/>
                        </a:rPr>
                        <a:t>系列、</a:t>
                      </a:r>
                      <a:r>
                        <a:rPr lang="en-US" sz="1000" kern="100">
                          <a:effectLst/>
                        </a:rPr>
                        <a:t>DSP56800E </a:t>
                      </a:r>
                      <a:r>
                        <a:rPr lang="zh-CN" sz="1000" kern="100">
                          <a:effectLst/>
                        </a:rPr>
                        <a:t>系列、</a:t>
                      </a:r>
                      <a:r>
                        <a:rPr lang="en-US" sz="1000" kern="100">
                          <a:effectLst/>
                        </a:rPr>
                        <a:t> MSC8100 </a:t>
                      </a:r>
                      <a:r>
                        <a:rPr lang="zh-CN" sz="1000" kern="100">
                          <a:effectLst/>
                        </a:rPr>
                        <a:t>系列、</a:t>
                      </a:r>
                      <a:r>
                        <a:rPr lang="en-US" sz="1000" kern="100">
                          <a:effectLst/>
                        </a:rPr>
                        <a:t> DSP56300 </a:t>
                      </a:r>
                      <a:r>
                        <a:rPr lang="zh-CN" sz="1000" kern="100">
                          <a:effectLst/>
                        </a:rPr>
                        <a:t>系列</a:t>
                      </a:r>
                      <a:endParaRPr lang="zh-CN" sz="10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00" kern="100" dirty="0">
                          <a:effectLst/>
                        </a:rPr>
                        <a:t>DSP </a:t>
                      </a:r>
                      <a:r>
                        <a:rPr lang="zh-CN" sz="1000" kern="100" dirty="0">
                          <a:effectLst/>
                        </a:rPr>
                        <a:t>芯片主要应用于语音处理、通信、数字相机、多媒体、控制等领域。</a:t>
                      </a:r>
                      <a:endParaRPr lang="zh-CN" sz="10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343786311"/>
                  </a:ext>
                </a:extLst>
              </a:tr>
            </a:tbl>
          </a:graphicData>
        </a:graphic>
      </p:graphicFrame>
    </p:spTree>
    <p:extLst>
      <p:ext uri="{BB962C8B-B14F-4D97-AF65-F5344CB8AC3E}">
        <p14:creationId xmlns:p14="http://schemas.microsoft.com/office/powerpoint/2010/main" val="4606992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txBox="1">
            <a:spLocks noChangeArrowheads="1"/>
          </p:cNvSpPr>
          <p:nvPr/>
        </p:nvSpPr>
        <p:spPr bwMode="auto">
          <a:xfrm>
            <a:off x="5651500" y="115888"/>
            <a:ext cx="3082925" cy="50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2000" b="1">
                <a:solidFill>
                  <a:schemeClr val="tx1"/>
                </a:solidFill>
                <a:latin typeface="仿宋_GB2312" charset="-122"/>
                <a:ea typeface="仿宋_GB2312" charset="-122"/>
              </a:defRPr>
            </a:lvl1pPr>
            <a:lvl2pPr marL="742950" indent="-285750" eaLnBrk="0" hangingPunct="0">
              <a:defRPr sz="2000" b="1">
                <a:solidFill>
                  <a:schemeClr val="tx1"/>
                </a:solidFill>
                <a:latin typeface="仿宋_GB2312" charset="-122"/>
                <a:ea typeface="仿宋_GB2312" charset="-122"/>
              </a:defRPr>
            </a:lvl2pPr>
            <a:lvl3pPr marL="1143000" indent="-228600" eaLnBrk="0" hangingPunct="0">
              <a:defRPr sz="2000" b="1">
                <a:solidFill>
                  <a:schemeClr val="tx1"/>
                </a:solidFill>
                <a:latin typeface="仿宋_GB2312" charset="-122"/>
                <a:ea typeface="仿宋_GB2312" charset="-122"/>
              </a:defRPr>
            </a:lvl3pPr>
            <a:lvl4pPr marL="1600200" indent="-228600" eaLnBrk="0" hangingPunct="0">
              <a:defRPr sz="2000" b="1">
                <a:solidFill>
                  <a:schemeClr val="tx1"/>
                </a:solidFill>
                <a:latin typeface="仿宋_GB2312" charset="-122"/>
                <a:ea typeface="仿宋_GB2312" charset="-122"/>
              </a:defRPr>
            </a:lvl4pPr>
            <a:lvl5pPr marL="2057400" indent="-228600" eaLnBrk="0" hangingPunct="0">
              <a:defRPr sz="2000" b="1">
                <a:solidFill>
                  <a:schemeClr val="tx1"/>
                </a:solidFill>
                <a:latin typeface="仿宋_GB2312" charset="-122"/>
                <a:ea typeface="仿宋_GB2312" charset="-122"/>
              </a:defRPr>
            </a:lvl5pPr>
            <a:lvl6pPr marL="2514600" indent="-228600" algn="ctr" eaLnBrk="0" fontAlgn="base" hangingPunct="0">
              <a:spcBef>
                <a:spcPct val="0"/>
              </a:spcBef>
              <a:spcAft>
                <a:spcPct val="0"/>
              </a:spcAft>
              <a:defRPr sz="2000" b="1">
                <a:solidFill>
                  <a:schemeClr val="tx1"/>
                </a:solidFill>
                <a:latin typeface="仿宋_GB2312" charset="-122"/>
                <a:ea typeface="仿宋_GB2312" charset="-122"/>
              </a:defRPr>
            </a:lvl6pPr>
            <a:lvl7pPr marL="2971800" indent="-228600" algn="ctr" eaLnBrk="0" fontAlgn="base" hangingPunct="0">
              <a:spcBef>
                <a:spcPct val="0"/>
              </a:spcBef>
              <a:spcAft>
                <a:spcPct val="0"/>
              </a:spcAft>
              <a:defRPr sz="2000" b="1">
                <a:solidFill>
                  <a:schemeClr val="tx1"/>
                </a:solidFill>
                <a:latin typeface="仿宋_GB2312" charset="-122"/>
                <a:ea typeface="仿宋_GB2312" charset="-122"/>
              </a:defRPr>
            </a:lvl7pPr>
            <a:lvl8pPr marL="3429000" indent="-228600" algn="ctr" eaLnBrk="0" fontAlgn="base" hangingPunct="0">
              <a:spcBef>
                <a:spcPct val="0"/>
              </a:spcBef>
              <a:spcAft>
                <a:spcPct val="0"/>
              </a:spcAft>
              <a:defRPr sz="2000" b="1">
                <a:solidFill>
                  <a:schemeClr val="tx1"/>
                </a:solidFill>
                <a:latin typeface="仿宋_GB2312" charset="-122"/>
                <a:ea typeface="仿宋_GB2312" charset="-122"/>
              </a:defRPr>
            </a:lvl8pPr>
            <a:lvl9pPr marL="3886200" indent="-228600" algn="ctr" eaLnBrk="0" fontAlgn="base" hangingPunct="0">
              <a:spcBef>
                <a:spcPct val="0"/>
              </a:spcBef>
              <a:spcAft>
                <a:spcPct val="0"/>
              </a:spcAft>
              <a:defRPr sz="2000" b="1">
                <a:solidFill>
                  <a:schemeClr val="tx1"/>
                </a:solidFill>
                <a:latin typeface="仿宋_GB2312" charset="-122"/>
                <a:ea typeface="仿宋_GB2312" charset="-122"/>
              </a:defRPr>
            </a:lvl9pPr>
          </a:lstStyle>
          <a:p>
            <a:pPr eaLnBrk="1" hangingPunct="1">
              <a:lnSpc>
                <a:spcPct val="130000"/>
              </a:lnSpc>
            </a:pPr>
            <a:r>
              <a:rPr lang="zh-CN" altLang="en-US" sz="3200">
                <a:solidFill>
                  <a:schemeClr val="bg1"/>
                </a:solidFill>
                <a:latin typeface="微软雅黑" pitchFamily="34" charset="-122"/>
                <a:ea typeface="微软雅黑" pitchFamily="34" charset="-122"/>
              </a:rPr>
              <a:t>目   录</a:t>
            </a:r>
            <a:endParaRPr lang="en-US" altLang="zh-CN" sz="3200">
              <a:solidFill>
                <a:schemeClr val="bg1"/>
              </a:solidFill>
              <a:latin typeface="微软雅黑" pitchFamily="34" charset="-122"/>
              <a:ea typeface="微软雅黑" pitchFamily="34" charset="-122"/>
            </a:endParaRPr>
          </a:p>
        </p:txBody>
      </p:sp>
      <p:sp>
        <p:nvSpPr>
          <p:cNvPr id="5124" name="Rectangle 35"/>
          <p:cNvSpPr>
            <a:spLocks noChangeArrowheads="1"/>
          </p:cNvSpPr>
          <p:nvPr/>
        </p:nvSpPr>
        <p:spPr bwMode="auto">
          <a:xfrm>
            <a:off x="1073445" y="1771076"/>
            <a:ext cx="3138508"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a:r>
              <a:rPr lang="zh-CN" altLang="en-US" sz="2800" dirty="0">
                <a:solidFill>
                  <a:schemeClr val="bg1"/>
                </a:solidFill>
                <a:latin typeface="黑体" pitchFamily="49" charset="-122"/>
                <a:ea typeface="黑体" pitchFamily="49" charset="-122"/>
              </a:rPr>
              <a:t>常见微处理器介绍</a:t>
            </a:r>
          </a:p>
        </p:txBody>
      </p:sp>
      <p:sp>
        <p:nvSpPr>
          <p:cNvPr id="5126" name="Rectangle 35"/>
          <p:cNvSpPr>
            <a:spLocks noChangeArrowheads="1"/>
          </p:cNvSpPr>
          <p:nvPr/>
        </p:nvSpPr>
        <p:spPr bwMode="auto">
          <a:xfrm>
            <a:off x="2493536" y="3297066"/>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数字信号处理器（</a:t>
            </a:r>
            <a:r>
              <a:rPr lang="en-US" altLang="zh-CN" sz="2800" dirty="0">
                <a:solidFill>
                  <a:schemeClr val="bg1">
                    <a:lumMod val="65000"/>
                  </a:schemeClr>
                </a:solidFill>
                <a:latin typeface="黑体" pitchFamily="49" charset="-122"/>
                <a:ea typeface="黑体" pitchFamily="49" charset="-122"/>
              </a:rPr>
              <a:t>DSP</a:t>
            </a:r>
            <a:r>
              <a:rPr lang="zh-CN" altLang="en-US" sz="2800" dirty="0">
                <a:solidFill>
                  <a:schemeClr val="bg1">
                    <a:lumMod val="65000"/>
                  </a:schemeClr>
                </a:solidFill>
                <a:latin typeface="黑体" pitchFamily="49" charset="-122"/>
                <a:ea typeface="黑体" pitchFamily="49" charset="-122"/>
              </a:rPr>
              <a:t>）</a:t>
            </a:r>
          </a:p>
        </p:txBody>
      </p:sp>
      <p:cxnSp>
        <p:nvCxnSpPr>
          <p:cNvPr id="4" name="直接连接符 3"/>
          <p:cNvCxnSpPr>
            <a:cxnSpLocks/>
          </p:cNvCxnSpPr>
          <p:nvPr/>
        </p:nvCxnSpPr>
        <p:spPr>
          <a:xfrm>
            <a:off x="2081557" y="2380676"/>
            <a:ext cx="0" cy="2774776"/>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2096291" y="3643284"/>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8" name="Rectangle 35"/>
          <p:cNvSpPr>
            <a:spLocks noChangeArrowheads="1"/>
          </p:cNvSpPr>
          <p:nvPr/>
        </p:nvSpPr>
        <p:spPr bwMode="auto">
          <a:xfrm>
            <a:off x="2494034" y="2508365"/>
            <a:ext cx="4959523"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微控制单元（</a:t>
            </a:r>
            <a:r>
              <a:rPr lang="en-US" altLang="zh-CN" sz="2800" dirty="0">
                <a:solidFill>
                  <a:schemeClr val="bg1">
                    <a:lumMod val="65000"/>
                  </a:schemeClr>
                </a:solidFill>
                <a:latin typeface="黑体" pitchFamily="49" charset="-122"/>
                <a:ea typeface="黑体" pitchFamily="49" charset="-122"/>
              </a:rPr>
              <a:t>MCU</a:t>
            </a:r>
            <a:r>
              <a:rPr lang="zh-CN" altLang="en-US" sz="2800" dirty="0">
                <a:solidFill>
                  <a:schemeClr val="bg1">
                    <a:lumMod val="65000"/>
                  </a:schemeClr>
                </a:solidFill>
                <a:latin typeface="黑体" pitchFamily="49" charset="-122"/>
                <a:ea typeface="黑体" pitchFamily="49" charset="-122"/>
              </a:rPr>
              <a:t>）</a:t>
            </a:r>
          </a:p>
        </p:txBody>
      </p:sp>
      <p:cxnSp>
        <p:nvCxnSpPr>
          <p:cNvPr id="19" name="直接连接符 18"/>
          <p:cNvCxnSpPr>
            <a:cxnSpLocks/>
            <a:endCxn id="18" idx="1"/>
          </p:cNvCxnSpPr>
          <p:nvPr/>
        </p:nvCxnSpPr>
        <p:spPr>
          <a:xfrm>
            <a:off x="2096291" y="2813165"/>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 name="右箭头 19"/>
          <p:cNvSpPr/>
          <p:nvPr/>
        </p:nvSpPr>
        <p:spPr>
          <a:xfrm>
            <a:off x="1073445" y="4130572"/>
            <a:ext cx="72008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35">
            <a:extLst>
              <a:ext uri="{FF2B5EF4-FFF2-40B4-BE49-F238E27FC236}">
                <a16:creationId xmlns:a16="http://schemas.microsoft.com/office/drawing/2014/main" id="{FC0D0968-C147-407D-9869-FD00F3CA13B1}"/>
              </a:ext>
            </a:extLst>
          </p:cNvPr>
          <p:cNvSpPr>
            <a:spLocks noChangeArrowheads="1"/>
          </p:cNvSpPr>
          <p:nvPr/>
        </p:nvSpPr>
        <p:spPr bwMode="auto">
          <a:xfrm>
            <a:off x="2493536" y="4083578"/>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en-US" altLang="zh-CN" sz="2800" dirty="0">
                <a:solidFill>
                  <a:schemeClr val="bg1"/>
                </a:solidFill>
                <a:latin typeface="黑体" pitchFamily="49" charset="-122"/>
                <a:ea typeface="黑体" pitchFamily="49" charset="-122"/>
              </a:rPr>
              <a:t>ARM</a:t>
            </a:r>
            <a:r>
              <a:rPr lang="zh-CN" altLang="en-US" sz="2800" dirty="0">
                <a:solidFill>
                  <a:schemeClr val="bg1"/>
                </a:solidFill>
                <a:latin typeface="黑体" pitchFamily="49" charset="-122"/>
                <a:ea typeface="黑体" pitchFamily="49" charset="-122"/>
              </a:rPr>
              <a:t>处理器</a:t>
            </a:r>
          </a:p>
        </p:txBody>
      </p:sp>
      <p:sp>
        <p:nvSpPr>
          <p:cNvPr id="11" name="Rectangle 35">
            <a:extLst>
              <a:ext uri="{FF2B5EF4-FFF2-40B4-BE49-F238E27FC236}">
                <a16:creationId xmlns:a16="http://schemas.microsoft.com/office/drawing/2014/main" id="{9213C0E9-B74C-4DD8-9959-DB2BB017B0F2}"/>
              </a:ext>
            </a:extLst>
          </p:cNvPr>
          <p:cNvSpPr>
            <a:spLocks noChangeArrowheads="1"/>
          </p:cNvSpPr>
          <p:nvPr/>
        </p:nvSpPr>
        <p:spPr bwMode="auto">
          <a:xfrm>
            <a:off x="2483768" y="4869160"/>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其他架构处理器</a:t>
            </a:r>
          </a:p>
        </p:txBody>
      </p:sp>
      <p:cxnSp>
        <p:nvCxnSpPr>
          <p:cNvPr id="12" name="直接连接符 11">
            <a:extLst>
              <a:ext uri="{FF2B5EF4-FFF2-40B4-BE49-F238E27FC236}">
                <a16:creationId xmlns:a16="http://schemas.microsoft.com/office/drawing/2014/main" id="{5B5FBAF0-FDC8-49FB-BA70-404638A7B2A8}"/>
              </a:ext>
            </a:extLst>
          </p:cNvPr>
          <p:cNvCxnSpPr/>
          <p:nvPr/>
        </p:nvCxnSpPr>
        <p:spPr>
          <a:xfrm>
            <a:off x="2096291" y="4435372"/>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29F76F39-ED94-403B-8314-1094D83754E1}"/>
              </a:ext>
            </a:extLst>
          </p:cNvPr>
          <p:cNvCxnSpPr/>
          <p:nvPr/>
        </p:nvCxnSpPr>
        <p:spPr>
          <a:xfrm>
            <a:off x="2081557" y="5155452"/>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80114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圆角矩形 1">
            <a:extLst>
              <a:ext uri="{FF2B5EF4-FFF2-40B4-BE49-F238E27FC236}">
                <a16:creationId xmlns:a16="http://schemas.microsoft.com/office/drawing/2014/main" id="{98D690D0-52C4-4978-BEDA-04F45C2470F1}"/>
              </a:ext>
            </a:extLst>
          </p:cNvPr>
          <p:cNvSpPr/>
          <p:nvPr/>
        </p:nvSpPr>
        <p:spPr>
          <a:xfrm>
            <a:off x="537572" y="1700809"/>
            <a:ext cx="8210891" cy="1296144"/>
          </a:xfrm>
          <a:prstGeom prst="roundRect">
            <a:avLst>
              <a:gd name="adj" fmla="val 8734"/>
            </a:avLst>
          </a:prstGeom>
          <a:solidFill>
            <a:schemeClr val="bg1"/>
          </a:solid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537572" y="1096517"/>
            <a:ext cx="5089663" cy="461665"/>
          </a:xfrm>
          <a:prstGeom prst="rect">
            <a:avLst/>
          </a:prstGeom>
          <a:solidFill>
            <a:schemeClr val="tx2">
              <a:lumMod val="20000"/>
              <a:lumOff val="80000"/>
            </a:schemeClr>
          </a:solidFill>
          <a:ln>
            <a:noFill/>
          </a:ln>
        </p:spPr>
        <p:txBody>
          <a:bodyPr wrap="none">
            <a:spAutoFit/>
          </a:bodyPr>
          <a:lstStyle/>
          <a:p>
            <a:pPr algn="ctr" eaLnBrk="1" hangingPunct="1"/>
            <a:r>
              <a:rPr lang="en-US" altLang="zh-CN" sz="2400" dirty="0">
                <a:solidFill>
                  <a:srgbClr val="002060"/>
                </a:solidFill>
                <a:ea typeface="宋体" panose="02010600030101010101" pitchFamily="2" charset="-122"/>
                <a:cs typeface="Times New Roman" panose="02020603050405020304" pitchFamily="18" charset="0"/>
              </a:rPr>
              <a:t>ARM</a:t>
            </a:r>
            <a:r>
              <a:rPr lang="zh-CN" altLang="en-US" sz="2400" dirty="0">
                <a:solidFill>
                  <a:srgbClr val="002060"/>
                </a:solidFill>
                <a:ea typeface="宋体" panose="02010600030101010101" pitchFamily="2" charset="-122"/>
                <a:cs typeface="Times New Roman" panose="02020603050405020304" pitchFamily="18" charset="0"/>
              </a:rPr>
              <a:t>处理器</a:t>
            </a:r>
            <a:r>
              <a:rPr lang="en-US" altLang="zh-CN" sz="2400" dirty="0">
                <a:solidFill>
                  <a:srgbClr val="002060"/>
                </a:solidFill>
                <a:ea typeface="宋体" panose="02010600030101010101" pitchFamily="2" charset="-122"/>
                <a:cs typeface="Times New Roman" panose="02020603050405020304" pitchFamily="18" charset="0"/>
              </a:rPr>
              <a:t>(</a:t>
            </a:r>
            <a:r>
              <a:rPr lang="en-US" altLang="zh-CN" b="0" dirty="0"/>
              <a:t>Advanced RISC Machine</a:t>
            </a:r>
            <a:r>
              <a:rPr lang="en-US" altLang="zh-CN" sz="2400" dirty="0">
                <a:solidFill>
                  <a:srgbClr val="002060"/>
                </a:solidFill>
                <a:ea typeface="宋体" panose="02010600030101010101" pitchFamily="2" charset="-122"/>
                <a:cs typeface="Times New Roman" panose="02020603050405020304" pitchFamily="18" charset="0"/>
              </a:rPr>
              <a:t>)</a:t>
            </a:r>
            <a:endParaRPr lang="zh-CN" altLang="en-US" sz="2400" dirty="0">
              <a:solidFill>
                <a:srgbClr val="002060"/>
              </a:solidFill>
              <a:latin typeface="黑体" pitchFamily="49" charset="-122"/>
              <a:ea typeface="黑体" pitchFamily="49" charset="-122"/>
            </a:endParaRPr>
          </a:p>
        </p:txBody>
      </p:sp>
      <p:sp>
        <p:nvSpPr>
          <p:cNvPr id="11" name="矩形 10">
            <a:extLst>
              <a:ext uri="{FF2B5EF4-FFF2-40B4-BE49-F238E27FC236}">
                <a16:creationId xmlns:a16="http://schemas.microsoft.com/office/drawing/2014/main" id="{FFA7B36C-6B03-4C59-8393-534EDAD95568}"/>
              </a:ext>
            </a:extLst>
          </p:cNvPr>
          <p:cNvSpPr/>
          <p:nvPr/>
        </p:nvSpPr>
        <p:spPr>
          <a:xfrm>
            <a:off x="595769" y="1774665"/>
            <a:ext cx="8080688" cy="1154162"/>
          </a:xfrm>
          <a:prstGeom prst="rect">
            <a:avLst/>
          </a:prstGeom>
        </p:spPr>
        <p:txBody>
          <a:bodyPr wrap="square">
            <a:spAutoFit/>
          </a:bodyPr>
          <a:lstStyle/>
          <a:p>
            <a:pPr marL="457200" indent="-457200">
              <a:lnSpc>
                <a:spcPct val="150000"/>
              </a:lnSpc>
              <a:buFont typeface="SimSun" panose="02010600030101010101" pitchFamily="2" charset="-122"/>
              <a:buChar char="※"/>
            </a:pPr>
            <a:r>
              <a:rPr lang="en-US" altLang="zh-CN" sz="1600" dirty="0">
                <a:solidFill>
                  <a:srgbClr val="C00000"/>
                </a:solidFill>
                <a:latin typeface="+mn-ea"/>
                <a:ea typeface="+mn-ea"/>
                <a:cs typeface="Times New Roman" panose="02020603050405020304" pitchFamily="18" charset="0"/>
              </a:rPr>
              <a:t>ARM</a:t>
            </a:r>
            <a:r>
              <a:rPr lang="zh-CN" altLang="en-US" sz="1600" dirty="0">
                <a:solidFill>
                  <a:srgbClr val="C00000"/>
                </a:solidFill>
                <a:latin typeface="+mn-ea"/>
                <a:ea typeface="+mn-ea"/>
                <a:cs typeface="Times New Roman" panose="02020603050405020304" pitchFamily="18" charset="0"/>
              </a:rPr>
              <a:t>处理器是英国</a:t>
            </a:r>
            <a:r>
              <a:rPr lang="en-US" altLang="zh-CN" sz="1600" dirty="0">
                <a:solidFill>
                  <a:srgbClr val="C00000"/>
                </a:solidFill>
                <a:latin typeface="+mn-ea"/>
                <a:ea typeface="+mn-ea"/>
                <a:cs typeface="Times New Roman" panose="02020603050405020304" pitchFamily="18" charset="0"/>
              </a:rPr>
              <a:t>Acorn</a:t>
            </a:r>
            <a:r>
              <a:rPr lang="zh-CN" altLang="en-US" sz="1600" dirty="0">
                <a:solidFill>
                  <a:srgbClr val="C00000"/>
                </a:solidFill>
                <a:latin typeface="+mn-ea"/>
                <a:ea typeface="+mn-ea"/>
                <a:cs typeface="Times New Roman" panose="02020603050405020304" pitchFamily="18" charset="0"/>
              </a:rPr>
              <a:t>有限公司设计的低功耗成本的第一款</a:t>
            </a:r>
            <a:r>
              <a:rPr lang="en-US" altLang="zh-CN" sz="1600" dirty="0">
                <a:solidFill>
                  <a:srgbClr val="C00000"/>
                </a:solidFill>
                <a:latin typeface="+mn-ea"/>
                <a:ea typeface="+mn-ea"/>
                <a:cs typeface="Times New Roman" panose="02020603050405020304" pitchFamily="18" charset="0"/>
              </a:rPr>
              <a:t>RISC</a:t>
            </a:r>
            <a:r>
              <a:rPr lang="zh-CN" altLang="en-US" sz="1600" dirty="0">
                <a:solidFill>
                  <a:srgbClr val="C00000"/>
                </a:solidFill>
                <a:latin typeface="+mn-ea"/>
                <a:ea typeface="+mn-ea"/>
                <a:cs typeface="Times New Roman" panose="02020603050405020304" pitchFamily="18" charset="0"/>
              </a:rPr>
              <a:t>微处理器。全称为</a:t>
            </a:r>
            <a:r>
              <a:rPr lang="en-US" altLang="zh-CN" sz="1600" dirty="0">
                <a:solidFill>
                  <a:srgbClr val="C00000"/>
                </a:solidFill>
                <a:latin typeface="+mn-ea"/>
                <a:ea typeface="+mn-ea"/>
                <a:cs typeface="Times New Roman" panose="02020603050405020304" pitchFamily="18" charset="0"/>
              </a:rPr>
              <a:t>Advanced RISC Machine</a:t>
            </a:r>
            <a:r>
              <a:rPr lang="zh-CN" altLang="en-US" sz="1600" dirty="0">
                <a:solidFill>
                  <a:srgbClr val="C00000"/>
                </a:solidFill>
                <a:latin typeface="+mn-ea"/>
                <a:ea typeface="+mn-ea"/>
                <a:cs typeface="Times New Roman" panose="02020603050405020304" pitchFamily="18" charset="0"/>
              </a:rPr>
              <a:t>。</a:t>
            </a:r>
            <a:r>
              <a:rPr lang="en-US" altLang="zh-CN" sz="1600" dirty="0">
                <a:solidFill>
                  <a:srgbClr val="C00000"/>
                </a:solidFill>
                <a:latin typeface="+mn-ea"/>
                <a:ea typeface="+mn-ea"/>
                <a:cs typeface="Times New Roman" panose="02020603050405020304" pitchFamily="18" charset="0"/>
              </a:rPr>
              <a:t>ARM</a:t>
            </a:r>
            <a:r>
              <a:rPr lang="zh-CN" altLang="en-US" sz="1600" dirty="0">
                <a:solidFill>
                  <a:srgbClr val="C00000"/>
                </a:solidFill>
                <a:latin typeface="+mn-ea"/>
                <a:ea typeface="+mn-ea"/>
                <a:cs typeface="Times New Roman" panose="02020603050405020304" pitchFamily="18" charset="0"/>
              </a:rPr>
              <a:t>处理器本身是</a:t>
            </a:r>
            <a:r>
              <a:rPr lang="en-US" altLang="zh-CN" sz="1600" dirty="0">
                <a:solidFill>
                  <a:srgbClr val="C00000"/>
                </a:solidFill>
                <a:latin typeface="+mn-ea"/>
                <a:ea typeface="+mn-ea"/>
                <a:cs typeface="Times New Roman" panose="02020603050405020304" pitchFamily="18" charset="0"/>
              </a:rPr>
              <a:t>32</a:t>
            </a:r>
            <a:r>
              <a:rPr lang="zh-CN" altLang="en-US" sz="1600" dirty="0">
                <a:solidFill>
                  <a:srgbClr val="C00000"/>
                </a:solidFill>
                <a:latin typeface="+mn-ea"/>
                <a:ea typeface="+mn-ea"/>
                <a:cs typeface="Times New Roman" panose="02020603050405020304" pitchFamily="18" charset="0"/>
              </a:rPr>
              <a:t>位设计，但也配备</a:t>
            </a:r>
            <a:r>
              <a:rPr lang="en-US" altLang="zh-CN" sz="1600" dirty="0">
                <a:solidFill>
                  <a:srgbClr val="C00000"/>
                </a:solidFill>
                <a:latin typeface="+mn-ea"/>
                <a:ea typeface="+mn-ea"/>
                <a:cs typeface="Times New Roman" panose="02020603050405020304" pitchFamily="18" charset="0"/>
              </a:rPr>
              <a:t>16</a:t>
            </a:r>
            <a:r>
              <a:rPr lang="zh-CN" altLang="en-US" sz="1600" dirty="0">
                <a:solidFill>
                  <a:srgbClr val="C00000"/>
                </a:solidFill>
                <a:latin typeface="+mn-ea"/>
                <a:ea typeface="+mn-ea"/>
                <a:cs typeface="Times New Roman" panose="02020603050405020304" pitchFamily="18" charset="0"/>
              </a:rPr>
              <a:t>位指令集，一般来讲比等价</a:t>
            </a:r>
            <a:r>
              <a:rPr lang="en-US" altLang="zh-CN" sz="1600" dirty="0">
                <a:solidFill>
                  <a:srgbClr val="C00000"/>
                </a:solidFill>
                <a:latin typeface="+mn-ea"/>
                <a:ea typeface="+mn-ea"/>
                <a:cs typeface="Times New Roman" panose="02020603050405020304" pitchFamily="18" charset="0"/>
              </a:rPr>
              <a:t>32</a:t>
            </a:r>
            <a:r>
              <a:rPr lang="zh-CN" altLang="en-US" sz="1600" dirty="0">
                <a:solidFill>
                  <a:srgbClr val="C00000"/>
                </a:solidFill>
                <a:latin typeface="+mn-ea"/>
                <a:ea typeface="+mn-ea"/>
                <a:cs typeface="Times New Roman" panose="02020603050405020304" pitchFamily="18" charset="0"/>
              </a:rPr>
              <a:t>位代码节省达</a:t>
            </a:r>
            <a:r>
              <a:rPr lang="en-US" altLang="zh-CN" sz="1600" dirty="0">
                <a:solidFill>
                  <a:srgbClr val="C00000"/>
                </a:solidFill>
                <a:latin typeface="+mn-ea"/>
                <a:ea typeface="+mn-ea"/>
                <a:cs typeface="Times New Roman" panose="02020603050405020304" pitchFamily="18" charset="0"/>
              </a:rPr>
              <a:t>35%</a:t>
            </a:r>
            <a:r>
              <a:rPr lang="zh-CN" altLang="en-US" sz="1600" dirty="0">
                <a:solidFill>
                  <a:srgbClr val="C00000"/>
                </a:solidFill>
                <a:latin typeface="+mn-ea"/>
                <a:ea typeface="+mn-ea"/>
                <a:cs typeface="Times New Roman" panose="02020603050405020304" pitchFamily="18" charset="0"/>
              </a:rPr>
              <a:t>，却能保留</a:t>
            </a:r>
            <a:r>
              <a:rPr lang="en-US" altLang="zh-CN" sz="1600" dirty="0">
                <a:solidFill>
                  <a:srgbClr val="C00000"/>
                </a:solidFill>
                <a:latin typeface="+mn-ea"/>
                <a:ea typeface="+mn-ea"/>
                <a:cs typeface="Times New Roman" panose="02020603050405020304" pitchFamily="18" charset="0"/>
              </a:rPr>
              <a:t>32</a:t>
            </a:r>
            <a:r>
              <a:rPr lang="zh-CN" altLang="en-US" sz="1600" dirty="0">
                <a:solidFill>
                  <a:srgbClr val="C00000"/>
                </a:solidFill>
                <a:latin typeface="+mn-ea"/>
                <a:ea typeface="+mn-ea"/>
                <a:cs typeface="Times New Roman" panose="02020603050405020304" pitchFamily="18" charset="0"/>
              </a:rPr>
              <a:t>位系统的所有优势。</a:t>
            </a:r>
          </a:p>
        </p:txBody>
      </p:sp>
      <p:sp>
        <p:nvSpPr>
          <p:cNvPr id="10" name="矩形 9">
            <a:extLst>
              <a:ext uri="{FF2B5EF4-FFF2-40B4-BE49-F238E27FC236}">
                <a16:creationId xmlns:a16="http://schemas.microsoft.com/office/drawing/2014/main" id="{DE1CE398-C739-4C0C-99D1-2881EAD0B121}"/>
              </a:ext>
            </a:extLst>
          </p:cNvPr>
          <p:cNvSpPr/>
          <p:nvPr/>
        </p:nvSpPr>
        <p:spPr>
          <a:xfrm>
            <a:off x="537572" y="3244506"/>
            <a:ext cx="4898524" cy="2962734"/>
          </a:xfrm>
          <a:prstGeom prst="rect">
            <a:avLst/>
          </a:prstGeom>
          <a:solidFill>
            <a:srgbClr val="92D050"/>
          </a:solidFill>
        </p:spPr>
        <p:txBody>
          <a:bodyPr wrap="square">
            <a:spAutoFit/>
          </a:bodyPr>
          <a:lstStyle/>
          <a:p>
            <a:pPr>
              <a:lnSpc>
                <a:spcPct val="150000"/>
              </a:lnSpc>
            </a:pPr>
            <a:r>
              <a:rPr lang="en-US" altLang="zh-CN" sz="1400" b="0" dirty="0">
                <a:solidFill>
                  <a:schemeClr val="tx2">
                    <a:lumMod val="50000"/>
                  </a:schemeClr>
                </a:solidFill>
                <a:ea typeface="仿宋_GB2312"/>
                <a:cs typeface="Times New Roman" panose="02020603050405020304" pitchFamily="18" charset="0"/>
              </a:rPr>
              <a:t>ARM</a:t>
            </a:r>
            <a:r>
              <a:rPr lang="zh-CN" altLang="en-US" sz="1400" b="0" dirty="0">
                <a:solidFill>
                  <a:schemeClr val="tx2">
                    <a:lumMod val="50000"/>
                  </a:schemeClr>
                </a:solidFill>
                <a:ea typeface="仿宋_GB2312"/>
                <a:cs typeface="Times New Roman" panose="02020603050405020304" pitchFamily="18" charset="0"/>
              </a:rPr>
              <a:t>处理器的三大特点是：耗电少功能强、</a:t>
            </a:r>
            <a:r>
              <a:rPr lang="en-US" altLang="zh-CN" sz="1400" b="0" dirty="0">
                <a:solidFill>
                  <a:schemeClr val="tx2">
                    <a:lumMod val="50000"/>
                  </a:schemeClr>
                </a:solidFill>
                <a:ea typeface="仿宋_GB2312"/>
                <a:cs typeface="Times New Roman" panose="02020603050405020304" pitchFamily="18" charset="0"/>
              </a:rPr>
              <a:t>16</a:t>
            </a:r>
            <a:r>
              <a:rPr lang="zh-CN" altLang="en-US" sz="1400" b="0" dirty="0">
                <a:solidFill>
                  <a:schemeClr val="tx2">
                    <a:lumMod val="50000"/>
                  </a:schemeClr>
                </a:solidFill>
                <a:ea typeface="仿宋_GB2312"/>
                <a:cs typeface="Times New Roman" panose="02020603050405020304" pitchFamily="18" charset="0"/>
              </a:rPr>
              <a:t>位</a:t>
            </a:r>
            <a:r>
              <a:rPr lang="en-US" altLang="zh-CN" sz="1400" b="0" dirty="0">
                <a:solidFill>
                  <a:schemeClr val="tx2">
                    <a:lumMod val="50000"/>
                  </a:schemeClr>
                </a:solidFill>
                <a:ea typeface="仿宋_GB2312"/>
                <a:cs typeface="Times New Roman" panose="02020603050405020304" pitchFamily="18" charset="0"/>
              </a:rPr>
              <a:t>/32</a:t>
            </a:r>
            <a:r>
              <a:rPr lang="zh-CN" altLang="en-US" sz="1400" b="0" dirty="0">
                <a:solidFill>
                  <a:schemeClr val="tx2">
                    <a:lumMod val="50000"/>
                  </a:schemeClr>
                </a:solidFill>
                <a:ea typeface="仿宋_GB2312"/>
                <a:cs typeface="Times New Roman" panose="02020603050405020304" pitchFamily="18" charset="0"/>
              </a:rPr>
              <a:t>位双</a:t>
            </a:r>
            <a:r>
              <a:rPr lang="zh-CN" altLang="en-US" sz="1400" b="0" dirty="0">
                <a:solidFill>
                  <a:schemeClr val="tx2">
                    <a:lumMod val="50000"/>
                  </a:schemeClr>
                </a:solidFill>
                <a:ea typeface="仿宋_GB2312"/>
                <a:cs typeface="Times New Roman" panose="02020603050405020304" pitchFamily="18" charset="0"/>
                <a:hlinkClick r:id="rId3">
                  <a:extLst>
                    <a:ext uri="{A12FA001-AC4F-418D-AE19-62706E023703}">
                      <ahyp:hlinkClr xmlns:ahyp="http://schemas.microsoft.com/office/drawing/2018/hyperlinkcolor" val="tx"/>
                    </a:ext>
                  </a:extLst>
                </a:hlinkClick>
              </a:rPr>
              <a:t>指令集</a:t>
            </a:r>
            <a:r>
              <a:rPr lang="zh-CN" altLang="en-US" sz="1400" b="0" dirty="0">
                <a:solidFill>
                  <a:schemeClr val="tx2">
                    <a:lumMod val="50000"/>
                  </a:schemeClr>
                </a:solidFill>
                <a:ea typeface="仿宋_GB2312"/>
                <a:cs typeface="Times New Roman" panose="02020603050405020304" pitchFamily="18" charset="0"/>
              </a:rPr>
              <a:t>和合作伙伴众多。</a:t>
            </a:r>
          </a:p>
          <a:p>
            <a:pPr marL="285750" indent="-285750">
              <a:lnSpc>
                <a:spcPct val="150000"/>
              </a:lnSpc>
              <a:buFont typeface="Wingdings" panose="05000000000000000000" pitchFamily="2" charset="2"/>
              <a:buChar char="ü"/>
            </a:pPr>
            <a:r>
              <a:rPr lang="zh-CN" altLang="en-US" sz="1400" b="0" dirty="0">
                <a:solidFill>
                  <a:schemeClr val="tx2">
                    <a:lumMod val="50000"/>
                  </a:schemeClr>
                </a:solidFill>
                <a:ea typeface="仿宋_GB2312"/>
                <a:cs typeface="Times New Roman" panose="02020603050405020304" pitchFamily="18" charset="0"/>
              </a:rPr>
              <a:t>体积小、低功耗、低成本、高性能；</a:t>
            </a:r>
          </a:p>
          <a:p>
            <a:pPr marL="285750" indent="-285750">
              <a:lnSpc>
                <a:spcPct val="150000"/>
              </a:lnSpc>
              <a:buFont typeface="Wingdings" panose="05000000000000000000" pitchFamily="2" charset="2"/>
              <a:buChar char="ü"/>
            </a:pPr>
            <a:r>
              <a:rPr lang="zh-CN" altLang="en-US" sz="1400" b="0" dirty="0">
                <a:solidFill>
                  <a:schemeClr val="tx2">
                    <a:lumMod val="50000"/>
                  </a:schemeClr>
                </a:solidFill>
                <a:ea typeface="仿宋_GB2312"/>
                <a:cs typeface="Times New Roman" panose="02020603050405020304" pitchFamily="18" charset="0"/>
              </a:rPr>
              <a:t>支持</a:t>
            </a:r>
            <a:r>
              <a:rPr lang="en-US" altLang="zh-CN" sz="1400" b="0" dirty="0">
                <a:solidFill>
                  <a:schemeClr val="tx2">
                    <a:lumMod val="50000"/>
                  </a:schemeClr>
                </a:solidFill>
                <a:ea typeface="仿宋_GB2312"/>
                <a:cs typeface="Times New Roman" panose="02020603050405020304" pitchFamily="18" charset="0"/>
              </a:rPr>
              <a:t>Thumb</a:t>
            </a:r>
            <a:r>
              <a:rPr lang="zh-CN" altLang="en-US" sz="1400" b="0" dirty="0">
                <a:solidFill>
                  <a:schemeClr val="tx2">
                    <a:lumMod val="50000"/>
                  </a:schemeClr>
                </a:solidFill>
                <a:ea typeface="仿宋_GB2312"/>
                <a:cs typeface="Times New Roman" panose="02020603050405020304" pitchFamily="18" charset="0"/>
              </a:rPr>
              <a:t>（</a:t>
            </a:r>
            <a:r>
              <a:rPr lang="en-US" altLang="zh-CN" sz="1400" b="0" dirty="0">
                <a:solidFill>
                  <a:schemeClr val="tx2">
                    <a:lumMod val="50000"/>
                  </a:schemeClr>
                </a:solidFill>
                <a:ea typeface="仿宋_GB2312"/>
                <a:cs typeface="Times New Roman" panose="02020603050405020304" pitchFamily="18" charset="0"/>
              </a:rPr>
              <a:t>16</a:t>
            </a:r>
            <a:r>
              <a:rPr lang="zh-CN" altLang="en-US" sz="1400" b="0" dirty="0">
                <a:solidFill>
                  <a:schemeClr val="tx2">
                    <a:lumMod val="50000"/>
                  </a:schemeClr>
                </a:solidFill>
                <a:ea typeface="仿宋_GB2312"/>
                <a:cs typeface="Times New Roman" panose="02020603050405020304" pitchFamily="18" charset="0"/>
              </a:rPr>
              <a:t>位）</a:t>
            </a:r>
            <a:r>
              <a:rPr lang="en-US" altLang="zh-CN" sz="1400" b="0" dirty="0">
                <a:solidFill>
                  <a:schemeClr val="tx2">
                    <a:lumMod val="50000"/>
                  </a:schemeClr>
                </a:solidFill>
                <a:ea typeface="仿宋_GB2312"/>
                <a:cs typeface="Times New Roman" panose="02020603050405020304" pitchFamily="18" charset="0"/>
              </a:rPr>
              <a:t>/ARM</a:t>
            </a:r>
            <a:r>
              <a:rPr lang="zh-CN" altLang="en-US" sz="1400" b="0" dirty="0">
                <a:solidFill>
                  <a:schemeClr val="tx2">
                    <a:lumMod val="50000"/>
                  </a:schemeClr>
                </a:solidFill>
                <a:ea typeface="仿宋_GB2312"/>
                <a:cs typeface="Times New Roman" panose="02020603050405020304" pitchFamily="18" charset="0"/>
              </a:rPr>
              <a:t>（</a:t>
            </a:r>
            <a:r>
              <a:rPr lang="en-US" altLang="zh-CN" sz="1400" b="0" dirty="0">
                <a:solidFill>
                  <a:schemeClr val="tx2">
                    <a:lumMod val="50000"/>
                  </a:schemeClr>
                </a:solidFill>
                <a:ea typeface="仿宋_GB2312"/>
                <a:cs typeface="Times New Roman" panose="02020603050405020304" pitchFamily="18" charset="0"/>
              </a:rPr>
              <a:t>32</a:t>
            </a:r>
            <a:r>
              <a:rPr lang="zh-CN" altLang="en-US" sz="1400" b="0" dirty="0">
                <a:solidFill>
                  <a:schemeClr val="tx2">
                    <a:lumMod val="50000"/>
                  </a:schemeClr>
                </a:solidFill>
                <a:ea typeface="仿宋_GB2312"/>
                <a:cs typeface="Times New Roman" panose="02020603050405020304" pitchFamily="18" charset="0"/>
              </a:rPr>
              <a:t>位）双指令集，能很好的兼容</a:t>
            </a:r>
            <a:r>
              <a:rPr lang="en-US" altLang="zh-CN" sz="1400" b="0" dirty="0">
                <a:solidFill>
                  <a:schemeClr val="tx2">
                    <a:lumMod val="50000"/>
                  </a:schemeClr>
                </a:solidFill>
                <a:ea typeface="仿宋_GB2312"/>
                <a:cs typeface="Times New Roman" panose="02020603050405020304" pitchFamily="18" charset="0"/>
              </a:rPr>
              <a:t>8</a:t>
            </a:r>
            <a:r>
              <a:rPr lang="zh-CN" altLang="en-US" sz="1400" b="0" dirty="0">
                <a:solidFill>
                  <a:schemeClr val="tx2">
                    <a:lumMod val="50000"/>
                  </a:schemeClr>
                </a:solidFill>
                <a:ea typeface="仿宋_GB2312"/>
                <a:cs typeface="Times New Roman" panose="02020603050405020304" pitchFamily="18" charset="0"/>
              </a:rPr>
              <a:t>位</a:t>
            </a:r>
            <a:r>
              <a:rPr lang="en-US" altLang="zh-CN" sz="1400" b="0" dirty="0">
                <a:solidFill>
                  <a:schemeClr val="tx2">
                    <a:lumMod val="50000"/>
                  </a:schemeClr>
                </a:solidFill>
                <a:ea typeface="仿宋_GB2312"/>
                <a:cs typeface="Times New Roman" panose="02020603050405020304" pitchFamily="18" charset="0"/>
              </a:rPr>
              <a:t>/16</a:t>
            </a:r>
            <a:r>
              <a:rPr lang="zh-CN" altLang="en-US" sz="1400" b="0" dirty="0">
                <a:solidFill>
                  <a:schemeClr val="tx2">
                    <a:lumMod val="50000"/>
                  </a:schemeClr>
                </a:solidFill>
                <a:ea typeface="仿宋_GB2312"/>
                <a:cs typeface="Times New Roman" panose="02020603050405020304" pitchFamily="18" charset="0"/>
              </a:rPr>
              <a:t>位器件；</a:t>
            </a:r>
          </a:p>
          <a:p>
            <a:pPr marL="285750" indent="-285750">
              <a:lnSpc>
                <a:spcPct val="150000"/>
              </a:lnSpc>
              <a:buFont typeface="Wingdings" panose="05000000000000000000" pitchFamily="2" charset="2"/>
              <a:buChar char="ü"/>
            </a:pPr>
            <a:r>
              <a:rPr lang="zh-CN" altLang="en-US" sz="1400" b="0" dirty="0">
                <a:solidFill>
                  <a:schemeClr val="tx2">
                    <a:lumMod val="50000"/>
                  </a:schemeClr>
                </a:solidFill>
                <a:ea typeface="仿宋_GB2312"/>
                <a:cs typeface="Times New Roman" panose="02020603050405020304" pitchFamily="18" charset="0"/>
              </a:rPr>
              <a:t>大量使用</a:t>
            </a:r>
            <a:r>
              <a:rPr lang="zh-CN" altLang="en-US" sz="1400" b="0" dirty="0">
                <a:solidFill>
                  <a:schemeClr val="tx2">
                    <a:lumMod val="50000"/>
                  </a:schemeClr>
                </a:solidFill>
                <a:ea typeface="仿宋_GB2312"/>
                <a:cs typeface="Times New Roman" panose="02020603050405020304" pitchFamily="18" charset="0"/>
                <a:hlinkClick r:id="rId4">
                  <a:extLst>
                    <a:ext uri="{A12FA001-AC4F-418D-AE19-62706E023703}">
                      <ahyp:hlinkClr xmlns:ahyp="http://schemas.microsoft.com/office/drawing/2018/hyperlinkcolor" val="tx"/>
                    </a:ext>
                  </a:extLst>
                </a:hlinkClick>
              </a:rPr>
              <a:t>寄存器</a:t>
            </a:r>
            <a:r>
              <a:rPr lang="zh-CN" altLang="en-US" sz="1400" b="0" dirty="0">
                <a:solidFill>
                  <a:schemeClr val="tx2">
                    <a:lumMod val="50000"/>
                  </a:schemeClr>
                </a:solidFill>
                <a:ea typeface="仿宋_GB2312"/>
                <a:cs typeface="Times New Roman" panose="02020603050405020304" pitchFamily="18" charset="0"/>
              </a:rPr>
              <a:t>，指令执行速度更快；</a:t>
            </a:r>
          </a:p>
          <a:p>
            <a:pPr marL="285750" indent="-285750">
              <a:lnSpc>
                <a:spcPct val="150000"/>
              </a:lnSpc>
              <a:buFont typeface="Wingdings" panose="05000000000000000000" pitchFamily="2" charset="2"/>
              <a:buChar char="ü"/>
            </a:pPr>
            <a:r>
              <a:rPr lang="zh-CN" altLang="en-US" sz="1400" b="0" dirty="0">
                <a:solidFill>
                  <a:schemeClr val="tx2">
                    <a:lumMod val="50000"/>
                  </a:schemeClr>
                </a:solidFill>
                <a:ea typeface="仿宋_GB2312"/>
                <a:cs typeface="Times New Roman" panose="02020603050405020304" pitchFamily="18" charset="0"/>
              </a:rPr>
              <a:t>大多数数据操作都在寄存器中完成；</a:t>
            </a:r>
          </a:p>
          <a:p>
            <a:pPr marL="285750" indent="-285750">
              <a:lnSpc>
                <a:spcPct val="150000"/>
              </a:lnSpc>
              <a:buFont typeface="Wingdings" panose="05000000000000000000" pitchFamily="2" charset="2"/>
              <a:buChar char="ü"/>
            </a:pPr>
            <a:r>
              <a:rPr lang="zh-CN" altLang="en-US" sz="1400" b="0" dirty="0">
                <a:solidFill>
                  <a:schemeClr val="tx2">
                    <a:lumMod val="50000"/>
                  </a:schemeClr>
                </a:solidFill>
                <a:ea typeface="仿宋_GB2312"/>
                <a:cs typeface="Times New Roman" panose="02020603050405020304" pitchFamily="18" charset="0"/>
              </a:rPr>
              <a:t>寻址方式灵活简单，执行效率高；</a:t>
            </a:r>
          </a:p>
          <a:p>
            <a:pPr marL="285750" indent="-285750">
              <a:lnSpc>
                <a:spcPct val="150000"/>
              </a:lnSpc>
              <a:buFont typeface="Wingdings" panose="05000000000000000000" pitchFamily="2" charset="2"/>
              <a:buChar char="ü"/>
            </a:pPr>
            <a:r>
              <a:rPr lang="zh-CN" altLang="en-US" sz="1400" b="0" dirty="0">
                <a:solidFill>
                  <a:schemeClr val="tx2">
                    <a:lumMod val="50000"/>
                  </a:schemeClr>
                </a:solidFill>
                <a:ea typeface="仿宋_GB2312"/>
                <a:cs typeface="Times New Roman" panose="02020603050405020304" pitchFamily="18" charset="0"/>
              </a:rPr>
              <a:t>指令长度固定。</a:t>
            </a:r>
          </a:p>
        </p:txBody>
      </p:sp>
      <p:sp>
        <p:nvSpPr>
          <p:cNvPr id="2" name="矩形 1">
            <a:extLst>
              <a:ext uri="{FF2B5EF4-FFF2-40B4-BE49-F238E27FC236}">
                <a16:creationId xmlns:a16="http://schemas.microsoft.com/office/drawing/2014/main" id="{9637B860-6EFA-4BBC-B6AE-2F3E39B1A97A}"/>
              </a:ext>
            </a:extLst>
          </p:cNvPr>
          <p:cNvSpPr/>
          <p:nvPr/>
        </p:nvSpPr>
        <p:spPr>
          <a:xfrm>
            <a:off x="5436097" y="3244506"/>
            <a:ext cx="3600400" cy="2962734"/>
          </a:xfrm>
          <a:prstGeom prst="rect">
            <a:avLst/>
          </a:prstGeom>
          <a:solidFill>
            <a:schemeClr val="tx2">
              <a:lumMod val="20000"/>
              <a:lumOff val="80000"/>
            </a:schemeClr>
          </a:solidFill>
        </p:spPr>
        <p:txBody>
          <a:bodyPr wrap="square">
            <a:spAutoFit/>
          </a:bodyPr>
          <a:lstStyle/>
          <a:p>
            <a:pPr marL="285750" indent="-285750">
              <a:lnSpc>
                <a:spcPct val="150000"/>
              </a:lnSpc>
              <a:buFont typeface="Wingdings" panose="05000000000000000000" pitchFamily="2" charset="2"/>
              <a:buChar char="Ø"/>
            </a:pPr>
            <a:r>
              <a:rPr lang="en-US" altLang="zh-CN" sz="1400" b="0" dirty="0">
                <a:solidFill>
                  <a:srgbClr val="CC00FF"/>
                </a:solidFill>
                <a:latin typeface="Helvetica Neue"/>
                <a:ea typeface="仿宋_GB2312"/>
              </a:rPr>
              <a:t>ARM </a:t>
            </a:r>
            <a:r>
              <a:rPr lang="zh-CN" altLang="en-US" sz="1400" b="0" dirty="0">
                <a:solidFill>
                  <a:srgbClr val="CC00FF"/>
                </a:solidFill>
                <a:latin typeface="Helvetica Neue"/>
                <a:ea typeface="仿宋_GB2312"/>
              </a:rPr>
              <a:t>公司是专门从事基于</a:t>
            </a:r>
            <a:r>
              <a:rPr lang="en-US" altLang="zh-CN" sz="1400" b="0" dirty="0">
                <a:solidFill>
                  <a:srgbClr val="CC00FF"/>
                </a:solidFill>
                <a:latin typeface="Helvetica Neue"/>
                <a:ea typeface="仿宋_GB2312"/>
              </a:rPr>
              <a:t>RISC </a:t>
            </a:r>
            <a:r>
              <a:rPr lang="zh-CN" altLang="en-US" sz="1400" b="0" dirty="0">
                <a:solidFill>
                  <a:srgbClr val="CC00FF"/>
                </a:solidFill>
                <a:latin typeface="Helvetica Neue"/>
                <a:ea typeface="仿宋_GB2312"/>
              </a:rPr>
              <a:t>技术芯片设计开发的公司，作为知识产权供应商，本身不直接从事芯片生产，靠转让设计许可由合作公司生产各具特色的芯片，世界各大半导体生产商从</a:t>
            </a:r>
            <a:r>
              <a:rPr lang="en-US" altLang="zh-CN" sz="1400" b="0" dirty="0">
                <a:solidFill>
                  <a:srgbClr val="CC00FF"/>
                </a:solidFill>
                <a:latin typeface="Helvetica Neue"/>
                <a:ea typeface="仿宋_GB2312"/>
              </a:rPr>
              <a:t>ARM</a:t>
            </a:r>
            <a:r>
              <a:rPr lang="zh-CN" altLang="en-US" sz="1400" b="0" dirty="0">
                <a:solidFill>
                  <a:srgbClr val="CC00FF"/>
                </a:solidFill>
                <a:latin typeface="Helvetica Neue"/>
                <a:ea typeface="仿宋_GB2312"/>
              </a:rPr>
              <a:t>公司购买其设计的</a:t>
            </a:r>
            <a:r>
              <a:rPr lang="en-US" altLang="zh-CN" sz="1400" b="0" dirty="0">
                <a:solidFill>
                  <a:srgbClr val="CC00FF"/>
                </a:solidFill>
                <a:latin typeface="Helvetica Neue"/>
                <a:ea typeface="仿宋_GB2312"/>
              </a:rPr>
              <a:t>ARM</a:t>
            </a:r>
            <a:r>
              <a:rPr lang="zh-CN" altLang="en-US" sz="1400" b="0" dirty="0">
                <a:solidFill>
                  <a:srgbClr val="CC00FF"/>
                </a:solidFill>
                <a:latin typeface="Helvetica Neue"/>
                <a:ea typeface="仿宋_GB2312"/>
              </a:rPr>
              <a:t>微处理器核，根据各自不同的应用领域，加入适当的外围电路，从而形成自己的</a:t>
            </a:r>
            <a:r>
              <a:rPr lang="en-US" altLang="zh-CN" sz="1400" b="0" dirty="0">
                <a:solidFill>
                  <a:srgbClr val="CC00FF"/>
                </a:solidFill>
                <a:latin typeface="Helvetica Neue"/>
                <a:ea typeface="仿宋_GB2312"/>
              </a:rPr>
              <a:t>ARM</a:t>
            </a:r>
            <a:r>
              <a:rPr lang="zh-CN" altLang="en-US" sz="1400" b="0" dirty="0">
                <a:solidFill>
                  <a:srgbClr val="CC00FF"/>
                </a:solidFill>
                <a:latin typeface="Helvetica Neue"/>
                <a:ea typeface="仿宋_GB2312"/>
              </a:rPr>
              <a:t>微处理器芯片进入市场。</a:t>
            </a:r>
            <a:endParaRPr lang="zh-CN" altLang="en-US" sz="1400" dirty="0">
              <a:solidFill>
                <a:srgbClr val="CC00FF"/>
              </a:solidFill>
              <a:ea typeface="仿宋_GB2312"/>
            </a:endParaRPr>
          </a:p>
        </p:txBody>
      </p:sp>
    </p:spTree>
    <p:extLst>
      <p:ext uri="{BB962C8B-B14F-4D97-AF65-F5344CB8AC3E}">
        <p14:creationId xmlns:p14="http://schemas.microsoft.com/office/powerpoint/2010/main" val="25741745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圆角矩形 1">
            <a:extLst>
              <a:ext uri="{FF2B5EF4-FFF2-40B4-BE49-F238E27FC236}">
                <a16:creationId xmlns:a16="http://schemas.microsoft.com/office/drawing/2014/main" id="{E75061C1-AA8D-4631-AB8B-1EE0B2CDE66D}"/>
              </a:ext>
            </a:extLst>
          </p:cNvPr>
          <p:cNvSpPr/>
          <p:nvPr/>
        </p:nvSpPr>
        <p:spPr>
          <a:xfrm>
            <a:off x="2051720" y="2132856"/>
            <a:ext cx="4464496" cy="2664296"/>
          </a:xfrm>
          <a:prstGeom prst="roundRect">
            <a:avLst/>
          </a:prstGeom>
          <a:solidFill>
            <a:schemeClr val="bg1"/>
          </a:solid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5122" name="Rectangle 2"/>
          <p:cNvSpPr txBox="1">
            <a:spLocks noChangeArrowheads="1"/>
          </p:cNvSpPr>
          <p:nvPr/>
        </p:nvSpPr>
        <p:spPr bwMode="auto">
          <a:xfrm>
            <a:off x="5651500" y="115888"/>
            <a:ext cx="3082925" cy="50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2000" b="1">
                <a:solidFill>
                  <a:schemeClr val="tx1"/>
                </a:solidFill>
                <a:latin typeface="仿宋_GB2312" charset="-122"/>
                <a:ea typeface="仿宋_GB2312" charset="-122"/>
              </a:defRPr>
            </a:lvl1pPr>
            <a:lvl2pPr marL="742950" indent="-285750" eaLnBrk="0" hangingPunct="0">
              <a:defRPr sz="2000" b="1">
                <a:solidFill>
                  <a:schemeClr val="tx1"/>
                </a:solidFill>
                <a:latin typeface="仿宋_GB2312" charset="-122"/>
                <a:ea typeface="仿宋_GB2312" charset="-122"/>
              </a:defRPr>
            </a:lvl2pPr>
            <a:lvl3pPr marL="1143000" indent="-228600" eaLnBrk="0" hangingPunct="0">
              <a:defRPr sz="2000" b="1">
                <a:solidFill>
                  <a:schemeClr val="tx1"/>
                </a:solidFill>
                <a:latin typeface="仿宋_GB2312" charset="-122"/>
                <a:ea typeface="仿宋_GB2312" charset="-122"/>
              </a:defRPr>
            </a:lvl3pPr>
            <a:lvl4pPr marL="1600200" indent="-228600" eaLnBrk="0" hangingPunct="0">
              <a:defRPr sz="2000" b="1">
                <a:solidFill>
                  <a:schemeClr val="tx1"/>
                </a:solidFill>
                <a:latin typeface="仿宋_GB2312" charset="-122"/>
                <a:ea typeface="仿宋_GB2312" charset="-122"/>
              </a:defRPr>
            </a:lvl4pPr>
            <a:lvl5pPr marL="2057400" indent="-228600" eaLnBrk="0" hangingPunct="0">
              <a:defRPr sz="2000" b="1">
                <a:solidFill>
                  <a:schemeClr val="tx1"/>
                </a:solidFill>
                <a:latin typeface="仿宋_GB2312" charset="-122"/>
                <a:ea typeface="仿宋_GB2312" charset="-122"/>
              </a:defRPr>
            </a:lvl5pPr>
            <a:lvl6pPr marL="2514600" indent="-228600" algn="ctr" eaLnBrk="0" fontAlgn="base" hangingPunct="0">
              <a:spcBef>
                <a:spcPct val="0"/>
              </a:spcBef>
              <a:spcAft>
                <a:spcPct val="0"/>
              </a:spcAft>
              <a:defRPr sz="2000" b="1">
                <a:solidFill>
                  <a:schemeClr val="tx1"/>
                </a:solidFill>
                <a:latin typeface="仿宋_GB2312" charset="-122"/>
                <a:ea typeface="仿宋_GB2312" charset="-122"/>
              </a:defRPr>
            </a:lvl6pPr>
            <a:lvl7pPr marL="2971800" indent="-228600" algn="ctr" eaLnBrk="0" fontAlgn="base" hangingPunct="0">
              <a:spcBef>
                <a:spcPct val="0"/>
              </a:spcBef>
              <a:spcAft>
                <a:spcPct val="0"/>
              </a:spcAft>
              <a:defRPr sz="2000" b="1">
                <a:solidFill>
                  <a:schemeClr val="tx1"/>
                </a:solidFill>
                <a:latin typeface="仿宋_GB2312" charset="-122"/>
                <a:ea typeface="仿宋_GB2312" charset="-122"/>
              </a:defRPr>
            </a:lvl7pPr>
            <a:lvl8pPr marL="3429000" indent="-228600" algn="ctr" eaLnBrk="0" fontAlgn="base" hangingPunct="0">
              <a:spcBef>
                <a:spcPct val="0"/>
              </a:spcBef>
              <a:spcAft>
                <a:spcPct val="0"/>
              </a:spcAft>
              <a:defRPr sz="2000" b="1">
                <a:solidFill>
                  <a:schemeClr val="tx1"/>
                </a:solidFill>
                <a:latin typeface="仿宋_GB2312" charset="-122"/>
                <a:ea typeface="仿宋_GB2312" charset="-122"/>
              </a:defRPr>
            </a:lvl8pPr>
            <a:lvl9pPr marL="3886200" indent="-228600" algn="ctr" eaLnBrk="0" fontAlgn="base" hangingPunct="0">
              <a:spcBef>
                <a:spcPct val="0"/>
              </a:spcBef>
              <a:spcAft>
                <a:spcPct val="0"/>
              </a:spcAft>
              <a:defRPr sz="2000" b="1">
                <a:solidFill>
                  <a:schemeClr val="tx1"/>
                </a:solidFill>
                <a:latin typeface="仿宋_GB2312" charset="-122"/>
                <a:ea typeface="仿宋_GB2312" charset="-122"/>
              </a:defRPr>
            </a:lvl9pPr>
          </a:lstStyle>
          <a:p>
            <a:pPr marL="0" marR="0" lvl="0" indent="0" algn="ctr" defTabSz="914400" rtl="0" eaLnBrk="1" fontAlgn="base" latinLnBrk="0" hangingPunct="1">
              <a:lnSpc>
                <a:spcPct val="130000"/>
              </a:lnSpc>
              <a:spcBef>
                <a:spcPct val="0"/>
              </a:spcBef>
              <a:spcAft>
                <a:spcPct val="0"/>
              </a:spcAft>
              <a:buClrTx/>
              <a:buSzTx/>
              <a:buFontTx/>
              <a:buNone/>
              <a:tabLst/>
              <a:defRPr/>
            </a:pPr>
            <a:r>
              <a:rPr kumimoji="0" lang="zh-CN" altLang="en-US" sz="3200" b="1" i="0" u="none" strike="noStrike" kern="1200" cap="none" spc="0" normalizeH="0" baseline="0" noProof="0">
                <a:ln>
                  <a:noFill/>
                </a:ln>
                <a:solidFill>
                  <a:prstClr val="white"/>
                </a:solidFill>
                <a:effectLst/>
                <a:uLnTx/>
                <a:uFillTx/>
                <a:latin typeface="微软雅黑" pitchFamily="34" charset="-122"/>
                <a:ea typeface="微软雅黑" pitchFamily="34" charset="-122"/>
                <a:cs typeface="+mn-cs"/>
              </a:rPr>
              <a:t>目   录</a:t>
            </a:r>
            <a:endParaRPr kumimoji="0" lang="en-US" altLang="zh-CN" sz="3200" b="1" i="0" u="none" strike="noStrike" kern="1200" cap="none" spc="0" normalizeH="0" baseline="0" noProof="0">
              <a:ln>
                <a:noFill/>
              </a:ln>
              <a:solidFill>
                <a:prstClr val="white"/>
              </a:solidFill>
              <a:effectLst/>
              <a:uLnTx/>
              <a:uFillTx/>
              <a:latin typeface="微软雅黑" pitchFamily="34" charset="-122"/>
              <a:ea typeface="微软雅黑" pitchFamily="34" charset="-122"/>
              <a:cs typeface="+mn-cs"/>
            </a:endParaRPr>
          </a:p>
        </p:txBody>
      </p:sp>
      <p:sp>
        <p:nvSpPr>
          <p:cNvPr id="5123" name="Rectangle 33"/>
          <p:cNvSpPr>
            <a:spLocks noChangeArrowheads="1"/>
          </p:cNvSpPr>
          <p:nvPr/>
        </p:nvSpPr>
        <p:spPr bwMode="auto">
          <a:xfrm>
            <a:off x="2266950" y="2276872"/>
            <a:ext cx="4033838"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800" b="1" i="0" u="none" strike="noStrike" kern="1200" cap="none" spc="0" normalizeH="0" baseline="0" noProof="0" dirty="0">
                <a:ln>
                  <a:noFill/>
                </a:ln>
                <a:solidFill>
                  <a:prstClr val="white"/>
                </a:solidFill>
                <a:effectLst/>
                <a:uLnTx/>
                <a:uFillTx/>
                <a:latin typeface="黑体" pitchFamily="49" charset="-122"/>
                <a:ea typeface="黑体" pitchFamily="49" charset="-122"/>
                <a:cs typeface="+mn-cs"/>
              </a:rPr>
              <a:t>  </a:t>
            </a:r>
            <a:r>
              <a:rPr lang="zh-CN" altLang="en-US" sz="2800" dirty="0">
                <a:solidFill>
                  <a:prstClr val="white"/>
                </a:solidFill>
                <a:latin typeface="黑体" pitchFamily="49" charset="-122"/>
                <a:ea typeface="黑体" pitchFamily="49" charset="-122"/>
              </a:rPr>
              <a:t>一</a:t>
            </a:r>
            <a:r>
              <a:rPr kumimoji="0" lang="zh-CN" altLang="en-US" sz="2800" b="1" i="0" u="none" strike="noStrike" kern="1200" cap="none" spc="0" normalizeH="0" baseline="0" noProof="0" dirty="0">
                <a:ln>
                  <a:noFill/>
                </a:ln>
                <a:solidFill>
                  <a:prstClr val="white"/>
                </a:solidFill>
                <a:effectLst/>
                <a:uLnTx/>
                <a:uFillTx/>
                <a:latin typeface="黑体" pitchFamily="49" charset="-122"/>
                <a:ea typeface="黑体" pitchFamily="49" charset="-122"/>
                <a:cs typeface="+mn-cs"/>
              </a:rPr>
              <a:t>、微处理器概述</a:t>
            </a:r>
            <a:endParaRPr kumimoji="0" lang="en-US" altLang="ko-KR" sz="2800" b="1" i="0" u="none" strike="noStrike" kern="1200" cap="none" spc="0" normalizeH="0" baseline="0" noProof="0" dirty="0">
              <a:ln>
                <a:noFill/>
              </a:ln>
              <a:solidFill>
                <a:prstClr val="white"/>
              </a:solidFill>
              <a:effectLst/>
              <a:uLnTx/>
              <a:uFillTx/>
              <a:latin typeface="黑体" pitchFamily="49" charset="-122"/>
              <a:ea typeface="黑体" pitchFamily="49" charset="-122"/>
              <a:cs typeface="+mn-cs"/>
            </a:endParaRPr>
          </a:p>
        </p:txBody>
      </p:sp>
      <p:sp>
        <p:nvSpPr>
          <p:cNvPr id="5124" name="Rectangle 35"/>
          <p:cNvSpPr>
            <a:spLocks noChangeArrowheads="1"/>
          </p:cNvSpPr>
          <p:nvPr/>
        </p:nvSpPr>
        <p:spPr bwMode="auto">
          <a:xfrm>
            <a:off x="2266950" y="3107432"/>
            <a:ext cx="4033838"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800" b="1" i="0" u="none" strike="noStrike" kern="1200" cap="none" spc="0" normalizeH="0" baseline="0" noProof="0" dirty="0">
                <a:ln>
                  <a:noFill/>
                </a:ln>
                <a:solidFill>
                  <a:prstClr val="white">
                    <a:lumMod val="65000"/>
                  </a:prstClr>
                </a:solidFill>
                <a:effectLst/>
                <a:uLnTx/>
                <a:uFillTx/>
                <a:latin typeface="黑体" pitchFamily="49" charset="-122"/>
                <a:ea typeface="黑体" pitchFamily="49" charset="-122"/>
                <a:cs typeface="+mn-cs"/>
              </a:rPr>
              <a:t>  二、常见微处理器介绍</a:t>
            </a:r>
          </a:p>
        </p:txBody>
      </p:sp>
      <p:sp>
        <p:nvSpPr>
          <p:cNvPr id="5125" name="Rectangle 33"/>
          <p:cNvSpPr>
            <a:spLocks noChangeArrowheads="1"/>
          </p:cNvSpPr>
          <p:nvPr/>
        </p:nvSpPr>
        <p:spPr bwMode="auto">
          <a:xfrm>
            <a:off x="2051720" y="1253746"/>
            <a:ext cx="4464496" cy="609600"/>
          </a:xfrm>
          <a:prstGeom prst="rect">
            <a:avLst/>
          </a:prstGeom>
          <a:solidFill>
            <a:srgbClr val="800000"/>
          </a:solidFill>
          <a:ln>
            <a:noFill/>
          </a:ln>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800" b="1" i="0" u="none" strike="noStrike" kern="1200" cap="none" spc="0" normalizeH="0" baseline="0" noProof="0" dirty="0">
                <a:ln>
                  <a:noFill/>
                </a:ln>
                <a:solidFill>
                  <a:srgbClr val="FFFF00"/>
                </a:solidFill>
                <a:effectLst/>
                <a:uLnTx/>
                <a:uFillTx/>
                <a:latin typeface="黑体" pitchFamily="49" charset="-122"/>
                <a:ea typeface="黑体" pitchFamily="49" charset="-122"/>
                <a:cs typeface="+mn-cs"/>
              </a:rPr>
              <a:t>微处理器</a:t>
            </a:r>
          </a:p>
        </p:txBody>
      </p:sp>
      <p:sp>
        <p:nvSpPr>
          <p:cNvPr id="5126" name="Rectangle 35"/>
          <p:cNvSpPr>
            <a:spLocks noChangeArrowheads="1"/>
          </p:cNvSpPr>
          <p:nvPr/>
        </p:nvSpPr>
        <p:spPr bwMode="auto">
          <a:xfrm>
            <a:off x="2266950" y="3971528"/>
            <a:ext cx="4033838"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800" b="1" i="0" u="none" strike="noStrike" kern="1200" cap="none" spc="0" normalizeH="0" baseline="0" noProof="0" dirty="0">
                <a:ln>
                  <a:noFill/>
                </a:ln>
                <a:solidFill>
                  <a:prstClr val="white">
                    <a:lumMod val="65000"/>
                  </a:prstClr>
                </a:solidFill>
                <a:effectLst/>
                <a:uLnTx/>
                <a:uFillTx/>
                <a:latin typeface="黑体" pitchFamily="49" charset="-122"/>
                <a:ea typeface="黑体" pitchFamily="49" charset="-122"/>
                <a:cs typeface="+mn-cs"/>
              </a:rPr>
              <a:t>  三、嵌入式软件架构</a:t>
            </a:r>
          </a:p>
        </p:txBody>
      </p:sp>
    </p:spTree>
    <p:extLst>
      <p:ext uri="{BB962C8B-B14F-4D97-AF65-F5344CB8AC3E}">
        <p14:creationId xmlns:p14="http://schemas.microsoft.com/office/powerpoint/2010/main" val="12907682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537572" y="1115367"/>
            <a:ext cx="2492990" cy="461665"/>
          </a:xfrm>
          <a:prstGeom prst="rect">
            <a:avLst/>
          </a:prstGeom>
          <a:solidFill>
            <a:schemeClr val="tx2">
              <a:lumMod val="20000"/>
              <a:lumOff val="80000"/>
            </a:schemeClr>
          </a:solidFill>
          <a:ln>
            <a:noFill/>
          </a:ln>
        </p:spPr>
        <p:txBody>
          <a:bodyPr wrap="none">
            <a:spAutoFit/>
          </a:bodyPr>
          <a:lstStyle/>
          <a:p>
            <a:pPr algn="ctr" eaLnBrk="1" hangingPunct="1"/>
            <a:r>
              <a:rPr lang="en-US" altLang="zh-CN" sz="2400" dirty="0">
                <a:solidFill>
                  <a:srgbClr val="002060"/>
                </a:solidFill>
                <a:ea typeface="宋体" panose="02010600030101010101" pitchFamily="2" charset="-122"/>
                <a:cs typeface="Times New Roman" panose="02020603050405020304" pitchFamily="18" charset="0"/>
              </a:rPr>
              <a:t>ARM</a:t>
            </a:r>
            <a:r>
              <a:rPr lang="zh-CN" altLang="en-US" sz="2400" dirty="0">
                <a:solidFill>
                  <a:srgbClr val="002060"/>
                </a:solidFill>
                <a:ea typeface="宋体" panose="02010600030101010101" pitchFamily="2" charset="-122"/>
                <a:cs typeface="Times New Roman" panose="02020603050405020304" pitchFamily="18" charset="0"/>
              </a:rPr>
              <a:t>处理器发展</a:t>
            </a:r>
            <a:endParaRPr lang="zh-CN" altLang="en-US" sz="2400" dirty="0">
              <a:solidFill>
                <a:srgbClr val="002060"/>
              </a:solidFill>
              <a:latin typeface="黑体" pitchFamily="49" charset="-122"/>
              <a:ea typeface="黑体" pitchFamily="49" charset="-122"/>
            </a:endParaRPr>
          </a:p>
        </p:txBody>
      </p:sp>
      <p:pic>
        <p:nvPicPr>
          <p:cNvPr id="4" name="图片 3">
            <a:extLst>
              <a:ext uri="{FF2B5EF4-FFF2-40B4-BE49-F238E27FC236}">
                <a16:creationId xmlns:a16="http://schemas.microsoft.com/office/drawing/2014/main" id="{6F60FC76-B04E-49D1-B754-6FDDB21E68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573" y="1771357"/>
            <a:ext cx="3758403" cy="2593748"/>
          </a:xfrm>
          <a:prstGeom prst="rect">
            <a:avLst/>
          </a:prstGeom>
        </p:spPr>
      </p:pic>
      <p:pic>
        <p:nvPicPr>
          <p:cNvPr id="6" name="图片 5">
            <a:extLst>
              <a:ext uri="{FF2B5EF4-FFF2-40B4-BE49-F238E27FC236}">
                <a16:creationId xmlns:a16="http://schemas.microsoft.com/office/drawing/2014/main" id="{12342AA2-E471-4CDF-8456-B8F60518027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81838" y="1772815"/>
            <a:ext cx="4509849" cy="2647915"/>
          </a:xfrm>
          <a:prstGeom prst="rect">
            <a:avLst/>
          </a:prstGeom>
        </p:spPr>
      </p:pic>
      <p:sp>
        <p:nvSpPr>
          <p:cNvPr id="7" name="矩形 6">
            <a:extLst>
              <a:ext uri="{FF2B5EF4-FFF2-40B4-BE49-F238E27FC236}">
                <a16:creationId xmlns:a16="http://schemas.microsoft.com/office/drawing/2014/main" id="{534B5E76-6F6D-4217-82AC-F90A46C5C4C7}"/>
              </a:ext>
            </a:extLst>
          </p:cNvPr>
          <p:cNvSpPr/>
          <p:nvPr/>
        </p:nvSpPr>
        <p:spPr>
          <a:xfrm>
            <a:off x="444942" y="4365105"/>
            <a:ext cx="8254115" cy="1156855"/>
          </a:xfrm>
          <a:prstGeom prst="rect">
            <a:avLst/>
          </a:prstGeom>
          <a:solidFill>
            <a:schemeClr val="tx2">
              <a:lumMod val="20000"/>
              <a:lumOff val="80000"/>
            </a:schemeClr>
          </a:solidFill>
        </p:spPr>
        <p:txBody>
          <a:bodyPr wrap="square">
            <a:spAutoFit/>
          </a:bodyPr>
          <a:lstStyle/>
          <a:p>
            <a:pPr>
              <a:lnSpc>
                <a:spcPct val="150000"/>
              </a:lnSpc>
            </a:pPr>
            <a:r>
              <a:rPr lang="zh-CN" altLang="en-US" sz="1600" b="0" dirty="0">
                <a:solidFill>
                  <a:srgbClr val="990000"/>
                </a:solidFill>
                <a:latin typeface="Microsoft yahei" panose="020B0503020204020204" pitchFamily="34" charset="-122"/>
                <a:ea typeface="仿宋_GB2312"/>
              </a:rPr>
              <a:t>从</a:t>
            </a:r>
            <a:r>
              <a:rPr lang="en-US" altLang="zh-CN" sz="1600" b="0" dirty="0">
                <a:solidFill>
                  <a:srgbClr val="990000"/>
                </a:solidFill>
                <a:latin typeface="Microsoft yahei" panose="020B0503020204020204" pitchFamily="34" charset="-122"/>
                <a:ea typeface="仿宋_GB2312"/>
              </a:rPr>
              <a:t>1983</a:t>
            </a:r>
            <a:r>
              <a:rPr lang="zh-CN" altLang="en-US" sz="1600" b="0" dirty="0">
                <a:solidFill>
                  <a:srgbClr val="990000"/>
                </a:solidFill>
                <a:latin typeface="Microsoft yahei" panose="020B0503020204020204" pitchFamily="34" charset="-122"/>
                <a:ea typeface="仿宋_GB2312"/>
              </a:rPr>
              <a:t>年开始，</a:t>
            </a:r>
            <a:r>
              <a:rPr lang="en-US" altLang="zh-CN" sz="1600" b="0" dirty="0">
                <a:solidFill>
                  <a:srgbClr val="990000"/>
                </a:solidFill>
                <a:latin typeface="Microsoft yahei" panose="020B0503020204020204" pitchFamily="34" charset="-122"/>
                <a:ea typeface="仿宋_GB2312"/>
              </a:rPr>
              <a:t>ARM</a:t>
            </a:r>
            <a:r>
              <a:rPr lang="zh-CN" altLang="en-US" sz="1600" b="0" dirty="0">
                <a:solidFill>
                  <a:srgbClr val="990000"/>
                </a:solidFill>
                <a:latin typeface="Microsoft yahei" panose="020B0503020204020204" pitchFamily="34" charset="-122"/>
                <a:ea typeface="仿宋_GB2312"/>
              </a:rPr>
              <a:t>内核共有</a:t>
            </a:r>
            <a:r>
              <a:rPr lang="en-US" altLang="zh-CN" sz="1600" b="0" dirty="0">
                <a:solidFill>
                  <a:srgbClr val="990000"/>
                </a:solidFill>
                <a:latin typeface="Microsoft yahei" panose="020B0503020204020204" pitchFamily="34" charset="-122"/>
                <a:ea typeface="仿宋_GB2312"/>
              </a:rPr>
              <a:t>ARM1</a:t>
            </a:r>
            <a:r>
              <a:rPr lang="zh-CN" altLang="en-US" sz="1600" b="0" dirty="0">
                <a:solidFill>
                  <a:srgbClr val="990000"/>
                </a:solidFill>
                <a:latin typeface="Microsoft yahei" panose="020B0503020204020204" pitchFamily="34" charset="-122"/>
                <a:ea typeface="仿宋_GB2312"/>
              </a:rPr>
              <a:t>、</a:t>
            </a:r>
            <a:r>
              <a:rPr lang="en-US" altLang="zh-CN" sz="1600" b="0" dirty="0">
                <a:solidFill>
                  <a:srgbClr val="990000"/>
                </a:solidFill>
                <a:latin typeface="Microsoft yahei" panose="020B0503020204020204" pitchFamily="34" charset="-122"/>
                <a:ea typeface="仿宋_GB2312"/>
              </a:rPr>
              <a:t>ARM2</a:t>
            </a:r>
            <a:r>
              <a:rPr lang="zh-CN" altLang="en-US" sz="1600" b="0" dirty="0">
                <a:solidFill>
                  <a:srgbClr val="990000"/>
                </a:solidFill>
                <a:latin typeface="Microsoft yahei" panose="020B0503020204020204" pitchFamily="34" charset="-122"/>
                <a:ea typeface="仿宋_GB2312"/>
              </a:rPr>
              <a:t>、</a:t>
            </a:r>
            <a:r>
              <a:rPr lang="en-US" altLang="zh-CN" sz="1600" b="0" dirty="0">
                <a:solidFill>
                  <a:srgbClr val="990000"/>
                </a:solidFill>
                <a:latin typeface="Microsoft yahei" panose="020B0503020204020204" pitchFamily="34" charset="-122"/>
                <a:ea typeface="仿宋_GB2312"/>
              </a:rPr>
              <a:t>ARM6</a:t>
            </a:r>
            <a:r>
              <a:rPr lang="zh-CN" altLang="en-US" sz="1600" b="0" dirty="0">
                <a:solidFill>
                  <a:srgbClr val="990000"/>
                </a:solidFill>
                <a:latin typeface="Microsoft yahei" panose="020B0503020204020204" pitchFamily="34" charset="-122"/>
                <a:ea typeface="仿宋_GB2312"/>
              </a:rPr>
              <a:t>、</a:t>
            </a:r>
            <a:r>
              <a:rPr lang="en-US" altLang="zh-CN" sz="1600" b="0" dirty="0">
                <a:solidFill>
                  <a:srgbClr val="990000"/>
                </a:solidFill>
                <a:latin typeface="Microsoft yahei" panose="020B0503020204020204" pitchFamily="34" charset="-122"/>
                <a:ea typeface="仿宋_GB2312"/>
              </a:rPr>
              <a:t>ARM7</a:t>
            </a:r>
            <a:r>
              <a:rPr lang="zh-CN" altLang="en-US" sz="1600" b="0" dirty="0">
                <a:solidFill>
                  <a:srgbClr val="990000"/>
                </a:solidFill>
                <a:latin typeface="Microsoft yahei" panose="020B0503020204020204" pitchFamily="34" charset="-122"/>
                <a:ea typeface="仿宋_GB2312"/>
              </a:rPr>
              <a:t>、</a:t>
            </a:r>
            <a:r>
              <a:rPr lang="en-US" altLang="zh-CN" sz="1600" b="0" dirty="0">
                <a:solidFill>
                  <a:srgbClr val="990000"/>
                </a:solidFill>
                <a:latin typeface="Microsoft yahei" panose="020B0503020204020204" pitchFamily="34" charset="-122"/>
                <a:ea typeface="仿宋_GB2312"/>
              </a:rPr>
              <a:t>ARM9</a:t>
            </a:r>
            <a:r>
              <a:rPr lang="zh-CN" altLang="en-US" sz="1600" b="0" dirty="0">
                <a:solidFill>
                  <a:srgbClr val="990000"/>
                </a:solidFill>
                <a:latin typeface="Microsoft yahei" panose="020B0503020204020204" pitchFamily="34" charset="-122"/>
                <a:ea typeface="仿宋_GB2312"/>
              </a:rPr>
              <a:t>、</a:t>
            </a:r>
            <a:r>
              <a:rPr lang="en-US" altLang="zh-CN" sz="1600" b="0" dirty="0">
                <a:solidFill>
                  <a:srgbClr val="990000"/>
                </a:solidFill>
                <a:latin typeface="Microsoft yahei" panose="020B0503020204020204" pitchFamily="34" charset="-122"/>
                <a:ea typeface="仿宋_GB2312"/>
              </a:rPr>
              <a:t>ARM10</a:t>
            </a:r>
            <a:r>
              <a:rPr lang="zh-CN" altLang="en-US" sz="1600" b="0" dirty="0">
                <a:solidFill>
                  <a:srgbClr val="990000"/>
                </a:solidFill>
                <a:latin typeface="Microsoft yahei" panose="020B0503020204020204" pitchFamily="34" charset="-122"/>
                <a:ea typeface="仿宋_GB2312"/>
              </a:rPr>
              <a:t>、</a:t>
            </a:r>
            <a:r>
              <a:rPr lang="en-US" altLang="zh-CN" sz="1600" b="0" dirty="0">
                <a:solidFill>
                  <a:srgbClr val="990000"/>
                </a:solidFill>
                <a:latin typeface="Microsoft yahei" panose="020B0503020204020204" pitchFamily="34" charset="-122"/>
                <a:ea typeface="仿宋_GB2312"/>
              </a:rPr>
              <a:t>ARM11</a:t>
            </a:r>
            <a:r>
              <a:rPr lang="zh-CN" altLang="en-US" sz="1600" b="0" dirty="0">
                <a:solidFill>
                  <a:srgbClr val="990000"/>
                </a:solidFill>
                <a:latin typeface="Microsoft yahei" panose="020B0503020204020204" pitchFamily="34" charset="-122"/>
                <a:ea typeface="仿宋_GB2312"/>
              </a:rPr>
              <a:t>和</a:t>
            </a:r>
            <a:r>
              <a:rPr lang="en-US" altLang="zh-CN" sz="1600" b="0" dirty="0">
                <a:solidFill>
                  <a:srgbClr val="990000"/>
                </a:solidFill>
                <a:latin typeface="Microsoft yahei" panose="020B0503020204020204" pitchFamily="34" charset="-122"/>
                <a:ea typeface="仿宋_GB2312"/>
              </a:rPr>
              <a:t>Cortex</a:t>
            </a:r>
            <a:r>
              <a:rPr lang="zh-CN" altLang="en-US" sz="1600" b="0" dirty="0">
                <a:solidFill>
                  <a:srgbClr val="990000"/>
                </a:solidFill>
                <a:latin typeface="Microsoft yahei" panose="020B0503020204020204" pitchFamily="34" charset="-122"/>
                <a:ea typeface="仿宋_GB2312"/>
              </a:rPr>
              <a:t>以及对应的修改版或增强版组成，越靠后的内核，初始频率越高、架构越先进，功能也越强。</a:t>
            </a:r>
            <a:endParaRPr lang="en-US" altLang="zh-CN" sz="1600" b="0" dirty="0">
              <a:solidFill>
                <a:srgbClr val="990000"/>
              </a:solidFill>
              <a:latin typeface="Microsoft yahei" panose="020B0503020204020204" pitchFamily="34" charset="-122"/>
              <a:ea typeface="仿宋_GB2312"/>
            </a:endParaRPr>
          </a:p>
        </p:txBody>
      </p:sp>
      <p:sp>
        <p:nvSpPr>
          <p:cNvPr id="8" name="矩形 7">
            <a:extLst>
              <a:ext uri="{FF2B5EF4-FFF2-40B4-BE49-F238E27FC236}">
                <a16:creationId xmlns:a16="http://schemas.microsoft.com/office/drawing/2014/main" id="{DFC5088D-95D0-478E-B44D-AE6896108E3C}"/>
              </a:ext>
            </a:extLst>
          </p:cNvPr>
          <p:cNvSpPr/>
          <p:nvPr/>
        </p:nvSpPr>
        <p:spPr>
          <a:xfrm>
            <a:off x="448650" y="5521960"/>
            <a:ext cx="8254114" cy="1027397"/>
          </a:xfrm>
          <a:prstGeom prst="rect">
            <a:avLst/>
          </a:prstGeom>
          <a:solidFill>
            <a:srgbClr val="92D050"/>
          </a:solidFill>
        </p:spPr>
        <p:txBody>
          <a:bodyPr wrap="square">
            <a:spAutoFit/>
          </a:bodyPr>
          <a:lstStyle/>
          <a:p>
            <a:pPr>
              <a:lnSpc>
                <a:spcPct val="150000"/>
              </a:lnSpc>
            </a:pPr>
            <a:r>
              <a:rPr lang="en-US" altLang="zh-CN" sz="1400" b="0" dirty="0">
                <a:solidFill>
                  <a:schemeClr val="tx2">
                    <a:lumMod val="50000"/>
                  </a:schemeClr>
                </a:solidFill>
                <a:latin typeface="-apple-system"/>
                <a:ea typeface="仿宋_GB2312"/>
              </a:rPr>
              <a:t>ARM</a:t>
            </a:r>
            <a:r>
              <a:rPr lang="zh-CN" altLang="en-US" sz="1400" b="0" dirty="0">
                <a:solidFill>
                  <a:schemeClr val="tx2">
                    <a:lumMod val="50000"/>
                  </a:schemeClr>
                </a:solidFill>
                <a:latin typeface="-apple-system"/>
                <a:ea typeface="仿宋_GB2312"/>
              </a:rPr>
              <a:t>迅速发展，并在十多年的时间建立了良好的生态，就连微软这个英特尔的老伙伴，也在</a:t>
            </a:r>
            <a:r>
              <a:rPr lang="en-US" altLang="zh-CN" sz="1400" b="0" dirty="0">
                <a:solidFill>
                  <a:schemeClr val="tx2">
                    <a:lumMod val="50000"/>
                  </a:schemeClr>
                </a:solidFill>
                <a:latin typeface="-apple-system"/>
                <a:ea typeface="仿宋_GB2312"/>
              </a:rPr>
              <a:t>2011</a:t>
            </a:r>
            <a:r>
              <a:rPr lang="zh-CN" altLang="en-US" sz="1400" b="0" dirty="0">
                <a:solidFill>
                  <a:schemeClr val="tx2">
                    <a:lumMod val="50000"/>
                  </a:schemeClr>
                </a:solidFill>
                <a:latin typeface="-apple-system"/>
                <a:ea typeface="仿宋_GB2312"/>
              </a:rPr>
              <a:t>年宣布支持</a:t>
            </a:r>
            <a:r>
              <a:rPr lang="en-US" altLang="zh-CN" sz="1400" b="0" dirty="0">
                <a:solidFill>
                  <a:schemeClr val="tx2">
                    <a:lumMod val="50000"/>
                  </a:schemeClr>
                </a:solidFill>
                <a:latin typeface="-apple-system"/>
                <a:ea typeface="仿宋_GB2312"/>
              </a:rPr>
              <a:t>AMR</a:t>
            </a:r>
            <a:r>
              <a:rPr lang="zh-CN" altLang="en-US" sz="1400" b="0" dirty="0">
                <a:solidFill>
                  <a:schemeClr val="tx2">
                    <a:lumMod val="50000"/>
                  </a:schemeClr>
                </a:solidFill>
                <a:latin typeface="-apple-system"/>
                <a:ea typeface="仿宋_GB2312"/>
              </a:rPr>
              <a:t>架构。截止</a:t>
            </a:r>
            <a:r>
              <a:rPr lang="en-US" altLang="zh-CN" sz="1400" b="0" dirty="0">
                <a:solidFill>
                  <a:schemeClr val="tx2">
                    <a:lumMod val="50000"/>
                  </a:schemeClr>
                </a:solidFill>
                <a:latin typeface="-apple-system"/>
                <a:ea typeface="仿宋_GB2312"/>
              </a:rPr>
              <a:t>2022</a:t>
            </a:r>
            <a:r>
              <a:rPr lang="zh-CN" altLang="en-US" sz="1400" b="0" dirty="0">
                <a:solidFill>
                  <a:schemeClr val="tx2">
                    <a:lumMod val="50000"/>
                  </a:schemeClr>
                </a:solidFill>
                <a:latin typeface="-apple-system"/>
                <a:ea typeface="仿宋_GB2312"/>
              </a:rPr>
              <a:t>年，</a:t>
            </a:r>
            <a:r>
              <a:rPr lang="en-US" altLang="zh-CN" sz="1400" b="0" dirty="0">
                <a:solidFill>
                  <a:schemeClr val="tx2">
                    <a:lumMod val="50000"/>
                  </a:schemeClr>
                </a:solidFill>
                <a:latin typeface="-apple-system"/>
                <a:ea typeface="仿宋_GB2312"/>
              </a:rPr>
              <a:t>ARM</a:t>
            </a:r>
            <a:r>
              <a:rPr lang="zh-CN" altLang="en-US" sz="1400" b="0" dirty="0">
                <a:solidFill>
                  <a:schemeClr val="tx2">
                    <a:lumMod val="50000"/>
                  </a:schemeClr>
                </a:solidFill>
                <a:latin typeface="-apple-system"/>
                <a:ea typeface="仿宋_GB2312"/>
              </a:rPr>
              <a:t>的合作伙伴已超过</a:t>
            </a:r>
            <a:r>
              <a:rPr lang="en-US" altLang="zh-CN" sz="1400" b="0" dirty="0">
                <a:solidFill>
                  <a:schemeClr val="tx2">
                    <a:lumMod val="50000"/>
                  </a:schemeClr>
                </a:solidFill>
                <a:latin typeface="-apple-system"/>
                <a:ea typeface="仿宋_GB2312"/>
              </a:rPr>
              <a:t>1000</a:t>
            </a:r>
            <a:r>
              <a:rPr lang="zh-CN" altLang="en-US" sz="1400" b="0" dirty="0">
                <a:solidFill>
                  <a:schemeClr val="tx2">
                    <a:lumMod val="50000"/>
                  </a:schemeClr>
                </a:solidFill>
                <a:latin typeface="-apple-system"/>
                <a:ea typeface="仿宋_GB2312"/>
              </a:rPr>
              <a:t>家，</a:t>
            </a:r>
            <a:r>
              <a:rPr lang="en-US" altLang="zh-CN" sz="1400" b="0" dirty="0">
                <a:solidFill>
                  <a:schemeClr val="tx2">
                    <a:lumMod val="50000"/>
                  </a:schemeClr>
                </a:solidFill>
                <a:latin typeface="-apple-system"/>
                <a:ea typeface="仿宋_GB2312"/>
              </a:rPr>
              <a:t>95%</a:t>
            </a:r>
            <a:r>
              <a:rPr lang="zh-CN" altLang="en-US" sz="1400" b="0" dirty="0">
                <a:solidFill>
                  <a:schemeClr val="tx2">
                    <a:lumMod val="50000"/>
                  </a:schemeClr>
                </a:solidFill>
                <a:latin typeface="-apple-system"/>
                <a:ea typeface="仿宋_GB2312"/>
              </a:rPr>
              <a:t>的智能手机中都使用基于</a:t>
            </a:r>
            <a:r>
              <a:rPr lang="en-US" altLang="zh-CN" sz="1400" b="0" dirty="0">
                <a:solidFill>
                  <a:schemeClr val="tx2">
                    <a:lumMod val="50000"/>
                  </a:schemeClr>
                </a:solidFill>
                <a:latin typeface="-apple-system"/>
                <a:ea typeface="仿宋_GB2312"/>
              </a:rPr>
              <a:t>ARM</a:t>
            </a:r>
            <a:r>
              <a:rPr lang="zh-CN" altLang="en-US" sz="1400" b="0" dirty="0">
                <a:solidFill>
                  <a:schemeClr val="tx2">
                    <a:lumMod val="50000"/>
                  </a:schemeClr>
                </a:solidFill>
                <a:latin typeface="-apple-system"/>
                <a:ea typeface="仿宋_GB2312"/>
              </a:rPr>
              <a:t>核心的处理器，处理器累计出货超过</a:t>
            </a:r>
            <a:r>
              <a:rPr lang="en-US" altLang="zh-CN" sz="1400" b="0" dirty="0">
                <a:solidFill>
                  <a:schemeClr val="tx2">
                    <a:lumMod val="50000"/>
                  </a:schemeClr>
                </a:solidFill>
                <a:latin typeface="-apple-system"/>
                <a:ea typeface="仿宋_GB2312"/>
              </a:rPr>
              <a:t>2250</a:t>
            </a:r>
            <a:r>
              <a:rPr lang="zh-CN" altLang="en-US" sz="1400" b="0" dirty="0">
                <a:solidFill>
                  <a:schemeClr val="tx2">
                    <a:lumMod val="50000"/>
                  </a:schemeClr>
                </a:solidFill>
                <a:latin typeface="-apple-system"/>
                <a:ea typeface="仿宋_GB2312"/>
              </a:rPr>
              <a:t>亿颗。</a:t>
            </a:r>
            <a:endParaRPr lang="zh-CN" altLang="en-US" sz="1400" dirty="0">
              <a:solidFill>
                <a:schemeClr val="tx2">
                  <a:lumMod val="50000"/>
                </a:schemeClr>
              </a:solidFill>
              <a:ea typeface="仿宋_GB2312"/>
            </a:endParaRPr>
          </a:p>
        </p:txBody>
      </p:sp>
    </p:spTree>
    <p:extLst>
      <p:ext uri="{BB962C8B-B14F-4D97-AF65-F5344CB8AC3E}">
        <p14:creationId xmlns:p14="http://schemas.microsoft.com/office/powerpoint/2010/main" val="223131399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537572" y="1115367"/>
            <a:ext cx="2802370"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2060"/>
                </a:solidFill>
                <a:ea typeface="宋体" panose="02010600030101010101" pitchFamily="2" charset="-122"/>
                <a:cs typeface="Times New Roman" panose="02020603050405020304" pitchFamily="18" charset="0"/>
              </a:rPr>
              <a:t>主流</a:t>
            </a:r>
            <a:r>
              <a:rPr lang="en-US" altLang="zh-CN" sz="2400" dirty="0">
                <a:solidFill>
                  <a:srgbClr val="002060"/>
                </a:solidFill>
                <a:ea typeface="宋体" panose="02010600030101010101" pitchFamily="2" charset="-122"/>
                <a:cs typeface="Times New Roman" panose="02020603050405020304" pitchFamily="18" charset="0"/>
              </a:rPr>
              <a:t>ARM</a:t>
            </a:r>
            <a:r>
              <a:rPr lang="zh-CN" altLang="en-US" sz="2400" dirty="0">
                <a:solidFill>
                  <a:srgbClr val="002060"/>
                </a:solidFill>
                <a:ea typeface="宋体" panose="02010600030101010101" pitchFamily="2" charset="-122"/>
                <a:cs typeface="Times New Roman" panose="02020603050405020304" pitchFamily="18" charset="0"/>
              </a:rPr>
              <a:t>架构介绍</a:t>
            </a:r>
            <a:endParaRPr lang="zh-CN" altLang="en-US" sz="2400" dirty="0">
              <a:solidFill>
                <a:srgbClr val="002060"/>
              </a:solidFill>
              <a:latin typeface="黑体" pitchFamily="49" charset="-122"/>
              <a:ea typeface="黑体" pitchFamily="49" charset="-122"/>
            </a:endParaRPr>
          </a:p>
        </p:txBody>
      </p:sp>
      <p:sp>
        <p:nvSpPr>
          <p:cNvPr id="7" name="矩形 6">
            <a:extLst>
              <a:ext uri="{FF2B5EF4-FFF2-40B4-BE49-F238E27FC236}">
                <a16:creationId xmlns:a16="http://schemas.microsoft.com/office/drawing/2014/main" id="{534B5E76-6F6D-4217-82AC-F90A46C5C4C7}"/>
              </a:ext>
            </a:extLst>
          </p:cNvPr>
          <p:cNvSpPr/>
          <p:nvPr/>
        </p:nvSpPr>
        <p:spPr>
          <a:xfrm>
            <a:off x="537572" y="1577032"/>
            <a:ext cx="7151394" cy="418191"/>
          </a:xfrm>
          <a:prstGeom prst="rect">
            <a:avLst/>
          </a:prstGeom>
          <a:solidFill>
            <a:schemeClr val="accent3">
              <a:lumMod val="20000"/>
              <a:lumOff val="80000"/>
            </a:schemeClr>
          </a:solidFill>
        </p:spPr>
        <p:txBody>
          <a:bodyPr wrap="square">
            <a:spAutoFit/>
          </a:bodyPr>
          <a:lstStyle/>
          <a:p>
            <a:pPr marL="342900" indent="-342900">
              <a:lnSpc>
                <a:spcPct val="150000"/>
              </a:lnSpc>
              <a:buFont typeface="Wingdings" panose="05000000000000000000" pitchFamily="2" charset="2"/>
              <a:buChar char="Ø"/>
            </a:pPr>
            <a:r>
              <a:rPr lang="zh-CN" altLang="en-US" sz="1600" b="0" dirty="0">
                <a:solidFill>
                  <a:srgbClr val="990000"/>
                </a:solidFill>
                <a:latin typeface="Microsoft yahei" panose="020B0503020204020204" pitchFamily="34" charset="-122"/>
                <a:ea typeface="仿宋_GB2312"/>
              </a:rPr>
              <a:t>在</a:t>
            </a:r>
            <a:r>
              <a:rPr lang="en-US" altLang="zh-CN" sz="1600" b="0" dirty="0">
                <a:solidFill>
                  <a:srgbClr val="990000"/>
                </a:solidFill>
                <a:latin typeface="Microsoft yahei" panose="020B0503020204020204" pitchFamily="34" charset="-122"/>
                <a:ea typeface="仿宋_GB2312"/>
              </a:rPr>
              <a:t>ARM11</a:t>
            </a:r>
            <a:r>
              <a:rPr lang="zh-CN" altLang="en-US" sz="1600" b="0" dirty="0">
                <a:solidFill>
                  <a:srgbClr val="990000"/>
                </a:solidFill>
                <a:latin typeface="Microsoft yahei" panose="020B0503020204020204" pitchFamily="34" charset="-122"/>
                <a:ea typeface="仿宋_GB2312"/>
              </a:rPr>
              <a:t>以后，</a:t>
            </a:r>
            <a:r>
              <a:rPr lang="en-US" altLang="zh-CN" sz="1600" b="0" dirty="0">
                <a:solidFill>
                  <a:srgbClr val="990000"/>
                </a:solidFill>
                <a:latin typeface="Microsoft yahei" panose="020B0503020204020204" pitchFamily="34" charset="-122"/>
                <a:ea typeface="仿宋_GB2312"/>
              </a:rPr>
              <a:t>08</a:t>
            </a:r>
            <a:r>
              <a:rPr lang="zh-CN" altLang="en-US" sz="1600" b="0" dirty="0">
                <a:solidFill>
                  <a:srgbClr val="990000"/>
                </a:solidFill>
                <a:latin typeface="Microsoft yahei" panose="020B0503020204020204" pitchFamily="34" charset="-122"/>
                <a:ea typeface="仿宋_GB2312"/>
              </a:rPr>
              <a:t>年</a:t>
            </a:r>
            <a:r>
              <a:rPr lang="en-US" altLang="zh-CN" sz="1600" b="0" dirty="0">
                <a:solidFill>
                  <a:srgbClr val="990000"/>
                </a:solidFill>
                <a:latin typeface="Microsoft yahei" panose="020B0503020204020204" pitchFamily="34" charset="-122"/>
                <a:ea typeface="仿宋_GB2312"/>
              </a:rPr>
              <a:t>ARM</a:t>
            </a:r>
            <a:r>
              <a:rPr lang="zh-CN" altLang="en-US" sz="1600" b="0" dirty="0">
                <a:solidFill>
                  <a:srgbClr val="990000"/>
                </a:solidFill>
                <a:latin typeface="Microsoft yahei" panose="020B0503020204020204" pitchFamily="34" charset="-122"/>
                <a:ea typeface="仿宋_GB2312"/>
              </a:rPr>
              <a:t>公司将公司芯片架构分为</a:t>
            </a:r>
            <a:r>
              <a:rPr lang="en-US" altLang="zh-CN" sz="1600" b="0" dirty="0">
                <a:solidFill>
                  <a:srgbClr val="990000"/>
                </a:solidFill>
                <a:latin typeface="Microsoft yahei" panose="020B0503020204020204" pitchFamily="34" charset="-122"/>
                <a:ea typeface="仿宋_GB2312"/>
              </a:rPr>
              <a:t>3</a:t>
            </a:r>
            <a:r>
              <a:rPr lang="zh-CN" altLang="en-US" sz="1600" b="0" dirty="0">
                <a:solidFill>
                  <a:srgbClr val="990000"/>
                </a:solidFill>
                <a:latin typeface="Microsoft yahei" panose="020B0503020204020204" pitchFamily="34" charset="-122"/>
                <a:ea typeface="仿宋_GB2312"/>
              </a:rPr>
              <a:t>大类，分别为</a:t>
            </a:r>
            <a:r>
              <a:rPr lang="en-US" altLang="zh-CN" sz="1600" b="0" dirty="0">
                <a:solidFill>
                  <a:srgbClr val="990000"/>
                </a:solidFill>
                <a:latin typeface="Microsoft yahei" panose="020B0503020204020204" pitchFamily="34" charset="-122"/>
                <a:ea typeface="仿宋_GB2312"/>
              </a:rPr>
              <a:t>A R M</a:t>
            </a:r>
          </a:p>
        </p:txBody>
      </p:sp>
      <p:sp>
        <p:nvSpPr>
          <p:cNvPr id="5" name="矩形 4">
            <a:extLst>
              <a:ext uri="{FF2B5EF4-FFF2-40B4-BE49-F238E27FC236}">
                <a16:creationId xmlns:a16="http://schemas.microsoft.com/office/drawing/2014/main" id="{F47E4AB9-63A5-4A7C-8A87-E25D5166B187}"/>
              </a:ext>
            </a:extLst>
          </p:cNvPr>
          <p:cNvSpPr/>
          <p:nvPr/>
        </p:nvSpPr>
        <p:spPr>
          <a:xfrm>
            <a:off x="537572" y="2056778"/>
            <a:ext cx="2727033" cy="338554"/>
          </a:xfrm>
          <a:prstGeom prst="rect">
            <a:avLst/>
          </a:prstGeom>
          <a:solidFill>
            <a:srgbClr val="FEE3D2"/>
          </a:solidFill>
        </p:spPr>
        <p:txBody>
          <a:bodyPr wrap="square">
            <a:spAutoFit/>
          </a:bodyPr>
          <a:lstStyle/>
          <a:p>
            <a:r>
              <a:rPr lang="en-US" altLang="zh-CN" sz="1600" b="0" dirty="0">
                <a:solidFill>
                  <a:schemeClr val="tx2">
                    <a:lumMod val="50000"/>
                  </a:schemeClr>
                </a:solidFill>
                <a:latin typeface="-apple-system"/>
              </a:rPr>
              <a:t>CORTEX-A</a:t>
            </a:r>
            <a:r>
              <a:rPr lang="zh-CN" altLang="en-US" sz="1600" b="0" dirty="0">
                <a:solidFill>
                  <a:schemeClr val="tx2">
                    <a:lumMod val="50000"/>
                  </a:schemeClr>
                </a:solidFill>
                <a:latin typeface="-apple-system"/>
              </a:rPr>
              <a:t>系列：</a:t>
            </a:r>
            <a:endParaRPr lang="zh-CN" altLang="en-US" sz="1600" dirty="0">
              <a:solidFill>
                <a:schemeClr val="tx2">
                  <a:lumMod val="50000"/>
                </a:schemeClr>
              </a:solidFill>
            </a:endParaRPr>
          </a:p>
        </p:txBody>
      </p:sp>
      <p:sp>
        <p:nvSpPr>
          <p:cNvPr id="10" name="矩形 9">
            <a:extLst>
              <a:ext uri="{FF2B5EF4-FFF2-40B4-BE49-F238E27FC236}">
                <a16:creationId xmlns:a16="http://schemas.microsoft.com/office/drawing/2014/main" id="{CE9B97A7-208C-4960-97FD-1A95395CC11D}"/>
              </a:ext>
            </a:extLst>
          </p:cNvPr>
          <p:cNvSpPr/>
          <p:nvPr/>
        </p:nvSpPr>
        <p:spPr>
          <a:xfrm>
            <a:off x="3264607" y="2056778"/>
            <a:ext cx="2727034" cy="338554"/>
          </a:xfrm>
          <a:prstGeom prst="rect">
            <a:avLst/>
          </a:prstGeom>
          <a:solidFill>
            <a:srgbClr val="FFFF66"/>
          </a:solidFill>
        </p:spPr>
        <p:txBody>
          <a:bodyPr wrap="square">
            <a:spAutoFit/>
          </a:bodyPr>
          <a:lstStyle/>
          <a:p>
            <a:r>
              <a:rPr lang="en-US" altLang="zh-CN" sz="1600" dirty="0">
                <a:solidFill>
                  <a:schemeClr val="tx2">
                    <a:lumMod val="50000"/>
                  </a:schemeClr>
                </a:solidFill>
                <a:latin typeface="-apple-system"/>
              </a:rPr>
              <a:t>CORTEX-R</a:t>
            </a:r>
            <a:r>
              <a:rPr lang="zh-CN" altLang="en-US" sz="1600" dirty="0">
                <a:solidFill>
                  <a:schemeClr val="tx2">
                    <a:lumMod val="50000"/>
                  </a:schemeClr>
                </a:solidFill>
                <a:latin typeface="-apple-system"/>
              </a:rPr>
              <a:t>系列：</a:t>
            </a:r>
            <a:endParaRPr lang="zh-CN" altLang="en-US" sz="1600" dirty="0">
              <a:solidFill>
                <a:schemeClr val="tx2">
                  <a:lumMod val="50000"/>
                </a:schemeClr>
              </a:solidFill>
            </a:endParaRPr>
          </a:p>
        </p:txBody>
      </p:sp>
      <p:sp>
        <p:nvSpPr>
          <p:cNvPr id="11" name="矩形 10">
            <a:extLst>
              <a:ext uri="{FF2B5EF4-FFF2-40B4-BE49-F238E27FC236}">
                <a16:creationId xmlns:a16="http://schemas.microsoft.com/office/drawing/2014/main" id="{C0ED820B-3A06-474F-90A0-C797217BFBFE}"/>
              </a:ext>
            </a:extLst>
          </p:cNvPr>
          <p:cNvSpPr/>
          <p:nvPr/>
        </p:nvSpPr>
        <p:spPr>
          <a:xfrm>
            <a:off x="5991642" y="2056778"/>
            <a:ext cx="3020300" cy="338554"/>
          </a:xfrm>
          <a:prstGeom prst="rect">
            <a:avLst/>
          </a:prstGeom>
          <a:solidFill>
            <a:schemeClr val="accent4">
              <a:lumMod val="20000"/>
              <a:lumOff val="80000"/>
            </a:schemeClr>
          </a:solidFill>
        </p:spPr>
        <p:txBody>
          <a:bodyPr wrap="square">
            <a:spAutoFit/>
          </a:bodyPr>
          <a:lstStyle/>
          <a:p>
            <a:r>
              <a:rPr lang="en-US" altLang="zh-CN" sz="1600" dirty="0">
                <a:solidFill>
                  <a:schemeClr val="tx2">
                    <a:lumMod val="50000"/>
                  </a:schemeClr>
                </a:solidFill>
                <a:latin typeface="-apple-system"/>
              </a:rPr>
              <a:t>CORTEX-M</a:t>
            </a:r>
            <a:r>
              <a:rPr lang="zh-CN" altLang="en-US" sz="1600" dirty="0">
                <a:solidFill>
                  <a:schemeClr val="tx2">
                    <a:lumMod val="50000"/>
                  </a:schemeClr>
                </a:solidFill>
                <a:latin typeface="-apple-system"/>
              </a:rPr>
              <a:t>系列：</a:t>
            </a:r>
            <a:endParaRPr lang="zh-CN" altLang="en-US" sz="1600" dirty="0">
              <a:solidFill>
                <a:schemeClr val="tx2">
                  <a:lumMod val="50000"/>
                </a:schemeClr>
              </a:solidFill>
            </a:endParaRPr>
          </a:p>
        </p:txBody>
      </p:sp>
      <p:sp>
        <p:nvSpPr>
          <p:cNvPr id="8" name="矩形 7">
            <a:extLst>
              <a:ext uri="{FF2B5EF4-FFF2-40B4-BE49-F238E27FC236}">
                <a16:creationId xmlns:a16="http://schemas.microsoft.com/office/drawing/2014/main" id="{2E898118-3972-4439-839E-90C812E4CF88}"/>
              </a:ext>
            </a:extLst>
          </p:cNvPr>
          <p:cNvSpPr/>
          <p:nvPr/>
        </p:nvSpPr>
        <p:spPr>
          <a:xfrm>
            <a:off x="3264606" y="2395332"/>
            <a:ext cx="2727035" cy="3742178"/>
          </a:xfrm>
          <a:prstGeom prst="rect">
            <a:avLst/>
          </a:prstGeom>
          <a:solidFill>
            <a:srgbClr val="92D050"/>
          </a:solidFill>
        </p:spPr>
        <p:txBody>
          <a:bodyPr wrap="square">
            <a:spAutoFit/>
          </a:bodyPr>
          <a:lstStyle/>
          <a:p>
            <a:pPr>
              <a:lnSpc>
                <a:spcPct val="150000"/>
              </a:lnSpc>
            </a:pPr>
            <a:r>
              <a:rPr lang="en-US" altLang="zh-CN" sz="1600" b="0" dirty="0">
                <a:solidFill>
                  <a:schemeClr val="tx2">
                    <a:lumMod val="50000"/>
                  </a:schemeClr>
                </a:solidFill>
                <a:latin typeface="Microsoft yahei" panose="020B0503020204020204" pitchFamily="34" charset="-122"/>
                <a:ea typeface="仿宋_GB2312"/>
              </a:rPr>
              <a:t>ARM Cortex-R</a:t>
            </a:r>
            <a:r>
              <a:rPr lang="zh-CN" altLang="en-US" sz="1600" b="0" dirty="0">
                <a:solidFill>
                  <a:schemeClr val="tx2">
                    <a:lumMod val="50000"/>
                  </a:schemeClr>
                </a:solidFill>
                <a:latin typeface="Microsoft yahei" panose="020B0503020204020204" pitchFamily="34" charset="-122"/>
                <a:ea typeface="仿宋_GB2312"/>
              </a:rPr>
              <a:t>系列，指的是 </a:t>
            </a:r>
            <a:r>
              <a:rPr lang="en-US" altLang="zh-CN" sz="1600" b="0" dirty="0">
                <a:solidFill>
                  <a:schemeClr val="tx2">
                    <a:lumMod val="50000"/>
                  </a:schemeClr>
                </a:solidFill>
                <a:latin typeface="Microsoft yahei" panose="020B0503020204020204" pitchFamily="34" charset="-122"/>
                <a:ea typeface="仿宋_GB2312"/>
              </a:rPr>
              <a:t>Real time</a:t>
            </a:r>
            <a:r>
              <a:rPr lang="zh-CN" altLang="en-US" sz="1600" b="0" dirty="0">
                <a:solidFill>
                  <a:schemeClr val="tx2">
                    <a:lumMod val="50000"/>
                  </a:schemeClr>
                </a:solidFill>
                <a:latin typeface="Microsoft yahei" panose="020B0503020204020204" pitchFamily="34" charset="-122"/>
                <a:ea typeface="仿宋_GB2312"/>
              </a:rPr>
              <a:t>，走的是实时性的特点，实时性代表的是处理时间上的确定性和低延迟，即一个操作可以在指定的短时间内完成。为要求可靠性、高可用性、容错功能、可维护性和实时响应的嵌入式系统提供高性能计算解决方案。</a:t>
            </a:r>
            <a:endParaRPr lang="zh-CN" altLang="en-US" dirty="0">
              <a:ea typeface="仿宋_GB2312"/>
            </a:endParaRPr>
          </a:p>
        </p:txBody>
      </p:sp>
      <p:sp>
        <p:nvSpPr>
          <p:cNvPr id="9" name="矩形 8">
            <a:extLst>
              <a:ext uri="{FF2B5EF4-FFF2-40B4-BE49-F238E27FC236}">
                <a16:creationId xmlns:a16="http://schemas.microsoft.com/office/drawing/2014/main" id="{6FC429B3-16AF-4731-A5A5-7C87AF819305}"/>
              </a:ext>
            </a:extLst>
          </p:cNvPr>
          <p:cNvSpPr/>
          <p:nvPr/>
        </p:nvSpPr>
        <p:spPr>
          <a:xfrm>
            <a:off x="5991642" y="2395332"/>
            <a:ext cx="3020300" cy="3742178"/>
          </a:xfrm>
          <a:prstGeom prst="rect">
            <a:avLst/>
          </a:prstGeom>
          <a:solidFill>
            <a:srgbClr val="00B0F0"/>
          </a:solidFill>
        </p:spPr>
        <p:txBody>
          <a:bodyPr wrap="square">
            <a:spAutoFit/>
          </a:bodyPr>
          <a:lstStyle/>
          <a:p>
            <a:pPr>
              <a:lnSpc>
                <a:spcPct val="150000"/>
              </a:lnSpc>
            </a:pPr>
            <a:r>
              <a:rPr lang="en-US" altLang="zh-CN" sz="1600" b="0" dirty="0">
                <a:solidFill>
                  <a:schemeClr val="tx2">
                    <a:lumMod val="50000"/>
                  </a:schemeClr>
                </a:solidFill>
                <a:latin typeface="Microsoft yahei" panose="020B0503020204020204" pitchFamily="34" charset="-122"/>
                <a:ea typeface="仿宋_GB2312"/>
              </a:rPr>
              <a:t>ARM cortex-M </a:t>
            </a:r>
            <a:r>
              <a:rPr lang="zh-CN" altLang="en-US" sz="1600" b="0" dirty="0">
                <a:solidFill>
                  <a:schemeClr val="tx2">
                    <a:lumMod val="50000"/>
                  </a:schemeClr>
                </a:solidFill>
                <a:latin typeface="Microsoft yahei" panose="020B0503020204020204" pitchFamily="34" charset="-122"/>
                <a:ea typeface="仿宋_GB2312"/>
              </a:rPr>
              <a:t>系列，指的是 </a:t>
            </a:r>
            <a:r>
              <a:rPr lang="en-US" altLang="zh-CN" sz="1600" b="0" dirty="0">
                <a:solidFill>
                  <a:schemeClr val="tx2">
                    <a:lumMod val="50000"/>
                  </a:schemeClr>
                </a:solidFill>
                <a:latin typeface="Microsoft yahei" panose="020B0503020204020204" pitchFamily="34" charset="-122"/>
                <a:ea typeface="仿宋_GB2312"/>
              </a:rPr>
              <a:t>Microcontroller</a:t>
            </a:r>
            <a:r>
              <a:rPr lang="zh-CN" altLang="en-US" sz="1600" b="0" dirty="0">
                <a:solidFill>
                  <a:schemeClr val="tx2">
                    <a:lumMod val="50000"/>
                  </a:schemeClr>
                </a:solidFill>
                <a:latin typeface="Microsoft yahei" panose="020B0503020204020204" pitchFamily="34" charset="-122"/>
                <a:ea typeface="仿宋_GB2312"/>
              </a:rPr>
              <a:t>，微处理器，主打中低端市场，真实应用场景中，更多的是大型中控搭配小型嵌入式控制系统。以更低的成本提供更多功能、不断增加连接、改善代码重用和提高能效。</a:t>
            </a:r>
            <a:r>
              <a:rPr lang="en-US" altLang="zh-CN" sz="1600" b="0" dirty="0">
                <a:solidFill>
                  <a:schemeClr val="tx2">
                    <a:lumMod val="50000"/>
                  </a:schemeClr>
                </a:solidFill>
                <a:latin typeface="Microsoft yahei" panose="020B0503020204020204" pitchFamily="34" charset="-122"/>
                <a:ea typeface="仿宋_GB2312"/>
              </a:rPr>
              <a:t>Cortex-M </a:t>
            </a:r>
            <a:r>
              <a:rPr lang="zh-CN" altLang="en-US" sz="1600" b="0" dirty="0">
                <a:solidFill>
                  <a:schemeClr val="tx2">
                    <a:lumMod val="50000"/>
                  </a:schemeClr>
                </a:solidFill>
                <a:latin typeface="Microsoft yahei" panose="020B0503020204020204" pitchFamily="34" charset="-122"/>
                <a:ea typeface="仿宋_GB2312"/>
              </a:rPr>
              <a:t>系列针对成本和功耗敏感的</a:t>
            </a:r>
            <a:r>
              <a:rPr lang="en-US" altLang="zh-CN" sz="1600" b="0" dirty="0">
                <a:solidFill>
                  <a:schemeClr val="tx2">
                    <a:lumMod val="50000"/>
                  </a:schemeClr>
                </a:solidFill>
                <a:latin typeface="Microsoft yahei" panose="020B0503020204020204" pitchFamily="34" charset="-122"/>
                <a:ea typeface="仿宋_GB2312"/>
              </a:rPr>
              <a:t>MCU</a:t>
            </a:r>
            <a:r>
              <a:rPr lang="zh-CN" altLang="en-US" sz="1600" b="0" dirty="0">
                <a:solidFill>
                  <a:schemeClr val="tx2">
                    <a:lumMod val="50000"/>
                  </a:schemeClr>
                </a:solidFill>
                <a:latin typeface="Microsoft yahei" panose="020B0503020204020204" pitchFamily="34" charset="-122"/>
                <a:ea typeface="仿宋_GB2312"/>
              </a:rPr>
              <a:t>和终端应用。</a:t>
            </a:r>
            <a:endParaRPr lang="zh-CN" altLang="en-US" sz="1600" dirty="0">
              <a:solidFill>
                <a:schemeClr val="tx2">
                  <a:lumMod val="50000"/>
                </a:schemeClr>
              </a:solidFill>
              <a:ea typeface="仿宋_GB2312"/>
            </a:endParaRPr>
          </a:p>
        </p:txBody>
      </p:sp>
      <p:sp>
        <p:nvSpPr>
          <p:cNvPr id="12" name="矩形 11">
            <a:extLst>
              <a:ext uri="{FF2B5EF4-FFF2-40B4-BE49-F238E27FC236}">
                <a16:creationId xmlns:a16="http://schemas.microsoft.com/office/drawing/2014/main" id="{B3825A4B-1DDE-49FB-9C0A-31B801FF139E}"/>
              </a:ext>
            </a:extLst>
          </p:cNvPr>
          <p:cNvSpPr/>
          <p:nvPr/>
        </p:nvSpPr>
        <p:spPr>
          <a:xfrm>
            <a:off x="537572" y="2395331"/>
            <a:ext cx="2727033" cy="3742178"/>
          </a:xfrm>
          <a:prstGeom prst="rect">
            <a:avLst/>
          </a:prstGeom>
          <a:solidFill>
            <a:schemeClr val="bg2">
              <a:lumMod val="90000"/>
            </a:schemeClr>
          </a:solidFill>
        </p:spPr>
        <p:txBody>
          <a:bodyPr wrap="square">
            <a:spAutoFit/>
          </a:bodyPr>
          <a:lstStyle/>
          <a:p>
            <a:pPr>
              <a:lnSpc>
                <a:spcPct val="150000"/>
              </a:lnSpc>
            </a:pPr>
            <a:r>
              <a:rPr lang="en-US" altLang="zh-CN" sz="1600" b="0" dirty="0">
                <a:solidFill>
                  <a:schemeClr val="tx2">
                    <a:lumMod val="50000"/>
                  </a:schemeClr>
                </a:solidFill>
                <a:latin typeface="Microsoft yahei" panose="020B0503020204020204" pitchFamily="34" charset="-122"/>
                <a:ea typeface="仿宋_GB2312"/>
              </a:rPr>
              <a:t>ARM Cortex-A </a:t>
            </a:r>
            <a:r>
              <a:rPr lang="zh-CN" altLang="en-US" sz="1600" b="0" dirty="0">
                <a:solidFill>
                  <a:schemeClr val="tx2">
                    <a:lumMod val="50000"/>
                  </a:schemeClr>
                </a:solidFill>
                <a:latin typeface="Microsoft yahei" panose="020B0503020204020204" pitchFamily="34" charset="-122"/>
                <a:ea typeface="仿宋_GB2312"/>
              </a:rPr>
              <a:t>系列指的是 </a:t>
            </a:r>
            <a:r>
              <a:rPr lang="en-US" altLang="zh-CN" sz="1600" b="0" dirty="0">
                <a:solidFill>
                  <a:schemeClr val="tx2">
                    <a:lumMod val="50000"/>
                  </a:schemeClr>
                </a:solidFill>
                <a:latin typeface="Microsoft yahei" panose="020B0503020204020204" pitchFamily="34" charset="-122"/>
                <a:ea typeface="仿宋_GB2312"/>
              </a:rPr>
              <a:t>Application</a:t>
            </a:r>
            <a:r>
              <a:rPr lang="zh-CN" altLang="en-US" sz="1600" b="0" dirty="0">
                <a:solidFill>
                  <a:schemeClr val="tx2">
                    <a:lumMod val="50000"/>
                  </a:schemeClr>
                </a:solidFill>
                <a:latin typeface="Microsoft yahei" panose="020B0503020204020204" pitchFamily="34" charset="-122"/>
                <a:ea typeface="仿宋_GB2312"/>
              </a:rPr>
              <a:t>，主要高性能的处理器，相比于其它两种处理器，特点是增加了内存管理单元 </a:t>
            </a:r>
            <a:r>
              <a:rPr lang="en-US" altLang="zh-CN" sz="1600" b="0" dirty="0">
                <a:solidFill>
                  <a:schemeClr val="tx2">
                    <a:lumMod val="50000"/>
                  </a:schemeClr>
                </a:solidFill>
                <a:latin typeface="Microsoft yahei" panose="020B0503020204020204" pitchFamily="34" charset="-122"/>
                <a:ea typeface="仿宋_GB2312"/>
              </a:rPr>
              <a:t>MMU</a:t>
            </a:r>
            <a:r>
              <a:rPr lang="zh-CN" altLang="en-US" sz="1600" b="0" dirty="0">
                <a:solidFill>
                  <a:schemeClr val="tx2">
                    <a:lumMod val="50000"/>
                  </a:schemeClr>
                </a:solidFill>
                <a:latin typeface="Microsoft yahei" panose="020B0503020204020204" pitchFamily="34" charset="-122"/>
                <a:ea typeface="仿宋_GB2312"/>
              </a:rPr>
              <a:t>，对于运行大型的应用操作系统，</a:t>
            </a:r>
            <a:r>
              <a:rPr lang="en-US" altLang="zh-CN" sz="1600" b="0" dirty="0">
                <a:solidFill>
                  <a:schemeClr val="tx2">
                    <a:lumMod val="50000"/>
                  </a:schemeClr>
                </a:solidFill>
                <a:latin typeface="Microsoft yahei" panose="020B0503020204020204" pitchFamily="34" charset="-122"/>
                <a:ea typeface="仿宋_GB2312"/>
              </a:rPr>
              <a:t>MMU</a:t>
            </a:r>
            <a:r>
              <a:rPr lang="zh-CN" altLang="en-US" sz="1600" b="0" dirty="0">
                <a:solidFill>
                  <a:schemeClr val="tx2">
                    <a:lumMod val="50000"/>
                  </a:schemeClr>
                </a:solidFill>
                <a:latin typeface="Microsoft yahei" panose="020B0503020204020204" pitchFamily="34" charset="-122"/>
                <a:ea typeface="仿宋_GB2312"/>
              </a:rPr>
              <a:t>是必不可少的元件。应用型处理器可向托管丰富</a:t>
            </a:r>
            <a:r>
              <a:rPr lang="en-US" altLang="zh-CN" sz="1600" b="0" dirty="0">
                <a:solidFill>
                  <a:schemeClr val="tx2">
                    <a:lumMod val="50000"/>
                  </a:schemeClr>
                </a:solidFill>
                <a:latin typeface="Microsoft yahei" panose="020B0503020204020204" pitchFamily="34" charset="-122"/>
                <a:ea typeface="仿宋_GB2312"/>
              </a:rPr>
              <a:t>OS</a:t>
            </a:r>
            <a:r>
              <a:rPr lang="zh-CN" altLang="en-US" sz="1600" b="0" dirty="0">
                <a:solidFill>
                  <a:schemeClr val="tx2">
                    <a:lumMod val="50000"/>
                  </a:schemeClr>
                </a:solidFill>
                <a:latin typeface="Microsoft yahei" panose="020B0503020204020204" pitchFamily="34" charset="-122"/>
                <a:ea typeface="仿宋_GB2312"/>
              </a:rPr>
              <a:t>平台和用户应用程序的设备提供全方位的解决方案。</a:t>
            </a:r>
            <a:endParaRPr lang="zh-CN" altLang="en-US" sz="1600" dirty="0">
              <a:solidFill>
                <a:schemeClr val="tx2">
                  <a:lumMod val="50000"/>
                </a:schemeClr>
              </a:solidFill>
              <a:ea typeface="仿宋_GB2312"/>
            </a:endParaRPr>
          </a:p>
        </p:txBody>
      </p:sp>
    </p:spTree>
    <p:extLst>
      <p:ext uri="{BB962C8B-B14F-4D97-AF65-F5344CB8AC3E}">
        <p14:creationId xmlns:p14="http://schemas.microsoft.com/office/powerpoint/2010/main" val="216718513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5" name="矩形 4">
            <a:extLst>
              <a:ext uri="{FF2B5EF4-FFF2-40B4-BE49-F238E27FC236}">
                <a16:creationId xmlns:a16="http://schemas.microsoft.com/office/drawing/2014/main" id="{F47E4AB9-63A5-4A7C-8A87-E25D5166B187}"/>
              </a:ext>
            </a:extLst>
          </p:cNvPr>
          <p:cNvSpPr/>
          <p:nvPr/>
        </p:nvSpPr>
        <p:spPr>
          <a:xfrm>
            <a:off x="536515" y="2128975"/>
            <a:ext cx="2088945" cy="584775"/>
          </a:xfrm>
          <a:prstGeom prst="rect">
            <a:avLst/>
          </a:prstGeom>
          <a:solidFill>
            <a:srgbClr val="FEE3D2"/>
          </a:solidFill>
        </p:spPr>
        <p:txBody>
          <a:bodyPr wrap="square">
            <a:spAutoFit/>
          </a:bodyPr>
          <a:lstStyle/>
          <a:p>
            <a:pPr marL="342900" indent="-342900">
              <a:buFont typeface="+mj-ea"/>
              <a:buAutoNum type="circleNumDbPlain"/>
            </a:pPr>
            <a:r>
              <a:rPr lang="zh-CN" altLang="en-US" sz="1600" b="0" dirty="0">
                <a:solidFill>
                  <a:srgbClr val="990000"/>
                </a:solidFill>
                <a:latin typeface="Microsoft yahei" panose="020B0503020204020204" pitchFamily="34" charset="-122"/>
                <a:ea typeface="仿宋_GB2312"/>
              </a:rPr>
              <a:t>高性能、低功耗、低价格</a:t>
            </a:r>
            <a:endParaRPr lang="en-US" altLang="zh-CN" sz="1600" b="0" dirty="0">
              <a:solidFill>
                <a:srgbClr val="990000"/>
              </a:solidFill>
              <a:latin typeface="Microsoft yahei" panose="020B0503020204020204" pitchFamily="34" charset="-122"/>
              <a:ea typeface="仿宋_GB2312"/>
            </a:endParaRPr>
          </a:p>
        </p:txBody>
      </p:sp>
      <p:sp>
        <p:nvSpPr>
          <p:cNvPr id="10" name="矩形 9">
            <a:extLst>
              <a:ext uri="{FF2B5EF4-FFF2-40B4-BE49-F238E27FC236}">
                <a16:creationId xmlns:a16="http://schemas.microsoft.com/office/drawing/2014/main" id="{CE9B97A7-208C-4960-97FD-1A95395CC11D}"/>
              </a:ext>
            </a:extLst>
          </p:cNvPr>
          <p:cNvSpPr/>
          <p:nvPr/>
        </p:nvSpPr>
        <p:spPr>
          <a:xfrm>
            <a:off x="2625460" y="2128974"/>
            <a:ext cx="2074956" cy="584775"/>
          </a:xfrm>
          <a:prstGeom prst="rect">
            <a:avLst/>
          </a:prstGeom>
          <a:solidFill>
            <a:schemeClr val="accent3">
              <a:lumMod val="20000"/>
              <a:lumOff val="80000"/>
            </a:schemeClr>
          </a:solidFill>
        </p:spPr>
        <p:txBody>
          <a:bodyPr wrap="square">
            <a:spAutoFit/>
          </a:bodyPr>
          <a:lstStyle/>
          <a:p>
            <a:pPr marL="342900" indent="-342900">
              <a:buFont typeface="+mj-ea"/>
              <a:buAutoNum type="circleNumDbPlain" startAt="2"/>
            </a:pPr>
            <a:r>
              <a:rPr lang="zh-CN" altLang="en-US" sz="1600" b="0" dirty="0">
                <a:solidFill>
                  <a:srgbClr val="990000"/>
                </a:solidFill>
                <a:latin typeface="Microsoft yahei" panose="020B0503020204020204" pitchFamily="34" charset="-122"/>
                <a:ea typeface="仿宋_GB2312"/>
              </a:rPr>
              <a:t>丰富的可选择芯片</a:t>
            </a:r>
            <a:endParaRPr lang="en-US" altLang="zh-CN" sz="1600" b="0" dirty="0">
              <a:solidFill>
                <a:srgbClr val="990000"/>
              </a:solidFill>
              <a:latin typeface="Microsoft yahei" panose="020B0503020204020204" pitchFamily="34" charset="-122"/>
              <a:ea typeface="仿宋_GB2312"/>
            </a:endParaRPr>
          </a:p>
        </p:txBody>
      </p:sp>
      <p:sp>
        <p:nvSpPr>
          <p:cNvPr id="11" name="矩形 10">
            <a:extLst>
              <a:ext uri="{FF2B5EF4-FFF2-40B4-BE49-F238E27FC236}">
                <a16:creationId xmlns:a16="http://schemas.microsoft.com/office/drawing/2014/main" id="{C0ED820B-3A06-474F-90A0-C797217BFBFE}"/>
              </a:ext>
            </a:extLst>
          </p:cNvPr>
          <p:cNvSpPr/>
          <p:nvPr/>
        </p:nvSpPr>
        <p:spPr>
          <a:xfrm>
            <a:off x="4700417" y="2116751"/>
            <a:ext cx="2074956" cy="584775"/>
          </a:xfrm>
          <a:prstGeom prst="rect">
            <a:avLst/>
          </a:prstGeom>
          <a:solidFill>
            <a:schemeClr val="accent4">
              <a:lumMod val="20000"/>
              <a:lumOff val="80000"/>
            </a:schemeClr>
          </a:solidFill>
        </p:spPr>
        <p:txBody>
          <a:bodyPr wrap="square">
            <a:spAutoFit/>
          </a:bodyPr>
          <a:lstStyle/>
          <a:p>
            <a:pPr marL="342900" indent="-342900">
              <a:buFont typeface="+mj-ea"/>
              <a:buAutoNum type="circleNumDbPlain" startAt="3"/>
            </a:pPr>
            <a:r>
              <a:rPr lang="zh-CN" altLang="en-US" sz="1600" b="0" dirty="0">
                <a:solidFill>
                  <a:srgbClr val="990000"/>
                </a:solidFill>
                <a:latin typeface="Microsoft yahei" panose="020B0503020204020204" pitchFamily="34" charset="-122"/>
                <a:ea typeface="仿宋_GB2312"/>
              </a:rPr>
              <a:t>广泛的第三方支持</a:t>
            </a:r>
            <a:endParaRPr lang="en-US" altLang="zh-CN" sz="1600" b="0" dirty="0">
              <a:solidFill>
                <a:srgbClr val="990000"/>
              </a:solidFill>
              <a:latin typeface="Microsoft yahei" panose="020B0503020204020204" pitchFamily="34" charset="-122"/>
              <a:ea typeface="仿宋_GB2312"/>
            </a:endParaRPr>
          </a:p>
        </p:txBody>
      </p:sp>
      <p:sp>
        <p:nvSpPr>
          <p:cNvPr id="8" name="矩形 7">
            <a:extLst>
              <a:ext uri="{FF2B5EF4-FFF2-40B4-BE49-F238E27FC236}">
                <a16:creationId xmlns:a16="http://schemas.microsoft.com/office/drawing/2014/main" id="{2E898118-3972-4439-839E-90C812E4CF88}"/>
              </a:ext>
            </a:extLst>
          </p:cNvPr>
          <p:cNvSpPr/>
          <p:nvPr/>
        </p:nvSpPr>
        <p:spPr>
          <a:xfrm>
            <a:off x="2625460" y="2713748"/>
            <a:ext cx="2074956" cy="3383683"/>
          </a:xfrm>
          <a:prstGeom prst="rect">
            <a:avLst/>
          </a:prstGeom>
          <a:solidFill>
            <a:srgbClr val="92D050"/>
          </a:solidFill>
        </p:spPr>
        <p:txBody>
          <a:bodyPr wrap="square">
            <a:spAutoFit/>
          </a:bodyPr>
          <a:lstStyle/>
          <a:p>
            <a:pPr>
              <a:lnSpc>
                <a:spcPct val="150000"/>
              </a:lnSpc>
            </a:pPr>
            <a:r>
              <a:rPr lang="en-US" altLang="zh-CN" sz="1200" b="0" dirty="0"/>
              <a:t>ARM</a:t>
            </a:r>
            <a:r>
              <a:rPr lang="zh-CN" altLang="en-US" sz="1200" b="0" dirty="0"/>
              <a:t>只是一个核，</a:t>
            </a:r>
            <a:r>
              <a:rPr lang="en-US" altLang="zh-CN" sz="1200" b="0" dirty="0"/>
              <a:t>ARM</a:t>
            </a:r>
            <a:r>
              <a:rPr lang="zh-CN" altLang="en-US" sz="1200" b="0" dirty="0"/>
              <a:t>公司自己不生产芯片，采用授权方式给半导体生产商。目前，全球几乎所有的半导体厂家都向</a:t>
            </a:r>
            <a:r>
              <a:rPr lang="en-US" altLang="zh-CN" sz="1200" b="0" dirty="0"/>
              <a:t>ARM</a:t>
            </a:r>
            <a:r>
              <a:rPr lang="zh-CN" altLang="en-US" sz="1200" b="0" dirty="0"/>
              <a:t>公司购买了各种</a:t>
            </a:r>
            <a:r>
              <a:rPr lang="en-US" altLang="zh-CN" sz="1200" b="0" dirty="0"/>
              <a:t>ARM</a:t>
            </a:r>
            <a:r>
              <a:rPr lang="zh-CN" altLang="en-US" sz="1200" b="0" dirty="0"/>
              <a:t>核，配上多种不同的控制器和外设、接口，生产各种基于</a:t>
            </a:r>
            <a:r>
              <a:rPr lang="en-US" altLang="zh-CN" sz="1200" b="0" dirty="0"/>
              <a:t>ARM</a:t>
            </a:r>
            <a:r>
              <a:rPr lang="zh-CN" altLang="en-US" sz="1200" b="0" dirty="0"/>
              <a:t>核的芯片。由于</a:t>
            </a:r>
            <a:r>
              <a:rPr lang="en-US" altLang="zh-CN" sz="1200" b="0" dirty="0"/>
              <a:t>ARM</a:t>
            </a:r>
            <a:r>
              <a:rPr lang="zh-CN" altLang="en-US" sz="1200" b="0" dirty="0"/>
              <a:t>核采用向上兼容的指令系统，用户开发的软件可以非常方便地移植到更高的</a:t>
            </a:r>
            <a:r>
              <a:rPr lang="en-US" altLang="zh-CN" sz="1200" b="0" dirty="0"/>
              <a:t>ARM</a:t>
            </a:r>
            <a:r>
              <a:rPr lang="zh-CN" altLang="en-US" sz="1200" b="0" dirty="0"/>
              <a:t>平台。</a:t>
            </a:r>
          </a:p>
        </p:txBody>
      </p:sp>
      <p:sp>
        <p:nvSpPr>
          <p:cNvPr id="9" name="矩形 8">
            <a:extLst>
              <a:ext uri="{FF2B5EF4-FFF2-40B4-BE49-F238E27FC236}">
                <a16:creationId xmlns:a16="http://schemas.microsoft.com/office/drawing/2014/main" id="{6FC429B3-16AF-4731-A5A5-7C87AF819305}"/>
              </a:ext>
            </a:extLst>
          </p:cNvPr>
          <p:cNvSpPr/>
          <p:nvPr/>
        </p:nvSpPr>
        <p:spPr>
          <a:xfrm>
            <a:off x="4700415" y="2709613"/>
            <a:ext cx="2074956" cy="3383683"/>
          </a:xfrm>
          <a:prstGeom prst="rect">
            <a:avLst/>
          </a:prstGeom>
          <a:solidFill>
            <a:srgbClr val="00B0F0"/>
          </a:solidFill>
        </p:spPr>
        <p:txBody>
          <a:bodyPr wrap="square">
            <a:spAutoFit/>
          </a:bodyPr>
          <a:lstStyle/>
          <a:p>
            <a:pPr>
              <a:lnSpc>
                <a:spcPct val="150000"/>
              </a:lnSpc>
            </a:pPr>
            <a:r>
              <a:rPr lang="en-US" altLang="zh-CN" sz="1200" b="0" dirty="0"/>
              <a:t>ARM</a:t>
            </a:r>
            <a:r>
              <a:rPr lang="zh-CN" altLang="en-US" sz="1200" b="0" dirty="0"/>
              <a:t>通过近</a:t>
            </a:r>
            <a:r>
              <a:rPr lang="en-US" altLang="zh-CN" sz="1200" b="0" dirty="0"/>
              <a:t>20</a:t>
            </a:r>
            <a:r>
              <a:rPr lang="zh-CN" altLang="en-US" sz="1200" b="0" dirty="0"/>
              <a:t>年的培育、发展，得到了广泛的第三方合作伙伴支持。目前，除通用编译器</a:t>
            </a:r>
            <a:r>
              <a:rPr lang="en-US" altLang="zh-CN" sz="1200" b="0" dirty="0"/>
              <a:t>GCC</a:t>
            </a:r>
            <a:r>
              <a:rPr lang="zh-CN" altLang="en-US" sz="1200" b="0" dirty="0"/>
              <a:t>，</a:t>
            </a:r>
            <a:r>
              <a:rPr lang="en-US" altLang="zh-CN" sz="1200" b="0" dirty="0"/>
              <a:t>ARM</a:t>
            </a:r>
            <a:r>
              <a:rPr lang="zh-CN" altLang="en-US" sz="1200" b="0" dirty="0"/>
              <a:t>有自己的高效编译、调试环境</a:t>
            </a:r>
            <a:r>
              <a:rPr lang="en-US" altLang="zh-CN" sz="1200" b="0" dirty="0"/>
              <a:t>(MDK</a:t>
            </a:r>
            <a:r>
              <a:rPr lang="zh-CN" altLang="en-US" sz="1200" b="0" dirty="0"/>
              <a:t>、</a:t>
            </a:r>
            <a:r>
              <a:rPr lang="en-US" altLang="zh-CN" sz="1200" b="0" dirty="0"/>
              <a:t>Keil),</a:t>
            </a:r>
            <a:r>
              <a:rPr lang="zh-CN" altLang="en-US" sz="1200" b="0" dirty="0"/>
              <a:t>全球约有</a:t>
            </a:r>
            <a:r>
              <a:rPr lang="en-US" altLang="zh-CN" sz="1200" b="0" dirty="0"/>
              <a:t>50</a:t>
            </a:r>
            <a:r>
              <a:rPr lang="zh-CN" altLang="en-US" sz="1200" b="0" dirty="0"/>
              <a:t>家以上的实时操作系统</a:t>
            </a:r>
            <a:r>
              <a:rPr lang="en-US" altLang="zh-CN" sz="1200" b="0" dirty="0"/>
              <a:t>(RTOS)</a:t>
            </a:r>
            <a:r>
              <a:rPr lang="zh-CN" altLang="en-US" sz="1200" b="0" dirty="0"/>
              <a:t>软件厂商和</a:t>
            </a:r>
            <a:r>
              <a:rPr lang="en-US" altLang="zh-CN" sz="1200" b="0" dirty="0"/>
              <a:t>30</a:t>
            </a:r>
            <a:r>
              <a:rPr lang="zh-CN" altLang="en-US" sz="1200" b="0" dirty="0"/>
              <a:t>家以上的</a:t>
            </a:r>
            <a:r>
              <a:rPr lang="en-US" altLang="zh-CN" sz="1200" b="0" dirty="0"/>
              <a:t>EDA</a:t>
            </a:r>
            <a:r>
              <a:rPr lang="zh-CN" altLang="en-US" sz="1200" b="0" dirty="0"/>
              <a:t>工具制造商，还有很多高效率的实时跟踪调试工具的厂商，对</a:t>
            </a:r>
            <a:r>
              <a:rPr lang="en-US" altLang="zh-CN" sz="1200" b="0" dirty="0"/>
              <a:t>ARM</a:t>
            </a:r>
            <a:r>
              <a:rPr lang="zh-CN" altLang="en-US" sz="1200" b="0" dirty="0"/>
              <a:t>提供了很好的支持。</a:t>
            </a:r>
            <a:endParaRPr lang="zh-CN" altLang="en-US" sz="1200" dirty="0">
              <a:solidFill>
                <a:schemeClr val="tx2">
                  <a:lumMod val="50000"/>
                </a:schemeClr>
              </a:solidFill>
              <a:ea typeface="仿宋_GB2312"/>
            </a:endParaRPr>
          </a:p>
        </p:txBody>
      </p:sp>
      <p:sp>
        <p:nvSpPr>
          <p:cNvPr id="12" name="矩形 11">
            <a:extLst>
              <a:ext uri="{FF2B5EF4-FFF2-40B4-BE49-F238E27FC236}">
                <a16:creationId xmlns:a16="http://schemas.microsoft.com/office/drawing/2014/main" id="{B3825A4B-1DDE-49FB-9C0A-31B801FF139E}"/>
              </a:ext>
            </a:extLst>
          </p:cNvPr>
          <p:cNvSpPr/>
          <p:nvPr/>
        </p:nvSpPr>
        <p:spPr>
          <a:xfrm>
            <a:off x="536514" y="2713749"/>
            <a:ext cx="2088945" cy="3383683"/>
          </a:xfrm>
          <a:prstGeom prst="rect">
            <a:avLst/>
          </a:prstGeom>
          <a:solidFill>
            <a:schemeClr val="accent4">
              <a:lumMod val="60000"/>
              <a:lumOff val="40000"/>
            </a:schemeClr>
          </a:solidFill>
        </p:spPr>
        <p:txBody>
          <a:bodyPr wrap="square">
            <a:spAutoFit/>
          </a:bodyPr>
          <a:lstStyle/>
          <a:p>
            <a:pPr>
              <a:lnSpc>
                <a:spcPct val="150000"/>
              </a:lnSpc>
            </a:pPr>
            <a:r>
              <a:rPr lang="en-US" altLang="zh-CN" sz="1200" b="0" dirty="0">
                <a:solidFill>
                  <a:schemeClr val="tx2">
                    <a:lumMod val="50000"/>
                  </a:schemeClr>
                </a:solidFill>
              </a:rPr>
              <a:t>ARM</a:t>
            </a:r>
            <a:r>
              <a:rPr lang="zh-CN" altLang="en-US" sz="1200" b="0" dirty="0">
                <a:solidFill>
                  <a:schemeClr val="tx2">
                    <a:lumMod val="50000"/>
                  </a:schemeClr>
                </a:solidFill>
              </a:rPr>
              <a:t>针对嵌入式应用，在满足性能要求的前提下，力求最低的功率消耗。</a:t>
            </a:r>
            <a:r>
              <a:rPr lang="en-US" altLang="zh-CN" sz="1200" b="0" dirty="0">
                <a:solidFill>
                  <a:schemeClr val="tx2">
                    <a:lumMod val="50000"/>
                  </a:schemeClr>
                </a:solidFill>
              </a:rPr>
              <a:t>ARM</a:t>
            </a:r>
            <a:r>
              <a:rPr lang="zh-CN" altLang="en-US" sz="1200" b="0" dirty="0">
                <a:solidFill>
                  <a:schemeClr val="tx2">
                    <a:lumMod val="50000"/>
                  </a:schemeClr>
                </a:solidFill>
              </a:rPr>
              <a:t>结构的优点是能兼顾到性能、功耗、代码密度、价格等几个方面，而且做得比较均衡。在性能</a:t>
            </a:r>
            <a:r>
              <a:rPr lang="en-US" altLang="zh-CN" sz="1200" b="0" dirty="0">
                <a:solidFill>
                  <a:schemeClr val="tx2">
                    <a:lumMod val="50000"/>
                  </a:schemeClr>
                </a:solidFill>
              </a:rPr>
              <a:t>/</a:t>
            </a:r>
            <a:r>
              <a:rPr lang="zh-CN" altLang="en-US" sz="1200" b="0" dirty="0">
                <a:solidFill>
                  <a:schemeClr val="tx2">
                    <a:lumMod val="50000"/>
                  </a:schemeClr>
                </a:solidFill>
              </a:rPr>
              <a:t>功耗比</a:t>
            </a:r>
            <a:r>
              <a:rPr lang="en-US" altLang="zh-CN" sz="1200" b="0" dirty="0">
                <a:solidFill>
                  <a:schemeClr val="tx2">
                    <a:lumMod val="50000"/>
                  </a:schemeClr>
                </a:solidFill>
              </a:rPr>
              <a:t>(MIPS/W)</a:t>
            </a:r>
            <a:r>
              <a:rPr lang="zh-CN" altLang="en-US" sz="1200" b="0" dirty="0">
                <a:solidFill>
                  <a:schemeClr val="tx2">
                    <a:lumMod val="50000"/>
                  </a:schemeClr>
                </a:solidFill>
              </a:rPr>
              <a:t>方面</a:t>
            </a:r>
            <a:r>
              <a:rPr lang="en-US" altLang="zh-CN" sz="1200" b="0" dirty="0">
                <a:solidFill>
                  <a:schemeClr val="tx2">
                    <a:lumMod val="50000"/>
                  </a:schemeClr>
                </a:solidFill>
              </a:rPr>
              <a:t>,ARM</a:t>
            </a:r>
            <a:r>
              <a:rPr lang="zh-CN" altLang="en-US" sz="1200" b="0" dirty="0">
                <a:solidFill>
                  <a:schemeClr val="tx2">
                    <a:lumMod val="50000"/>
                  </a:schemeClr>
                </a:solidFill>
              </a:rPr>
              <a:t>处理器具有业界领先的性能。基于</a:t>
            </a:r>
            <a:r>
              <a:rPr lang="en-US" altLang="zh-CN" sz="1200" b="0" dirty="0">
                <a:solidFill>
                  <a:schemeClr val="tx2">
                    <a:lumMod val="50000"/>
                  </a:schemeClr>
                </a:solidFill>
              </a:rPr>
              <a:t>ARM</a:t>
            </a:r>
            <a:r>
              <a:rPr lang="zh-CN" altLang="en-US" sz="1200" b="0" dirty="0">
                <a:solidFill>
                  <a:schemeClr val="tx2">
                    <a:lumMod val="50000"/>
                  </a:schemeClr>
                </a:solidFill>
              </a:rPr>
              <a:t>核的芯片价格也很低，目前</a:t>
            </a:r>
            <a:r>
              <a:rPr lang="en-US" altLang="zh-CN" sz="1200" b="0" dirty="0">
                <a:solidFill>
                  <a:schemeClr val="tx2">
                    <a:lumMod val="50000"/>
                  </a:schemeClr>
                </a:solidFill>
              </a:rPr>
              <a:t>ARM </a:t>
            </a:r>
            <a:r>
              <a:rPr lang="en-US" altLang="zh-CN" sz="1200" b="0" dirty="0" err="1">
                <a:solidFill>
                  <a:schemeClr val="tx2">
                    <a:lumMod val="50000"/>
                  </a:schemeClr>
                </a:solidFill>
              </a:rPr>
              <a:t>CortexM</a:t>
            </a:r>
            <a:r>
              <a:rPr lang="zh-CN" altLang="en-US" sz="1200" b="0" dirty="0">
                <a:solidFill>
                  <a:schemeClr val="tx2">
                    <a:lumMod val="50000"/>
                  </a:schemeClr>
                </a:solidFill>
              </a:rPr>
              <a:t>的芯片价格可低至</a:t>
            </a:r>
            <a:r>
              <a:rPr lang="en-US" altLang="zh-CN" sz="1200" b="0" dirty="0">
                <a:solidFill>
                  <a:schemeClr val="tx2">
                    <a:lumMod val="50000"/>
                  </a:schemeClr>
                </a:solidFill>
              </a:rPr>
              <a:t>10</a:t>
            </a:r>
            <a:r>
              <a:rPr lang="zh-CN" altLang="en-US" sz="1200" b="0" dirty="0">
                <a:solidFill>
                  <a:schemeClr val="tx2">
                    <a:lumMod val="50000"/>
                  </a:schemeClr>
                </a:solidFill>
              </a:rPr>
              <a:t>元人民币左右。</a:t>
            </a:r>
            <a:endParaRPr lang="zh-CN" altLang="en-US" sz="1200" dirty="0">
              <a:solidFill>
                <a:schemeClr val="tx2">
                  <a:lumMod val="50000"/>
                </a:schemeClr>
              </a:solidFill>
              <a:ea typeface="仿宋_GB2312"/>
            </a:endParaRPr>
          </a:p>
        </p:txBody>
      </p:sp>
      <p:sp>
        <p:nvSpPr>
          <p:cNvPr id="13" name="矩形 12">
            <a:extLst>
              <a:ext uri="{FF2B5EF4-FFF2-40B4-BE49-F238E27FC236}">
                <a16:creationId xmlns:a16="http://schemas.microsoft.com/office/drawing/2014/main" id="{BFE4CF30-349A-499B-9B02-E82E42485EC0}"/>
              </a:ext>
            </a:extLst>
          </p:cNvPr>
          <p:cNvSpPr/>
          <p:nvPr/>
        </p:nvSpPr>
        <p:spPr>
          <a:xfrm>
            <a:off x="537572" y="951111"/>
            <a:ext cx="2802369" cy="461665"/>
          </a:xfrm>
          <a:prstGeom prst="rect">
            <a:avLst/>
          </a:prstGeom>
          <a:solidFill>
            <a:schemeClr val="tx2">
              <a:lumMod val="20000"/>
              <a:lumOff val="80000"/>
            </a:schemeClr>
          </a:solidFill>
          <a:ln>
            <a:noFill/>
          </a:ln>
        </p:spPr>
        <p:txBody>
          <a:bodyPr wrap="none">
            <a:spAutoFit/>
          </a:bodyPr>
          <a:lstStyle/>
          <a:p>
            <a:pPr algn="ctr" eaLnBrk="1" hangingPunct="1"/>
            <a:r>
              <a:rPr lang="en-US" altLang="zh-CN" sz="2400" dirty="0">
                <a:solidFill>
                  <a:srgbClr val="002060"/>
                </a:solidFill>
                <a:ea typeface="宋体" panose="02010600030101010101" pitchFamily="2" charset="-122"/>
                <a:cs typeface="Times New Roman" panose="02020603050405020304" pitchFamily="18" charset="0"/>
              </a:rPr>
              <a:t>ARM</a:t>
            </a:r>
            <a:r>
              <a:rPr lang="zh-CN" altLang="en-US" sz="2400" dirty="0">
                <a:solidFill>
                  <a:srgbClr val="002060"/>
                </a:solidFill>
                <a:ea typeface="宋体" panose="02010600030101010101" pitchFamily="2" charset="-122"/>
                <a:cs typeface="Times New Roman" panose="02020603050405020304" pitchFamily="18" charset="0"/>
              </a:rPr>
              <a:t>处理器的优势</a:t>
            </a:r>
            <a:endParaRPr lang="zh-CN" altLang="en-US" sz="2400" dirty="0">
              <a:solidFill>
                <a:srgbClr val="002060"/>
              </a:solidFill>
              <a:latin typeface="黑体" pitchFamily="49" charset="-122"/>
              <a:ea typeface="黑体" pitchFamily="49" charset="-122"/>
            </a:endParaRPr>
          </a:p>
        </p:txBody>
      </p:sp>
      <p:sp>
        <p:nvSpPr>
          <p:cNvPr id="14" name="矩形 13">
            <a:extLst>
              <a:ext uri="{FF2B5EF4-FFF2-40B4-BE49-F238E27FC236}">
                <a16:creationId xmlns:a16="http://schemas.microsoft.com/office/drawing/2014/main" id="{6894C9F1-232C-4190-BCBD-774E5811AA8B}"/>
              </a:ext>
            </a:extLst>
          </p:cNvPr>
          <p:cNvSpPr/>
          <p:nvPr/>
        </p:nvSpPr>
        <p:spPr>
          <a:xfrm>
            <a:off x="537046" y="1345333"/>
            <a:ext cx="8282901" cy="787523"/>
          </a:xfrm>
          <a:prstGeom prst="rect">
            <a:avLst/>
          </a:prstGeom>
          <a:solidFill>
            <a:srgbClr val="FFFF00"/>
          </a:solidFill>
        </p:spPr>
        <p:txBody>
          <a:bodyPr wrap="square">
            <a:spAutoFit/>
          </a:bodyPr>
          <a:lstStyle/>
          <a:p>
            <a:pPr marL="285750" indent="-285750">
              <a:lnSpc>
                <a:spcPct val="150000"/>
              </a:lnSpc>
              <a:buFontTx/>
              <a:buChar char="※"/>
            </a:pPr>
            <a:r>
              <a:rPr lang="en-US" altLang="zh-CN" sz="1600" b="0" dirty="0">
                <a:solidFill>
                  <a:srgbClr val="FF0000"/>
                </a:solidFill>
                <a:latin typeface="Adobe 黑体 Std R" panose="020B0400000000000000" pitchFamily="34" charset="-122"/>
                <a:ea typeface="Adobe 黑体 Std R" panose="020B0400000000000000" pitchFamily="34" charset="-122"/>
              </a:rPr>
              <a:t>ARM</a:t>
            </a:r>
            <a:r>
              <a:rPr lang="zh-CN" altLang="en-US" sz="1600" b="0" dirty="0">
                <a:solidFill>
                  <a:srgbClr val="FF0000"/>
                </a:solidFill>
                <a:latin typeface="PingFang SC"/>
                <a:ea typeface="仿宋_GB2312"/>
              </a:rPr>
              <a:t>提供一系列内核、体系扩展、微处理器和系统芯片方案。由于所有产品均采用一个通用的软件体系，所以相同的软件可在所有产品中运行（理论上如此）。</a:t>
            </a:r>
            <a:endParaRPr lang="zh-CN" altLang="en-US" sz="1600" dirty="0">
              <a:solidFill>
                <a:srgbClr val="FF0000"/>
              </a:solidFill>
              <a:ea typeface="仿宋_GB2312"/>
            </a:endParaRPr>
          </a:p>
        </p:txBody>
      </p:sp>
      <p:sp>
        <p:nvSpPr>
          <p:cNvPr id="15" name="矩形 14">
            <a:extLst>
              <a:ext uri="{FF2B5EF4-FFF2-40B4-BE49-F238E27FC236}">
                <a16:creationId xmlns:a16="http://schemas.microsoft.com/office/drawing/2014/main" id="{0810EC70-96C8-45E0-BE2A-3373E61BD698}"/>
              </a:ext>
            </a:extLst>
          </p:cNvPr>
          <p:cNvSpPr/>
          <p:nvPr/>
        </p:nvSpPr>
        <p:spPr>
          <a:xfrm>
            <a:off x="6775373" y="2122864"/>
            <a:ext cx="2044574" cy="584775"/>
          </a:xfrm>
          <a:prstGeom prst="rect">
            <a:avLst/>
          </a:prstGeom>
          <a:solidFill>
            <a:schemeClr val="tx2">
              <a:lumMod val="20000"/>
              <a:lumOff val="80000"/>
            </a:schemeClr>
          </a:solidFill>
        </p:spPr>
        <p:txBody>
          <a:bodyPr wrap="square">
            <a:spAutoFit/>
          </a:bodyPr>
          <a:lstStyle/>
          <a:p>
            <a:pPr marL="342900" indent="-342900">
              <a:buFont typeface="+mj-ea"/>
              <a:buAutoNum type="circleNumDbPlain" startAt="4"/>
            </a:pPr>
            <a:r>
              <a:rPr lang="zh-CN" altLang="en-US" sz="1600" b="0" dirty="0">
                <a:solidFill>
                  <a:srgbClr val="990000"/>
                </a:solidFill>
                <a:latin typeface="Microsoft yahei" panose="020B0503020204020204" pitchFamily="34" charset="-122"/>
                <a:ea typeface="仿宋_GB2312"/>
              </a:rPr>
              <a:t>完整的产品线和发展规划</a:t>
            </a:r>
          </a:p>
        </p:txBody>
      </p:sp>
      <p:sp>
        <p:nvSpPr>
          <p:cNvPr id="16" name="矩形 15">
            <a:extLst>
              <a:ext uri="{FF2B5EF4-FFF2-40B4-BE49-F238E27FC236}">
                <a16:creationId xmlns:a16="http://schemas.microsoft.com/office/drawing/2014/main" id="{7338B566-E819-4E4E-B285-03FB9FD6667E}"/>
              </a:ext>
            </a:extLst>
          </p:cNvPr>
          <p:cNvSpPr/>
          <p:nvPr/>
        </p:nvSpPr>
        <p:spPr>
          <a:xfrm>
            <a:off x="6775371" y="2708674"/>
            <a:ext cx="2044576" cy="3383683"/>
          </a:xfrm>
          <a:prstGeom prst="rect">
            <a:avLst/>
          </a:prstGeom>
          <a:solidFill>
            <a:schemeClr val="accent2">
              <a:lumMod val="60000"/>
              <a:lumOff val="40000"/>
            </a:schemeClr>
          </a:solidFill>
        </p:spPr>
        <p:txBody>
          <a:bodyPr wrap="square">
            <a:spAutoFit/>
          </a:bodyPr>
          <a:lstStyle/>
          <a:p>
            <a:pPr>
              <a:lnSpc>
                <a:spcPct val="150000"/>
              </a:lnSpc>
            </a:pPr>
            <a:r>
              <a:rPr lang="en-US" altLang="zh-CN" sz="1200" b="0" dirty="0"/>
              <a:t>ARM</a:t>
            </a:r>
            <a:r>
              <a:rPr lang="zh-CN" altLang="en-US" sz="1200" b="0" dirty="0"/>
              <a:t>核根据不同应用需求对处理器的性能要求，有一个列完整的产品线。选用</a:t>
            </a:r>
            <a:r>
              <a:rPr lang="en-US" altLang="zh-CN" sz="1200" b="0" dirty="0"/>
              <a:t>ARM</a:t>
            </a:r>
            <a:r>
              <a:rPr lang="zh-CN" altLang="en-US" sz="1200" b="0" dirty="0"/>
              <a:t>处理器进行开发，技术积累性较强，生命周期长，设计重用度高，不易被淘汰。用户在选择</a:t>
            </a:r>
            <a:r>
              <a:rPr lang="en-US" altLang="zh-CN" sz="1200" b="0" dirty="0"/>
              <a:t>ARM</a:t>
            </a:r>
            <a:r>
              <a:rPr lang="zh-CN" altLang="en-US" sz="1200" b="0" dirty="0"/>
              <a:t>处理器时，可以针对应用需求，从大量的</a:t>
            </a:r>
            <a:r>
              <a:rPr lang="en-US" altLang="zh-CN" sz="1200" b="0" dirty="0"/>
              <a:t>ARM</a:t>
            </a:r>
            <a:r>
              <a:rPr lang="zh-CN" altLang="en-US" sz="1200" b="0" dirty="0"/>
              <a:t>芯片中选用满足性能、功能要求的产品，以获得较好的性价比。</a:t>
            </a:r>
            <a:endParaRPr lang="en-US" altLang="zh-CN" sz="1200" b="0" dirty="0"/>
          </a:p>
          <a:p>
            <a:pPr>
              <a:lnSpc>
                <a:spcPct val="150000"/>
              </a:lnSpc>
            </a:pPr>
            <a:endParaRPr lang="zh-CN" altLang="en-US" sz="1200" dirty="0">
              <a:solidFill>
                <a:schemeClr val="tx2">
                  <a:lumMod val="50000"/>
                </a:schemeClr>
              </a:solidFill>
              <a:ea typeface="仿宋_GB2312"/>
            </a:endParaRPr>
          </a:p>
        </p:txBody>
      </p:sp>
    </p:spTree>
    <p:extLst>
      <p:ext uri="{BB962C8B-B14F-4D97-AF65-F5344CB8AC3E}">
        <p14:creationId xmlns:p14="http://schemas.microsoft.com/office/powerpoint/2010/main" val="31064880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537572" y="970845"/>
            <a:ext cx="3421129" cy="461665"/>
          </a:xfrm>
          <a:prstGeom prst="rect">
            <a:avLst/>
          </a:prstGeom>
          <a:solidFill>
            <a:schemeClr val="tx2">
              <a:lumMod val="20000"/>
              <a:lumOff val="80000"/>
            </a:schemeClr>
          </a:solidFill>
          <a:ln>
            <a:noFill/>
          </a:ln>
        </p:spPr>
        <p:txBody>
          <a:bodyPr wrap="none">
            <a:spAutoFit/>
          </a:bodyPr>
          <a:lstStyle/>
          <a:p>
            <a:pPr algn="ctr" eaLnBrk="1" hangingPunct="1"/>
            <a:r>
              <a:rPr lang="en-US" altLang="zh-CN" sz="2400" dirty="0">
                <a:solidFill>
                  <a:srgbClr val="002060"/>
                </a:solidFill>
                <a:ea typeface="宋体" panose="02010600030101010101" pitchFamily="2" charset="-122"/>
                <a:cs typeface="Times New Roman" panose="02020603050405020304" pitchFamily="18" charset="0"/>
              </a:rPr>
              <a:t>ARM</a:t>
            </a:r>
            <a:r>
              <a:rPr lang="zh-CN" altLang="en-US" sz="2400" dirty="0">
                <a:solidFill>
                  <a:srgbClr val="002060"/>
                </a:solidFill>
                <a:ea typeface="宋体" panose="02010600030101010101" pitchFamily="2" charset="-122"/>
                <a:cs typeface="Times New Roman" panose="02020603050405020304" pitchFamily="18" charset="0"/>
              </a:rPr>
              <a:t>处理器指令集优点</a:t>
            </a:r>
            <a:endParaRPr lang="zh-CN" altLang="en-US" sz="2400" dirty="0">
              <a:solidFill>
                <a:srgbClr val="002060"/>
              </a:solidFill>
              <a:latin typeface="黑体" pitchFamily="49" charset="-122"/>
              <a:ea typeface="黑体" pitchFamily="49" charset="-122"/>
            </a:endParaRPr>
          </a:p>
        </p:txBody>
      </p:sp>
      <p:sp>
        <p:nvSpPr>
          <p:cNvPr id="7" name="矩形 6">
            <a:extLst>
              <a:ext uri="{FF2B5EF4-FFF2-40B4-BE49-F238E27FC236}">
                <a16:creationId xmlns:a16="http://schemas.microsoft.com/office/drawing/2014/main" id="{534B5E76-6F6D-4217-82AC-F90A46C5C4C7}"/>
              </a:ext>
            </a:extLst>
          </p:cNvPr>
          <p:cNvSpPr/>
          <p:nvPr/>
        </p:nvSpPr>
        <p:spPr>
          <a:xfrm>
            <a:off x="537572" y="1412776"/>
            <a:ext cx="8210892" cy="1531573"/>
          </a:xfrm>
          <a:prstGeom prst="rect">
            <a:avLst/>
          </a:prstGeom>
          <a:solidFill>
            <a:schemeClr val="accent3">
              <a:lumMod val="20000"/>
              <a:lumOff val="80000"/>
            </a:schemeClr>
          </a:solidFill>
        </p:spPr>
        <p:txBody>
          <a:bodyPr wrap="square">
            <a:spAutoFit/>
          </a:bodyPr>
          <a:lstStyle/>
          <a:p>
            <a:pPr marL="285750" indent="-285750">
              <a:lnSpc>
                <a:spcPct val="150000"/>
              </a:lnSpc>
              <a:buFont typeface="Wingdings" panose="05000000000000000000" pitchFamily="2" charset="2"/>
              <a:buChar char="Ø"/>
            </a:pPr>
            <a:r>
              <a:rPr lang="en-US" altLang="zh-CN" sz="1600" b="0" dirty="0">
                <a:solidFill>
                  <a:srgbClr val="990000"/>
                </a:solidFill>
                <a:latin typeface="Adobe 黑体 Std R" panose="020B0400000000000000" pitchFamily="34" charset="-122"/>
                <a:ea typeface="仿宋_GB2312"/>
              </a:rPr>
              <a:t>ARM</a:t>
            </a:r>
            <a:r>
              <a:rPr lang="zh-CN" altLang="en-US" sz="1600" b="0" dirty="0">
                <a:solidFill>
                  <a:srgbClr val="990000"/>
                </a:solidFill>
                <a:latin typeface="Adobe 黑体 Std R" panose="020B0400000000000000" pitchFamily="34" charset="-122"/>
                <a:ea typeface="仿宋_GB2312"/>
              </a:rPr>
              <a:t>采用了</a:t>
            </a:r>
            <a:r>
              <a:rPr lang="en-US" altLang="zh-CN" sz="1600" b="0" dirty="0">
                <a:solidFill>
                  <a:srgbClr val="990000"/>
                </a:solidFill>
                <a:latin typeface="Adobe 黑体 Std R" panose="020B0400000000000000" pitchFamily="34" charset="-122"/>
                <a:ea typeface="仿宋_GB2312"/>
              </a:rPr>
              <a:t>RISC</a:t>
            </a:r>
            <a:r>
              <a:rPr lang="zh-CN" altLang="en-US" sz="1600" b="0" dirty="0">
                <a:solidFill>
                  <a:srgbClr val="990000"/>
                </a:solidFill>
                <a:latin typeface="Adobe 黑体 Std R" panose="020B0400000000000000" pitchFamily="34" charset="-122"/>
                <a:ea typeface="仿宋_GB2312"/>
              </a:rPr>
              <a:t>（</a:t>
            </a:r>
            <a:r>
              <a:rPr lang="en-US" altLang="zh-CN" sz="1600" b="0" dirty="0">
                <a:solidFill>
                  <a:srgbClr val="990000"/>
                </a:solidFill>
                <a:latin typeface="Adobe 黑体 Std R" panose="020B0400000000000000" pitchFamily="34" charset="-122"/>
                <a:ea typeface="仿宋_GB2312"/>
              </a:rPr>
              <a:t>Reduced</a:t>
            </a:r>
            <a:r>
              <a:rPr lang="zh-CN" altLang="en-US" sz="1600" b="0" dirty="0">
                <a:solidFill>
                  <a:srgbClr val="990000"/>
                </a:solidFill>
                <a:latin typeface="Adobe 黑体 Std R" panose="020B0400000000000000" pitchFamily="34" charset="-122"/>
                <a:ea typeface="仿宋_GB2312"/>
              </a:rPr>
              <a:t>　</a:t>
            </a:r>
            <a:r>
              <a:rPr lang="en-US" altLang="zh-CN" sz="1600" b="0" dirty="0">
                <a:solidFill>
                  <a:srgbClr val="990000"/>
                </a:solidFill>
                <a:latin typeface="Adobe 黑体 Std R" panose="020B0400000000000000" pitchFamily="34" charset="-122"/>
                <a:ea typeface="仿宋_GB2312"/>
              </a:rPr>
              <a:t>Instruction</a:t>
            </a:r>
            <a:r>
              <a:rPr lang="zh-CN" altLang="en-US" sz="1600" b="0" dirty="0">
                <a:solidFill>
                  <a:srgbClr val="990000"/>
                </a:solidFill>
                <a:latin typeface="Adobe 黑体 Std R" panose="020B0400000000000000" pitchFamily="34" charset="-122"/>
                <a:ea typeface="仿宋_GB2312"/>
              </a:rPr>
              <a:t>　</a:t>
            </a:r>
            <a:r>
              <a:rPr lang="en-US" altLang="zh-CN" sz="1600" b="0" dirty="0">
                <a:solidFill>
                  <a:srgbClr val="990000"/>
                </a:solidFill>
                <a:latin typeface="Adobe 黑体 Std R" panose="020B0400000000000000" pitchFamily="34" charset="-122"/>
                <a:ea typeface="仿宋_GB2312"/>
              </a:rPr>
              <a:t>Set</a:t>
            </a:r>
            <a:r>
              <a:rPr lang="zh-CN" altLang="en-US" sz="1600" b="0" dirty="0">
                <a:solidFill>
                  <a:srgbClr val="990000"/>
                </a:solidFill>
                <a:latin typeface="Adobe 黑体 Std R" panose="020B0400000000000000" pitchFamily="34" charset="-122"/>
                <a:ea typeface="仿宋_GB2312"/>
              </a:rPr>
              <a:t>　</a:t>
            </a:r>
            <a:r>
              <a:rPr lang="en-US" altLang="zh-CN" sz="1600" b="0" dirty="0">
                <a:solidFill>
                  <a:srgbClr val="990000"/>
                </a:solidFill>
                <a:latin typeface="Adobe 黑体 Std R" panose="020B0400000000000000" pitchFamily="34" charset="-122"/>
                <a:ea typeface="仿宋_GB2312"/>
              </a:rPr>
              <a:t>Computer</a:t>
            </a:r>
            <a:r>
              <a:rPr lang="zh-CN" altLang="en-US" sz="1600" b="0" dirty="0">
                <a:solidFill>
                  <a:srgbClr val="990000"/>
                </a:solidFill>
                <a:latin typeface="Adobe 黑体 Std R" panose="020B0400000000000000" pitchFamily="34" charset="-122"/>
                <a:ea typeface="仿宋_GB2312"/>
              </a:rPr>
              <a:t>，精简指令集计算机）</a:t>
            </a:r>
            <a:endParaRPr lang="en-US" altLang="zh-CN" sz="1600" b="0" dirty="0">
              <a:solidFill>
                <a:srgbClr val="990000"/>
              </a:solidFill>
              <a:latin typeface="Adobe 黑体 Std R" panose="020B0400000000000000" pitchFamily="34" charset="-122"/>
              <a:ea typeface="仿宋_GB2312"/>
            </a:endParaRPr>
          </a:p>
          <a:p>
            <a:pPr>
              <a:lnSpc>
                <a:spcPct val="150000"/>
              </a:lnSpc>
            </a:pPr>
            <a:r>
              <a:rPr lang="en-US" altLang="zh-CN" sz="1600" b="0" dirty="0">
                <a:solidFill>
                  <a:srgbClr val="990000"/>
                </a:solidFill>
                <a:latin typeface="Adobe 黑体 Std R" panose="020B0400000000000000" pitchFamily="34" charset="-122"/>
                <a:ea typeface="仿宋_GB2312"/>
              </a:rPr>
              <a:t>	</a:t>
            </a:r>
            <a:r>
              <a:rPr lang="zh-CN" altLang="en-US" sz="1600" b="0" dirty="0">
                <a:solidFill>
                  <a:srgbClr val="990000"/>
                </a:solidFill>
                <a:latin typeface="Adobe 黑体 Std R" panose="020B0400000000000000" pitchFamily="34" charset="-122"/>
                <a:ea typeface="仿宋_GB2312"/>
              </a:rPr>
              <a:t>相对</a:t>
            </a:r>
            <a:r>
              <a:rPr lang="en-US" altLang="zh-CN" sz="1600" b="0" dirty="0">
                <a:solidFill>
                  <a:srgbClr val="990000"/>
                </a:solidFill>
                <a:latin typeface="Adobe 黑体 Std R" panose="020B0400000000000000" pitchFamily="34" charset="-122"/>
                <a:ea typeface="仿宋_GB2312"/>
              </a:rPr>
              <a:t>CISC</a:t>
            </a:r>
            <a:r>
              <a:rPr lang="zh-CN" altLang="en-US" sz="1600" b="0" dirty="0">
                <a:solidFill>
                  <a:srgbClr val="990000"/>
                </a:solidFill>
                <a:latin typeface="Adobe 黑体 Std R" panose="020B0400000000000000" pitchFamily="34" charset="-122"/>
                <a:ea typeface="仿宋_GB2312"/>
              </a:rPr>
              <a:t>，</a:t>
            </a:r>
            <a:r>
              <a:rPr lang="en-US" altLang="zh-CN" sz="1600" b="0" dirty="0">
                <a:solidFill>
                  <a:srgbClr val="990000"/>
                </a:solidFill>
                <a:latin typeface="Adobe 黑体 Std R" panose="020B0400000000000000" pitchFamily="34" charset="-122"/>
                <a:ea typeface="仿宋_GB2312"/>
              </a:rPr>
              <a:t>RISC</a:t>
            </a:r>
            <a:r>
              <a:rPr lang="zh-CN" altLang="en-US" sz="1600" b="0" dirty="0">
                <a:solidFill>
                  <a:srgbClr val="990000"/>
                </a:solidFill>
                <a:latin typeface="Adobe 黑体 Std R" panose="020B0400000000000000" pitchFamily="34" charset="-122"/>
                <a:ea typeface="仿宋_GB2312"/>
              </a:rPr>
              <a:t>结构优先选取使用频最高的简单指令，避免复杂指令；将指令长度固定，指令格式和寻址方式种类减少；以控制逻辑为主，不用或少用微码控制等，</a:t>
            </a:r>
            <a:r>
              <a:rPr lang="en-US" altLang="zh-CN" sz="1600" b="0" dirty="0">
                <a:solidFill>
                  <a:srgbClr val="990000"/>
                </a:solidFill>
                <a:latin typeface="Adobe 黑体 Std R" panose="020B0400000000000000" pitchFamily="34" charset="-122"/>
                <a:ea typeface="仿宋_GB2312"/>
              </a:rPr>
              <a:t>RISC</a:t>
            </a:r>
            <a:r>
              <a:rPr lang="zh-CN" altLang="en-US" sz="1600" b="0" dirty="0">
                <a:solidFill>
                  <a:srgbClr val="990000"/>
                </a:solidFill>
                <a:latin typeface="Adobe 黑体 Std R" panose="020B0400000000000000" pitchFamily="34" charset="-122"/>
                <a:ea typeface="仿宋_GB2312"/>
              </a:rPr>
              <a:t>体系结构应具有如下特点：</a:t>
            </a:r>
            <a:endParaRPr lang="en-US" altLang="zh-CN" sz="1600" b="0" dirty="0">
              <a:solidFill>
                <a:srgbClr val="990000"/>
              </a:solidFill>
              <a:latin typeface="Adobe 黑体 Std R" panose="020B0400000000000000" pitchFamily="34" charset="-122"/>
              <a:ea typeface="仿宋_GB2312"/>
            </a:endParaRPr>
          </a:p>
        </p:txBody>
      </p:sp>
      <p:sp>
        <p:nvSpPr>
          <p:cNvPr id="2" name="矩形 1">
            <a:extLst>
              <a:ext uri="{FF2B5EF4-FFF2-40B4-BE49-F238E27FC236}">
                <a16:creationId xmlns:a16="http://schemas.microsoft.com/office/drawing/2014/main" id="{73161296-2226-4050-9D16-E1D5A078D240}"/>
              </a:ext>
            </a:extLst>
          </p:cNvPr>
          <p:cNvSpPr/>
          <p:nvPr/>
        </p:nvSpPr>
        <p:spPr>
          <a:xfrm>
            <a:off x="537572" y="2944349"/>
            <a:ext cx="8210892" cy="3003066"/>
          </a:xfrm>
          <a:prstGeom prst="rect">
            <a:avLst/>
          </a:prstGeom>
          <a:solidFill>
            <a:schemeClr val="accent4">
              <a:lumMod val="40000"/>
              <a:lumOff val="60000"/>
            </a:schemeClr>
          </a:solidFill>
        </p:spPr>
        <p:txBody>
          <a:bodyPr wrap="square">
            <a:spAutoFit/>
          </a:bodyPr>
          <a:lstStyle/>
          <a:p>
            <a:pPr marL="342900" indent="-342900">
              <a:lnSpc>
                <a:spcPct val="150000"/>
              </a:lnSpc>
              <a:buFont typeface="+mj-ea"/>
              <a:buAutoNum type="circleNumDbPlain"/>
            </a:pPr>
            <a:r>
              <a:rPr lang="zh-CN" altLang="en-US" sz="1600" b="0" dirty="0">
                <a:solidFill>
                  <a:schemeClr val="accent3">
                    <a:lumMod val="50000"/>
                  </a:schemeClr>
                </a:solidFill>
                <a:latin typeface="Helvetica Neue"/>
                <a:ea typeface="仿宋_GB2312"/>
              </a:rPr>
              <a:t>采用固定长度的指令格式，指令归整、简单、基本寻址方式有</a:t>
            </a:r>
            <a:r>
              <a:rPr lang="en-US" altLang="zh-CN" sz="1600" b="0" dirty="0">
                <a:solidFill>
                  <a:schemeClr val="accent3">
                    <a:lumMod val="50000"/>
                  </a:schemeClr>
                </a:solidFill>
                <a:latin typeface="Helvetica Neue"/>
                <a:ea typeface="仿宋_GB2312"/>
              </a:rPr>
              <a:t>2</a:t>
            </a:r>
            <a:r>
              <a:rPr lang="zh-CN" altLang="en-US" sz="1600" b="0" dirty="0">
                <a:solidFill>
                  <a:schemeClr val="accent3">
                    <a:lumMod val="50000"/>
                  </a:schemeClr>
                </a:solidFill>
                <a:latin typeface="Helvetica Neue"/>
                <a:ea typeface="仿宋_GB2312"/>
              </a:rPr>
              <a:t>～</a:t>
            </a:r>
            <a:r>
              <a:rPr lang="en-US" altLang="zh-CN" sz="1600" b="0" dirty="0">
                <a:solidFill>
                  <a:schemeClr val="accent3">
                    <a:lumMod val="50000"/>
                  </a:schemeClr>
                </a:solidFill>
                <a:latin typeface="Helvetica Neue"/>
                <a:ea typeface="仿宋_GB2312"/>
              </a:rPr>
              <a:t>3</a:t>
            </a:r>
            <a:r>
              <a:rPr lang="zh-CN" altLang="en-US" sz="1600" b="0" dirty="0">
                <a:solidFill>
                  <a:schemeClr val="accent3">
                    <a:lumMod val="50000"/>
                  </a:schemeClr>
                </a:solidFill>
                <a:latin typeface="Helvetica Neue"/>
                <a:ea typeface="仿宋_GB2312"/>
              </a:rPr>
              <a:t>种。</a:t>
            </a:r>
          </a:p>
          <a:p>
            <a:pPr marL="342900" indent="-342900">
              <a:lnSpc>
                <a:spcPct val="150000"/>
              </a:lnSpc>
              <a:buFont typeface="+mj-ea"/>
              <a:buAutoNum type="circleNumDbPlain"/>
            </a:pPr>
            <a:r>
              <a:rPr lang="zh-CN" altLang="en-US" sz="1600" b="0" dirty="0">
                <a:solidFill>
                  <a:schemeClr val="accent3">
                    <a:lumMod val="50000"/>
                  </a:schemeClr>
                </a:solidFill>
                <a:latin typeface="Helvetica Neue"/>
                <a:ea typeface="仿宋_GB2312"/>
              </a:rPr>
              <a:t>使用单周期指令，便于流水线操作执行。</a:t>
            </a:r>
          </a:p>
          <a:p>
            <a:pPr marL="342900" indent="-342900">
              <a:lnSpc>
                <a:spcPct val="150000"/>
              </a:lnSpc>
              <a:buFont typeface="+mj-ea"/>
              <a:buAutoNum type="circleNumDbPlain"/>
            </a:pPr>
            <a:r>
              <a:rPr lang="zh-CN" altLang="en-US" sz="1600" b="0" dirty="0">
                <a:solidFill>
                  <a:schemeClr val="accent3">
                    <a:lumMod val="50000"/>
                  </a:schemeClr>
                </a:solidFill>
                <a:latin typeface="Helvetica Neue"/>
                <a:ea typeface="仿宋_GB2312"/>
              </a:rPr>
              <a:t>大量使用寄存器，数据处理指令只对寄存器进行操作，只有加载</a:t>
            </a:r>
            <a:r>
              <a:rPr lang="en-US" altLang="zh-CN" sz="1600" b="0" dirty="0">
                <a:solidFill>
                  <a:schemeClr val="accent3">
                    <a:lumMod val="50000"/>
                  </a:schemeClr>
                </a:solidFill>
                <a:latin typeface="Helvetica Neue"/>
                <a:ea typeface="仿宋_GB2312"/>
              </a:rPr>
              <a:t>/</a:t>
            </a:r>
            <a:r>
              <a:rPr lang="zh-CN" altLang="en-US" sz="1600" b="0" dirty="0">
                <a:solidFill>
                  <a:schemeClr val="accent3">
                    <a:lumMod val="50000"/>
                  </a:schemeClr>
                </a:solidFill>
                <a:latin typeface="Helvetica Neue"/>
                <a:ea typeface="仿宋_GB2312"/>
              </a:rPr>
              <a:t>存储指令可以访问存储器，以提高指令的执行效率。</a:t>
            </a:r>
          </a:p>
          <a:p>
            <a:pPr marL="342900" indent="-342900">
              <a:lnSpc>
                <a:spcPct val="150000"/>
              </a:lnSpc>
              <a:buFont typeface="+mj-ea"/>
              <a:buAutoNum type="circleNumDbPlain"/>
            </a:pPr>
            <a:r>
              <a:rPr lang="zh-CN" altLang="en-US" sz="1600" b="0" dirty="0">
                <a:solidFill>
                  <a:schemeClr val="accent3">
                    <a:lumMod val="50000"/>
                  </a:schemeClr>
                </a:solidFill>
                <a:latin typeface="Helvetica Neue"/>
                <a:ea typeface="仿宋_GB2312"/>
              </a:rPr>
              <a:t>所有的指令都可根据前面的执行结果决定是否被执行，从而提高指令的执行效率。</a:t>
            </a:r>
          </a:p>
          <a:p>
            <a:pPr marL="342900" indent="-342900">
              <a:lnSpc>
                <a:spcPct val="150000"/>
              </a:lnSpc>
              <a:buFont typeface="+mj-ea"/>
              <a:buAutoNum type="circleNumDbPlain"/>
            </a:pPr>
            <a:r>
              <a:rPr lang="zh-CN" altLang="en-US" sz="1600" b="0" dirty="0">
                <a:solidFill>
                  <a:schemeClr val="accent3">
                    <a:lumMod val="50000"/>
                  </a:schemeClr>
                </a:solidFill>
                <a:latin typeface="Helvetica Neue"/>
                <a:ea typeface="仿宋_GB2312"/>
              </a:rPr>
              <a:t>可用加载</a:t>
            </a:r>
            <a:r>
              <a:rPr lang="en-US" altLang="zh-CN" sz="1600" b="0" dirty="0">
                <a:solidFill>
                  <a:schemeClr val="accent3">
                    <a:lumMod val="50000"/>
                  </a:schemeClr>
                </a:solidFill>
                <a:latin typeface="Helvetica Neue"/>
                <a:ea typeface="仿宋_GB2312"/>
              </a:rPr>
              <a:t>/</a:t>
            </a:r>
            <a:r>
              <a:rPr lang="zh-CN" altLang="en-US" sz="1600" b="0" dirty="0">
                <a:solidFill>
                  <a:schemeClr val="accent3">
                    <a:lumMod val="50000"/>
                  </a:schemeClr>
                </a:solidFill>
                <a:latin typeface="Helvetica Neue"/>
                <a:ea typeface="仿宋_GB2312"/>
              </a:rPr>
              <a:t>存储指令批量传输数据，以提高数据的传输效率。</a:t>
            </a:r>
          </a:p>
          <a:p>
            <a:pPr marL="342900" indent="-342900">
              <a:lnSpc>
                <a:spcPct val="150000"/>
              </a:lnSpc>
              <a:buFont typeface="+mj-ea"/>
              <a:buAutoNum type="circleNumDbPlain"/>
            </a:pPr>
            <a:r>
              <a:rPr lang="zh-CN" altLang="en-US" sz="1600" b="0" dirty="0">
                <a:solidFill>
                  <a:schemeClr val="accent3">
                    <a:lumMod val="50000"/>
                  </a:schemeClr>
                </a:solidFill>
                <a:latin typeface="Helvetica Neue"/>
                <a:ea typeface="仿宋_GB2312"/>
              </a:rPr>
              <a:t>可在一条数据处理指令中同时完成逻辑处理和移位处理。</a:t>
            </a:r>
          </a:p>
          <a:p>
            <a:pPr marL="342900" indent="-342900">
              <a:lnSpc>
                <a:spcPct val="150000"/>
              </a:lnSpc>
              <a:buFont typeface="+mj-ea"/>
              <a:buAutoNum type="circleNumDbPlain"/>
            </a:pPr>
            <a:r>
              <a:rPr lang="zh-CN" altLang="en-US" sz="1600" b="0" dirty="0">
                <a:solidFill>
                  <a:schemeClr val="accent3">
                    <a:lumMod val="50000"/>
                  </a:schemeClr>
                </a:solidFill>
                <a:latin typeface="Helvetica Neue"/>
                <a:ea typeface="仿宋_GB2312"/>
              </a:rPr>
              <a:t>在循环处理中使用地址的自动增减来提高运行效率。</a:t>
            </a:r>
            <a:endParaRPr lang="zh-CN" altLang="en-US" sz="1600" b="0" i="0" dirty="0">
              <a:solidFill>
                <a:schemeClr val="accent3">
                  <a:lumMod val="50000"/>
                </a:schemeClr>
              </a:solidFill>
              <a:effectLst/>
              <a:latin typeface="Helvetica Neue"/>
              <a:ea typeface="仿宋_GB2312"/>
            </a:endParaRPr>
          </a:p>
        </p:txBody>
      </p:sp>
    </p:spTree>
    <p:extLst>
      <p:ext uri="{BB962C8B-B14F-4D97-AF65-F5344CB8AC3E}">
        <p14:creationId xmlns:p14="http://schemas.microsoft.com/office/powerpoint/2010/main" val="363016654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537572" y="951111"/>
            <a:ext cx="3421129" cy="461665"/>
          </a:xfrm>
          <a:prstGeom prst="rect">
            <a:avLst/>
          </a:prstGeom>
          <a:solidFill>
            <a:schemeClr val="tx2">
              <a:lumMod val="20000"/>
              <a:lumOff val="80000"/>
            </a:schemeClr>
          </a:solidFill>
          <a:ln>
            <a:noFill/>
          </a:ln>
        </p:spPr>
        <p:txBody>
          <a:bodyPr wrap="none">
            <a:spAutoFit/>
          </a:bodyPr>
          <a:lstStyle/>
          <a:p>
            <a:pPr algn="ctr" eaLnBrk="1" hangingPunct="1"/>
            <a:r>
              <a:rPr lang="en-US" altLang="zh-CN" sz="2400" dirty="0">
                <a:solidFill>
                  <a:srgbClr val="002060"/>
                </a:solidFill>
                <a:ea typeface="宋体" panose="02010600030101010101" pitchFamily="2" charset="-122"/>
                <a:cs typeface="Times New Roman" panose="02020603050405020304" pitchFamily="18" charset="0"/>
              </a:rPr>
              <a:t>ARM</a:t>
            </a:r>
            <a:r>
              <a:rPr lang="zh-CN" altLang="en-US" sz="2400" dirty="0">
                <a:solidFill>
                  <a:srgbClr val="002060"/>
                </a:solidFill>
                <a:ea typeface="宋体" panose="02010600030101010101" pitchFamily="2" charset="-122"/>
                <a:cs typeface="Times New Roman" panose="02020603050405020304" pitchFamily="18" charset="0"/>
              </a:rPr>
              <a:t>处理器架构指令集</a:t>
            </a:r>
            <a:endParaRPr lang="zh-CN" altLang="en-US" sz="2400" dirty="0">
              <a:solidFill>
                <a:srgbClr val="002060"/>
              </a:solidFill>
              <a:latin typeface="黑体" pitchFamily="49" charset="-122"/>
              <a:ea typeface="黑体" pitchFamily="49" charset="-122"/>
            </a:endParaRPr>
          </a:p>
        </p:txBody>
      </p:sp>
      <p:sp>
        <p:nvSpPr>
          <p:cNvPr id="7" name="矩形 6">
            <a:extLst>
              <a:ext uri="{FF2B5EF4-FFF2-40B4-BE49-F238E27FC236}">
                <a16:creationId xmlns:a16="http://schemas.microsoft.com/office/drawing/2014/main" id="{534B5E76-6F6D-4217-82AC-F90A46C5C4C7}"/>
              </a:ext>
            </a:extLst>
          </p:cNvPr>
          <p:cNvSpPr/>
          <p:nvPr/>
        </p:nvSpPr>
        <p:spPr>
          <a:xfrm>
            <a:off x="537572" y="1412776"/>
            <a:ext cx="3421129" cy="3839897"/>
          </a:xfrm>
          <a:prstGeom prst="rect">
            <a:avLst/>
          </a:prstGeom>
          <a:solidFill>
            <a:schemeClr val="accent3">
              <a:lumMod val="20000"/>
              <a:lumOff val="80000"/>
            </a:schemeClr>
          </a:solidFill>
        </p:spPr>
        <p:txBody>
          <a:bodyPr wrap="square">
            <a:spAutoFit/>
          </a:bodyPr>
          <a:lstStyle/>
          <a:p>
            <a:pPr marL="285750" indent="-285750">
              <a:lnSpc>
                <a:spcPct val="150000"/>
              </a:lnSpc>
              <a:buFont typeface="Wingdings" panose="05000000000000000000" pitchFamily="2" charset="2"/>
              <a:buChar char="ü"/>
            </a:pPr>
            <a:r>
              <a:rPr lang="en-US" altLang="zh-CN" sz="1600" b="0" dirty="0">
                <a:solidFill>
                  <a:srgbClr val="990000"/>
                </a:solidFill>
                <a:latin typeface="Adobe 黑体 Std R" panose="020B0400000000000000" pitchFamily="34" charset="-122"/>
                <a:ea typeface="仿宋_GB2312"/>
              </a:rPr>
              <a:t>ARM32</a:t>
            </a:r>
            <a:r>
              <a:rPr lang="zh-CN" altLang="en-US" sz="1600" b="0" dirty="0">
                <a:solidFill>
                  <a:srgbClr val="990000"/>
                </a:solidFill>
                <a:latin typeface="Adobe 黑体 Std R" panose="020B0400000000000000" pitchFamily="34" charset="-122"/>
                <a:ea typeface="仿宋_GB2312"/>
              </a:rPr>
              <a:t>共有</a:t>
            </a:r>
            <a:r>
              <a:rPr lang="en-US" altLang="zh-CN" sz="1600" b="0" dirty="0">
                <a:solidFill>
                  <a:srgbClr val="990000"/>
                </a:solidFill>
                <a:latin typeface="Adobe 黑体 Std R" panose="020B0400000000000000" pitchFamily="34" charset="-122"/>
                <a:ea typeface="仿宋_GB2312"/>
              </a:rPr>
              <a:t>37</a:t>
            </a:r>
            <a:r>
              <a:rPr lang="zh-CN" altLang="en-US" sz="1600" b="0" dirty="0">
                <a:solidFill>
                  <a:srgbClr val="990000"/>
                </a:solidFill>
                <a:latin typeface="Adobe 黑体 Std R" panose="020B0400000000000000" pitchFamily="34" charset="-122"/>
                <a:ea typeface="仿宋_GB2312"/>
              </a:rPr>
              <a:t>个</a:t>
            </a:r>
            <a:r>
              <a:rPr lang="en-US" altLang="zh-CN" sz="1600" b="0" dirty="0">
                <a:solidFill>
                  <a:srgbClr val="990000"/>
                </a:solidFill>
                <a:latin typeface="Adobe 黑体 Std R" panose="020B0400000000000000" pitchFamily="34" charset="-122"/>
                <a:ea typeface="仿宋_GB2312"/>
              </a:rPr>
              <a:t>32</a:t>
            </a:r>
            <a:r>
              <a:rPr lang="zh-CN" altLang="en-US" sz="1600" b="0" dirty="0">
                <a:solidFill>
                  <a:srgbClr val="990000"/>
                </a:solidFill>
                <a:latin typeface="Adobe 黑体 Std R" panose="020B0400000000000000" pitchFamily="34" charset="-122"/>
                <a:ea typeface="仿宋_GB2312"/>
              </a:rPr>
              <a:t>位寄存器，其中</a:t>
            </a:r>
            <a:r>
              <a:rPr lang="en-US" altLang="zh-CN" sz="1600" b="0" dirty="0">
                <a:solidFill>
                  <a:srgbClr val="990000"/>
                </a:solidFill>
                <a:latin typeface="Adobe 黑体 Std R" panose="020B0400000000000000" pitchFamily="34" charset="-122"/>
                <a:ea typeface="仿宋_GB2312"/>
              </a:rPr>
              <a:t>31</a:t>
            </a:r>
            <a:r>
              <a:rPr lang="zh-CN" altLang="en-US" sz="1600" b="0" dirty="0">
                <a:solidFill>
                  <a:srgbClr val="990000"/>
                </a:solidFill>
                <a:latin typeface="Adobe 黑体 Std R" panose="020B0400000000000000" pitchFamily="34" charset="-122"/>
                <a:ea typeface="仿宋_GB2312"/>
              </a:rPr>
              <a:t>个通用寄存器，</a:t>
            </a:r>
            <a:r>
              <a:rPr lang="en-US" altLang="zh-CN" sz="1600" b="0" dirty="0">
                <a:solidFill>
                  <a:srgbClr val="990000"/>
                </a:solidFill>
                <a:latin typeface="Adobe 黑体 Std R" panose="020B0400000000000000" pitchFamily="34" charset="-122"/>
                <a:ea typeface="仿宋_GB2312"/>
              </a:rPr>
              <a:t>6</a:t>
            </a:r>
            <a:r>
              <a:rPr lang="zh-CN" altLang="en-US" sz="1600" b="0" dirty="0">
                <a:solidFill>
                  <a:srgbClr val="990000"/>
                </a:solidFill>
                <a:latin typeface="Adobe 黑体 Std R" panose="020B0400000000000000" pitchFamily="34" charset="-122"/>
                <a:ea typeface="仿宋_GB2312"/>
              </a:rPr>
              <a:t>个状态寄存器。</a:t>
            </a:r>
            <a:endParaRPr lang="en-US" altLang="zh-CN" sz="1600" b="0" dirty="0">
              <a:solidFill>
                <a:srgbClr val="990000"/>
              </a:solidFill>
              <a:latin typeface="Adobe 黑体 Std R" panose="020B0400000000000000" pitchFamily="34" charset="-122"/>
              <a:ea typeface="仿宋_GB2312"/>
            </a:endParaRPr>
          </a:p>
          <a:p>
            <a:pPr marL="285750" indent="-285750">
              <a:lnSpc>
                <a:spcPct val="150000"/>
              </a:lnSpc>
              <a:buFont typeface="Wingdings" panose="05000000000000000000" pitchFamily="2" charset="2"/>
              <a:buChar char="ü"/>
            </a:pPr>
            <a:r>
              <a:rPr lang="zh-CN" altLang="en-US" sz="1600" b="0" dirty="0">
                <a:solidFill>
                  <a:srgbClr val="990000"/>
                </a:solidFill>
                <a:latin typeface="Adobe 黑体 Std R" panose="020B0400000000000000" pitchFamily="34" charset="-122"/>
                <a:ea typeface="仿宋_GB2312"/>
              </a:rPr>
              <a:t>其中未分组寄存器</a:t>
            </a:r>
            <a:r>
              <a:rPr lang="en-US" altLang="zh-CN" sz="1600" b="0" dirty="0">
                <a:solidFill>
                  <a:srgbClr val="990000"/>
                </a:solidFill>
                <a:latin typeface="Adobe 黑体 Std R" panose="020B0400000000000000" pitchFamily="34" charset="-122"/>
                <a:ea typeface="仿宋_GB2312"/>
              </a:rPr>
              <a:t>R0-R7</a:t>
            </a:r>
            <a:r>
              <a:rPr lang="zh-CN" altLang="en-US" sz="1600" b="0" dirty="0">
                <a:solidFill>
                  <a:srgbClr val="990000"/>
                </a:solidFill>
                <a:latin typeface="Adobe 黑体 Std R" panose="020B0400000000000000" pitchFamily="34" charset="-122"/>
                <a:ea typeface="仿宋_GB2312"/>
              </a:rPr>
              <a:t>，分组寄存器</a:t>
            </a:r>
            <a:r>
              <a:rPr lang="en-US" altLang="zh-CN" sz="1600" b="0" dirty="0">
                <a:solidFill>
                  <a:srgbClr val="990000"/>
                </a:solidFill>
                <a:latin typeface="Adobe 黑体 Std R" panose="020B0400000000000000" pitchFamily="34" charset="-122"/>
                <a:ea typeface="仿宋_GB2312"/>
              </a:rPr>
              <a:t>R8-R14</a:t>
            </a:r>
            <a:r>
              <a:rPr lang="zh-CN" altLang="en-US" sz="1600" b="0" dirty="0">
                <a:solidFill>
                  <a:srgbClr val="990000"/>
                </a:solidFill>
                <a:latin typeface="Adobe 黑体 Std R" panose="020B0400000000000000" pitchFamily="34" charset="-122"/>
                <a:ea typeface="仿宋_GB2312"/>
              </a:rPr>
              <a:t>；</a:t>
            </a:r>
          </a:p>
          <a:p>
            <a:pPr marL="285750" indent="-285750">
              <a:lnSpc>
                <a:spcPct val="150000"/>
              </a:lnSpc>
              <a:buFont typeface="Wingdings" panose="05000000000000000000" pitchFamily="2" charset="2"/>
              <a:buChar char="ü"/>
            </a:pPr>
            <a:r>
              <a:rPr lang="en-US" altLang="zh-CN" sz="1600" b="0" dirty="0">
                <a:solidFill>
                  <a:srgbClr val="990000"/>
                </a:solidFill>
                <a:latin typeface="Adobe 黑体 Std R" panose="020B0400000000000000" pitchFamily="34" charset="-122"/>
                <a:ea typeface="仿宋_GB2312"/>
              </a:rPr>
              <a:t>R0-R7</a:t>
            </a:r>
            <a:r>
              <a:rPr lang="zh-CN" altLang="en-US" sz="1600" b="0" dirty="0">
                <a:solidFill>
                  <a:srgbClr val="990000"/>
                </a:solidFill>
                <a:latin typeface="Adobe 黑体 Std R" panose="020B0400000000000000" pitchFamily="34" charset="-122"/>
                <a:ea typeface="仿宋_GB2312"/>
              </a:rPr>
              <a:t>被称为低寄存器组，</a:t>
            </a:r>
            <a:r>
              <a:rPr lang="en-US" altLang="zh-CN" sz="1600" b="0" dirty="0">
                <a:solidFill>
                  <a:srgbClr val="990000"/>
                </a:solidFill>
                <a:latin typeface="Adobe 黑体 Std R" panose="020B0400000000000000" pitchFamily="34" charset="-122"/>
                <a:ea typeface="仿宋_GB2312"/>
              </a:rPr>
              <a:t>R8-R15</a:t>
            </a:r>
            <a:r>
              <a:rPr lang="zh-CN" altLang="en-US" sz="1600" b="0" dirty="0">
                <a:solidFill>
                  <a:srgbClr val="990000"/>
                </a:solidFill>
                <a:latin typeface="Adobe 黑体 Std R" panose="020B0400000000000000" pitchFamily="34" charset="-122"/>
                <a:ea typeface="仿宋_GB2312"/>
              </a:rPr>
              <a:t>被称为高寄存器组</a:t>
            </a:r>
            <a:r>
              <a:rPr lang="en-US" altLang="zh-CN" sz="1600" b="0" dirty="0">
                <a:solidFill>
                  <a:srgbClr val="990000"/>
                </a:solidFill>
                <a:latin typeface="Adobe 黑体 Std R" panose="020B0400000000000000" pitchFamily="34" charset="-122"/>
                <a:ea typeface="仿宋_GB2312"/>
              </a:rPr>
              <a:t>;</a:t>
            </a:r>
            <a:r>
              <a:rPr lang="en-US" altLang="zh-CN" dirty="0"/>
              <a:t> </a:t>
            </a:r>
            <a:r>
              <a:rPr lang="en-US" altLang="zh-CN" sz="1600" b="0" dirty="0">
                <a:solidFill>
                  <a:srgbClr val="990000"/>
                </a:solidFill>
                <a:latin typeface="Adobe 黑体 Std R" panose="020B0400000000000000" pitchFamily="34" charset="-122"/>
                <a:ea typeface="仿宋_GB2312"/>
              </a:rPr>
              <a:t>ARM32: A32 </a:t>
            </a:r>
            <a:r>
              <a:rPr lang="zh-CN" altLang="en-US" sz="1600" b="0" dirty="0">
                <a:solidFill>
                  <a:srgbClr val="990000"/>
                </a:solidFill>
                <a:latin typeface="Adobe 黑体 Std R" panose="020B0400000000000000" pitchFamily="34" charset="-122"/>
                <a:ea typeface="仿宋_GB2312"/>
              </a:rPr>
              <a:t>指令集有固定的 </a:t>
            </a:r>
            <a:r>
              <a:rPr lang="en-US" altLang="zh-CN" sz="1600" b="0" dirty="0">
                <a:solidFill>
                  <a:srgbClr val="990000"/>
                </a:solidFill>
                <a:latin typeface="Adobe 黑体 Std R" panose="020B0400000000000000" pitchFamily="34" charset="-122"/>
                <a:ea typeface="仿宋_GB2312"/>
              </a:rPr>
              <a:t>32 </a:t>
            </a:r>
            <a:r>
              <a:rPr lang="zh-CN" altLang="en-US" sz="1600" b="0" dirty="0">
                <a:solidFill>
                  <a:srgbClr val="990000"/>
                </a:solidFill>
                <a:latin typeface="Adobe 黑体 Std R" panose="020B0400000000000000" pitchFamily="34" charset="-122"/>
                <a:ea typeface="仿宋_GB2312"/>
              </a:rPr>
              <a:t>位指令长度，并在 </a:t>
            </a:r>
            <a:r>
              <a:rPr lang="en-US" altLang="zh-CN" sz="1600" b="0" dirty="0">
                <a:solidFill>
                  <a:srgbClr val="990000"/>
                </a:solidFill>
                <a:latin typeface="Adobe 黑体 Std R" panose="020B0400000000000000" pitchFamily="34" charset="-122"/>
                <a:ea typeface="仿宋_GB2312"/>
              </a:rPr>
              <a:t>4 </a:t>
            </a:r>
            <a:r>
              <a:rPr lang="zh-CN" altLang="en-US" sz="1600" b="0" dirty="0">
                <a:solidFill>
                  <a:srgbClr val="990000"/>
                </a:solidFill>
                <a:latin typeface="Adobe 黑体 Std R" panose="020B0400000000000000" pitchFamily="34" charset="-122"/>
                <a:ea typeface="仿宋_GB2312"/>
              </a:rPr>
              <a:t>字节边界上对齐。</a:t>
            </a:r>
            <a:endParaRPr lang="en-US" altLang="zh-CN" sz="1600" b="0" dirty="0">
              <a:solidFill>
                <a:srgbClr val="990000"/>
              </a:solidFill>
              <a:latin typeface="Adobe 黑体 Std R" panose="020B0400000000000000" pitchFamily="34" charset="-122"/>
              <a:ea typeface="仿宋_GB2312"/>
            </a:endParaRPr>
          </a:p>
        </p:txBody>
      </p:sp>
      <p:pic>
        <p:nvPicPr>
          <p:cNvPr id="4" name="图片 3">
            <a:extLst>
              <a:ext uri="{FF2B5EF4-FFF2-40B4-BE49-F238E27FC236}">
                <a16:creationId xmlns:a16="http://schemas.microsoft.com/office/drawing/2014/main" id="{7A451FC3-EEF4-404C-9EA0-A2A4119110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95936" y="908720"/>
            <a:ext cx="4841553" cy="3339179"/>
          </a:xfrm>
          <a:prstGeom prst="rect">
            <a:avLst/>
          </a:prstGeom>
        </p:spPr>
      </p:pic>
      <p:sp>
        <p:nvSpPr>
          <p:cNvPr id="5" name="矩形 4">
            <a:extLst>
              <a:ext uri="{FF2B5EF4-FFF2-40B4-BE49-F238E27FC236}">
                <a16:creationId xmlns:a16="http://schemas.microsoft.com/office/drawing/2014/main" id="{ABF508D1-A521-4D12-8CEF-A575FD56A967}"/>
              </a:ext>
            </a:extLst>
          </p:cNvPr>
          <p:cNvSpPr/>
          <p:nvPr/>
        </p:nvSpPr>
        <p:spPr>
          <a:xfrm>
            <a:off x="535447" y="5301208"/>
            <a:ext cx="8299917" cy="1023357"/>
          </a:xfrm>
          <a:prstGeom prst="rect">
            <a:avLst/>
          </a:prstGeom>
          <a:solidFill>
            <a:srgbClr val="FFFF66"/>
          </a:solidFill>
        </p:spPr>
        <p:txBody>
          <a:bodyPr wrap="square">
            <a:spAutoFit/>
          </a:bodyPr>
          <a:lstStyle/>
          <a:p>
            <a:pPr marL="285750" indent="-285750">
              <a:lnSpc>
                <a:spcPct val="150000"/>
              </a:lnSpc>
              <a:buFontTx/>
              <a:buChar char="※"/>
            </a:pPr>
            <a:r>
              <a:rPr lang="en-US" altLang="zh-CN" sz="1400" b="0" dirty="0">
                <a:solidFill>
                  <a:srgbClr val="FF0000"/>
                </a:solidFill>
                <a:latin typeface="Helvetica Neue"/>
              </a:rPr>
              <a:t>ARM</a:t>
            </a:r>
            <a:r>
              <a:rPr lang="zh-CN" altLang="en-US" sz="1400" b="0" dirty="0">
                <a:solidFill>
                  <a:srgbClr val="FF0000"/>
                </a:solidFill>
                <a:latin typeface="Helvetica Neue"/>
              </a:rPr>
              <a:t>微处理器的工作状态一般</a:t>
            </a:r>
            <a:r>
              <a:rPr lang="en-US" altLang="zh-CN" sz="1400" b="0" dirty="0">
                <a:solidFill>
                  <a:srgbClr val="FF0000"/>
                </a:solidFill>
                <a:latin typeface="Helvetica Neue"/>
              </a:rPr>
              <a:t>ARM</a:t>
            </a:r>
            <a:r>
              <a:rPr lang="zh-CN" altLang="en-US" sz="1400" b="0" dirty="0">
                <a:solidFill>
                  <a:srgbClr val="FF0000"/>
                </a:solidFill>
                <a:latin typeface="Helvetica Neue"/>
              </a:rPr>
              <a:t>和</a:t>
            </a:r>
            <a:r>
              <a:rPr lang="en-US" altLang="zh-CN" sz="1400" b="0" dirty="0">
                <a:solidFill>
                  <a:srgbClr val="FF0000"/>
                </a:solidFill>
                <a:latin typeface="Helvetica Neue"/>
              </a:rPr>
              <a:t>Thumb</a:t>
            </a:r>
            <a:r>
              <a:rPr lang="zh-CN" altLang="en-US" sz="1400" b="0" dirty="0">
                <a:solidFill>
                  <a:srgbClr val="FF0000"/>
                </a:solidFill>
                <a:latin typeface="Helvetica Neue"/>
              </a:rPr>
              <a:t>有两种，并支持在两种状态之间切换。</a:t>
            </a:r>
          </a:p>
          <a:p>
            <a:pPr>
              <a:lnSpc>
                <a:spcPct val="150000"/>
              </a:lnSpc>
            </a:pPr>
            <a:r>
              <a:rPr lang="en-US" altLang="zh-CN" sz="1400" b="0" dirty="0">
                <a:solidFill>
                  <a:srgbClr val="FF0000"/>
                </a:solidFill>
                <a:latin typeface="Helvetica Neue"/>
              </a:rPr>
              <a:t>1</a:t>
            </a:r>
            <a:r>
              <a:rPr lang="zh-CN" altLang="en-US" sz="1400" b="0" dirty="0">
                <a:solidFill>
                  <a:srgbClr val="FF0000"/>
                </a:solidFill>
                <a:latin typeface="Helvetica Neue"/>
              </a:rPr>
              <a:t>、</a:t>
            </a:r>
            <a:r>
              <a:rPr lang="en-US" altLang="zh-CN" sz="1400" b="0" dirty="0">
                <a:solidFill>
                  <a:srgbClr val="FF0000"/>
                </a:solidFill>
                <a:latin typeface="Helvetica Neue"/>
              </a:rPr>
              <a:t>ARM</a:t>
            </a:r>
            <a:r>
              <a:rPr lang="zh-CN" altLang="en-US" sz="1400" b="0" dirty="0">
                <a:solidFill>
                  <a:srgbClr val="FF0000"/>
                </a:solidFill>
                <a:latin typeface="Helvetica Neue"/>
              </a:rPr>
              <a:t>状态：此时处理器执行</a:t>
            </a:r>
            <a:r>
              <a:rPr lang="en-US" altLang="zh-CN" sz="1400" b="0" dirty="0">
                <a:solidFill>
                  <a:srgbClr val="FF0000"/>
                </a:solidFill>
                <a:latin typeface="Helvetica Neue"/>
              </a:rPr>
              <a:t>32</a:t>
            </a:r>
            <a:r>
              <a:rPr lang="zh-CN" altLang="en-US" sz="1400" b="0" dirty="0">
                <a:solidFill>
                  <a:srgbClr val="FF0000"/>
                </a:solidFill>
                <a:latin typeface="Helvetica Neue"/>
              </a:rPr>
              <a:t>位的字对齐</a:t>
            </a:r>
            <a:r>
              <a:rPr lang="en-US" altLang="zh-CN" sz="1400" b="0" dirty="0">
                <a:solidFill>
                  <a:srgbClr val="FF0000"/>
                </a:solidFill>
                <a:latin typeface="Helvetica Neue"/>
              </a:rPr>
              <a:t>ARM</a:t>
            </a:r>
            <a:r>
              <a:rPr lang="zh-CN" altLang="en-US" sz="1400" b="0" dirty="0">
                <a:solidFill>
                  <a:srgbClr val="FF0000"/>
                </a:solidFill>
                <a:latin typeface="Helvetica Neue"/>
              </a:rPr>
              <a:t>指令，绝大部分工作在此状态。</a:t>
            </a:r>
          </a:p>
          <a:p>
            <a:pPr>
              <a:lnSpc>
                <a:spcPct val="150000"/>
              </a:lnSpc>
            </a:pPr>
            <a:r>
              <a:rPr lang="en-US" altLang="zh-CN" sz="1400" b="0" dirty="0">
                <a:solidFill>
                  <a:srgbClr val="FF0000"/>
                </a:solidFill>
                <a:latin typeface="Helvetica Neue"/>
              </a:rPr>
              <a:t>2</a:t>
            </a:r>
            <a:r>
              <a:rPr lang="zh-CN" altLang="en-US" sz="1400" b="0" dirty="0">
                <a:solidFill>
                  <a:srgbClr val="FF0000"/>
                </a:solidFill>
                <a:latin typeface="Helvetica Neue"/>
              </a:rPr>
              <a:t>、</a:t>
            </a:r>
            <a:r>
              <a:rPr lang="en-US" altLang="zh-CN" sz="1400" b="0" dirty="0">
                <a:solidFill>
                  <a:srgbClr val="FF0000"/>
                </a:solidFill>
                <a:latin typeface="Helvetica Neue"/>
              </a:rPr>
              <a:t>Thumb</a:t>
            </a:r>
            <a:r>
              <a:rPr lang="zh-CN" altLang="en-US" sz="1400" b="0" dirty="0">
                <a:solidFill>
                  <a:srgbClr val="FF0000"/>
                </a:solidFill>
                <a:latin typeface="Helvetica Neue"/>
              </a:rPr>
              <a:t>状态：此时处理器执行</a:t>
            </a:r>
            <a:r>
              <a:rPr lang="en-US" altLang="zh-CN" sz="1400" b="0" dirty="0">
                <a:solidFill>
                  <a:srgbClr val="FF0000"/>
                </a:solidFill>
                <a:latin typeface="Helvetica Neue"/>
              </a:rPr>
              <a:t>16</a:t>
            </a:r>
            <a:r>
              <a:rPr lang="zh-CN" altLang="en-US" sz="1400" b="0" dirty="0">
                <a:solidFill>
                  <a:srgbClr val="FF0000"/>
                </a:solidFill>
                <a:latin typeface="Helvetica Neue"/>
              </a:rPr>
              <a:t>位的半字对齐的</a:t>
            </a:r>
            <a:r>
              <a:rPr lang="en-US" altLang="zh-CN" sz="1400" b="0" dirty="0">
                <a:solidFill>
                  <a:srgbClr val="FF0000"/>
                </a:solidFill>
                <a:latin typeface="Helvetica Neue"/>
              </a:rPr>
              <a:t>Thumb</a:t>
            </a:r>
            <a:r>
              <a:rPr lang="zh-CN" altLang="en-US" sz="1400" b="0" dirty="0">
                <a:solidFill>
                  <a:srgbClr val="FF0000"/>
                </a:solidFill>
                <a:latin typeface="Helvetica Neue"/>
              </a:rPr>
              <a:t>指令。</a:t>
            </a:r>
            <a:endParaRPr lang="zh-CN" altLang="en-US" sz="1400" b="0" i="0" dirty="0">
              <a:solidFill>
                <a:srgbClr val="FF0000"/>
              </a:solidFill>
              <a:effectLst/>
              <a:latin typeface="Helvetica Neue"/>
            </a:endParaRPr>
          </a:p>
        </p:txBody>
      </p:sp>
    </p:spTree>
    <p:extLst>
      <p:ext uri="{BB962C8B-B14F-4D97-AF65-F5344CB8AC3E}">
        <p14:creationId xmlns:p14="http://schemas.microsoft.com/office/powerpoint/2010/main" val="232741627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537572" y="951111"/>
            <a:ext cx="3421129" cy="461665"/>
          </a:xfrm>
          <a:prstGeom prst="rect">
            <a:avLst/>
          </a:prstGeom>
          <a:solidFill>
            <a:schemeClr val="tx2">
              <a:lumMod val="20000"/>
              <a:lumOff val="80000"/>
            </a:schemeClr>
          </a:solidFill>
          <a:ln>
            <a:noFill/>
          </a:ln>
        </p:spPr>
        <p:txBody>
          <a:bodyPr wrap="none">
            <a:spAutoFit/>
          </a:bodyPr>
          <a:lstStyle/>
          <a:p>
            <a:pPr algn="ctr" eaLnBrk="1" hangingPunct="1"/>
            <a:r>
              <a:rPr lang="en-US" altLang="zh-CN" sz="2400" dirty="0">
                <a:solidFill>
                  <a:srgbClr val="002060"/>
                </a:solidFill>
                <a:ea typeface="宋体" panose="02010600030101010101" pitchFamily="2" charset="-122"/>
                <a:cs typeface="Times New Roman" panose="02020603050405020304" pitchFamily="18" charset="0"/>
              </a:rPr>
              <a:t>ARM</a:t>
            </a:r>
            <a:r>
              <a:rPr lang="zh-CN" altLang="en-US" sz="2400" dirty="0">
                <a:solidFill>
                  <a:srgbClr val="002060"/>
                </a:solidFill>
                <a:ea typeface="宋体" panose="02010600030101010101" pitchFamily="2" charset="-122"/>
                <a:cs typeface="Times New Roman" panose="02020603050405020304" pitchFamily="18" charset="0"/>
              </a:rPr>
              <a:t>处理器的工作模式</a:t>
            </a:r>
            <a:endParaRPr lang="zh-CN" altLang="en-US" sz="2400" dirty="0">
              <a:solidFill>
                <a:srgbClr val="002060"/>
              </a:solidFill>
              <a:latin typeface="黑体" pitchFamily="49" charset="-122"/>
              <a:ea typeface="黑体" pitchFamily="49" charset="-122"/>
            </a:endParaRPr>
          </a:p>
        </p:txBody>
      </p:sp>
      <p:sp>
        <p:nvSpPr>
          <p:cNvPr id="7" name="矩形 6">
            <a:extLst>
              <a:ext uri="{FF2B5EF4-FFF2-40B4-BE49-F238E27FC236}">
                <a16:creationId xmlns:a16="http://schemas.microsoft.com/office/drawing/2014/main" id="{534B5E76-6F6D-4217-82AC-F90A46C5C4C7}"/>
              </a:ext>
            </a:extLst>
          </p:cNvPr>
          <p:cNvSpPr/>
          <p:nvPr/>
        </p:nvSpPr>
        <p:spPr>
          <a:xfrm>
            <a:off x="537572" y="1412776"/>
            <a:ext cx="6266676" cy="3003515"/>
          </a:xfrm>
          <a:prstGeom prst="rect">
            <a:avLst/>
          </a:prstGeom>
          <a:solidFill>
            <a:schemeClr val="accent3">
              <a:lumMod val="20000"/>
              <a:lumOff val="80000"/>
            </a:schemeClr>
          </a:solidFill>
        </p:spPr>
        <p:txBody>
          <a:bodyPr wrap="square">
            <a:spAutoFit/>
          </a:bodyPr>
          <a:lstStyle/>
          <a:p>
            <a:pPr>
              <a:lnSpc>
                <a:spcPct val="150000"/>
              </a:lnSpc>
            </a:pPr>
            <a:r>
              <a:rPr lang="en-US" altLang="zh-CN" sz="1600" b="0" dirty="0">
                <a:solidFill>
                  <a:srgbClr val="990000"/>
                </a:solidFill>
                <a:latin typeface="Microsoft yahei" panose="020B0503020204020204" pitchFamily="34" charset="-122"/>
                <a:ea typeface="仿宋_GB2312"/>
              </a:rPr>
              <a:t>ARM</a:t>
            </a:r>
            <a:r>
              <a:rPr lang="zh-CN" altLang="en-US" sz="1600" b="0" dirty="0">
                <a:solidFill>
                  <a:srgbClr val="990000"/>
                </a:solidFill>
                <a:latin typeface="Microsoft yahei" panose="020B0503020204020204" pitchFamily="34" charset="-122"/>
                <a:ea typeface="仿宋_GB2312"/>
              </a:rPr>
              <a:t>体系的</a:t>
            </a:r>
            <a:r>
              <a:rPr lang="en-US" altLang="zh-CN" sz="1600" b="0" dirty="0">
                <a:solidFill>
                  <a:srgbClr val="990000"/>
                </a:solidFill>
                <a:latin typeface="Microsoft yahei" panose="020B0503020204020204" pitchFamily="34" charset="-122"/>
                <a:ea typeface="仿宋_GB2312"/>
              </a:rPr>
              <a:t>CPU</a:t>
            </a:r>
            <a:r>
              <a:rPr lang="zh-CN" altLang="en-US" sz="1600" b="0" dirty="0">
                <a:solidFill>
                  <a:srgbClr val="990000"/>
                </a:solidFill>
                <a:latin typeface="Microsoft yahei" panose="020B0503020204020204" pitchFamily="34" charset="-122"/>
                <a:ea typeface="仿宋_GB2312"/>
              </a:rPr>
              <a:t>有以下</a:t>
            </a:r>
            <a:r>
              <a:rPr lang="en-US" altLang="zh-CN" sz="1600" b="0" dirty="0">
                <a:solidFill>
                  <a:srgbClr val="990000"/>
                </a:solidFill>
                <a:latin typeface="Microsoft yahei" panose="020B0503020204020204" pitchFamily="34" charset="-122"/>
                <a:ea typeface="仿宋_GB2312"/>
              </a:rPr>
              <a:t>7</a:t>
            </a:r>
            <a:r>
              <a:rPr lang="zh-CN" altLang="en-US" sz="1600" b="0" dirty="0">
                <a:solidFill>
                  <a:srgbClr val="990000"/>
                </a:solidFill>
                <a:latin typeface="Microsoft yahei" panose="020B0503020204020204" pitchFamily="34" charset="-122"/>
                <a:ea typeface="仿宋_GB2312"/>
              </a:rPr>
              <a:t>种工作模式：</a:t>
            </a:r>
            <a:endParaRPr lang="en-US" altLang="zh-CN" sz="1600" b="0" dirty="0">
              <a:solidFill>
                <a:srgbClr val="990000"/>
              </a:solidFill>
              <a:latin typeface="Microsoft yahei" panose="020B0503020204020204" pitchFamily="34" charset="-122"/>
              <a:ea typeface="仿宋_GB2312"/>
            </a:endParaRPr>
          </a:p>
          <a:p>
            <a:pPr marL="342900" indent="-342900">
              <a:lnSpc>
                <a:spcPct val="150000"/>
              </a:lnSpc>
              <a:buFont typeface="+mj-ea"/>
              <a:buAutoNum type="circleNumDbPlain"/>
            </a:pPr>
            <a:r>
              <a:rPr lang="zh-CN" altLang="en-US" sz="1600" b="0" dirty="0">
                <a:solidFill>
                  <a:srgbClr val="990000"/>
                </a:solidFill>
                <a:latin typeface="Microsoft yahei" panose="020B0503020204020204" pitchFamily="34" charset="-122"/>
                <a:ea typeface="仿宋_GB2312"/>
              </a:rPr>
              <a:t>用户模式（</a:t>
            </a:r>
            <a:r>
              <a:rPr lang="en-US" altLang="zh-CN" sz="1600" b="0" dirty="0" err="1">
                <a:solidFill>
                  <a:srgbClr val="990000"/>
                </a:solidFill>
                <a:latin typeface="Microsoft yahei" panose="020B0503020204020204" pitchFamily="34" charset="-122"/>
                <a:ea typeface="仿宋_GB2312"/>
              </a:rPr>
              <a:t>usr</a:t>
            </a:r>
            <a:r>
              <a:rPr lang="zh-CN" altLang="en-US" sz="1600" b="0" dirty="0">
                <a:solidFill>
                  <a:srgbClr val="990000"/>
                </a:solidFill>
                <a:latin typeface="Microsoft yahei" panose="020B0503020204020204" pitchFamily="34" charset="-122"/>
                <a:ea typeface="仿宋_GB2312"/>
              </a:rPr>
              <a:t>）：正常的程序执行状态</a:t>
            </a:r>
            <a:endParaRPr lang="en-US" altLang="zh-CN" sz="1600" b="0" dirty="0">
              <a:solidFill>
                <a:srgbClr val="990000"/>
              </a:solidFill>
              <a:latin typeface="Microsoft yahei" panose="020B0503020204020204" pitchFamily="34" charset="-122"/>
              <a:ea typeface="仿宋_GB2312"/>
            </a:endParaRPr>
          </a:p>
          <a:p>
            <a:pPr marL="342900" indent="-342900">
              <a:lnSpc>
                <a:spcPct val="150000"/>
              </a:lnSpc>
              <a:buFont typeface="+mj-ea"/>
              <a:buAutoNum type="circleNumDbPlain"/>
            </a:pPr>
            <a:r>
              <a:rPr lang="zh-CN" altLang="en-US" sz="1600" b="0" dirty="0">
                <a:solidFill>
                  <a:srgbClr val="990000"/>
                </a:solidFill>
                <a:latin typeface="Microsoft yahei" panose="020B0503020204020204" pitchFamily="34" charset="-122"/>
                <a:ea typeface="仿宋_GB2312"/>
              </a:rPr>
              <a:t>快速中断模式（</a:t>
            </a:r>
            <a:r>
              <a:rPr lang="en-US" altLang="zh-CN" sz="1600" b="0" dirty="0" err="1">
                <a:solidFill>
                  <a:srgbClr val="990000"/>
                </a:solidFill>
                <a:latin typeface="Microsoft yahei" panose="020B0503020204020204" pitchFamily="34" charset="-122"/>
                <a:ea typeface="仿宋_GB2312"/>
              </a:rPr>
              <a:t>fiq</a:t>
            </a:r>
            <a:r>
              <a:rPr lang="zh-CN" altLang="en-US" sz="1600" b="0" dirty="0">
                <a:solidFill>
                  <a:srgbClr val="990000"/>
                </a:solidFill>
                <a:latin typeface="Microsoft yahei" panose="020B0503020204020204" pitchFamily="34" charset="-122"/>
                <a:ea typeface="仿宋_GB2312"/>
              </a:rPr>
              <a:t>）：</a:t>
            </a:r>
            <a:endParaRPr lang="en-US" altLang="zh-CN" sz="1600" b="0" dirty="0">
              <a:solidFill>
                <a:srgbClr val="990000"/>
              </a:solidFill>
              <a:latin typeface="Microsoft yahei" panose="020B0503020204020204" pitchFamily="34" charset="-122"/>
              <a:ea typeface="仿宋_GB2312"/>
            </a:endParaRPr>
          </a:p>
          <a:p>
            <a:pPr marL="342900" indent="-342900">
              <a:lnSpc>
                <a:spcPct val="150000"/>
              </a:lnSpc>
              <a:buFont typeface="+mj-ea"/>
              <a:buAutoNum type="circleNumDbPlain"/>
            </a:pPr>
            <a:r>
              <a:rPr lang="zh-CN" altLang="en-US" sz="1600" b="0" dirty="0">
                <a:solidFill>
                  <a:srgbClr val="990000"/>
                </a:solidFill>
                <a:latin typeface="Microsoft yahei" panose="020B0503020204020204" pitchFamily="34" charset="-122"/>
                <a:ea typeface="仿宋_GB2312"/>
              </a:rPr>
              <a:t>中断模式（</a:t>
            </a:r>
            <a:r>
              <a:rPr lang="en-US" altLang="zh-CN" sz="1600" b="0" dirty="0" err="1">
                <a:solidFill>
                  <a:srgbClr val="990000"/>
                </a:solidFill>
                <a:latin typeface="Microsoft yahei" panose="020B0503020204020204" pitchFamily="34" charset="-122"/>
                <a:ea typeface="仿宋_GB2312"/>
              </a:rPr>
              <a:t>irq</a:t>
            </a:r>
            <a:r>
              <a:rPr lang="zh-CN" altLang="en-US" sz="1600" b="0" dirty="0">
                <a:solidFill>
                  <a:srgbClr val="990000"/>
                </a:solidFill>
                <a:latin typeface="Microsoft yahei" panose="020B0503020204020204" pitchFamily="34" charset="-122"/>
                <a:ea typeface="仿宋_GB2312"/>
              </a:rPr>
              <a:t>）：</a:t>
            </a:r>
            <a:endParaRPr lang="en-US" altLang="zh-CN" sz="1600" b="0" dirty="0">
              <a:solidFill>
                <a:srgbClr val="990000"/>
              </a:solidFill>
              <a:latin typeface="Microsoft yahei" panose="020B0503020204020204" pitchFamily="34" charset="-122"/>
              <a:ea typeface="仿宋_GB2312"/>
            </a:endParaRPr>
          </a:p>
          <a:p>
            <a:pPr marL="342900" indent="-342900">
              <a:lnSpc>
                <a:spcPct val="150000"/>
              </a:lnSpc>
              <a:buFont typeface="+mj-ea"/>
              <a:buAutoNum type="circleNumDbPlain"/>
            </a:pPr>
            <a:r>
              <a:rPr lang="zh-CN" altLang="en-US" sz="1600" b="0" dirty="0">
                <a:solidFill>
                  <a:srgbClr val="990000"/>
                </a:solidFill>
                <a:latin typeface="Microsoft yahei" panose="020B0503020204020204" pitchFamily="34" charset="-122"/>
                <a:ea typeface="仿宋_GB2312"/>
              </a:rPr>
              <a:t>管理模式（</a:t>
            </a:r>
            <a:r>
              <a:rPr lang="en-US" altLang="zh-CN" sz="1600" b="0" dirty="0">
                <a:solidFill>
                  <a:srgbClr val="990000"/>
                </a:solidFill>
                <a:latin typeface="Microsoft yahei" panose="020B0503020204020204" pitchFamily="34" charset="-122"/>
                <a:ea typeface="仿宋_GB2312"/>
              </a:rPr>
              <a:t>svc</a:t>
            </a:r>
            <a:r>
              <a:rPr lang="zh-CN" altLang="en-US" sz="1600" b="0" dirty="0">
                <a:solidFill>
                  <a:srgbClr val="990000"/>
                </a:solidFill>
                <a:latin typeface="Microsoft yahei" panose="020B0503020204020204" pitchFamily="34" charset="-122"/>
                <a:ea typeface="仿宋_GB2312"/>
              </a:rPr>
              <a:t>）：操作系统使用的保护模式</a:t>
            </a:r>
            <a:endParaRPr lang="en-US" altLang="zh-CN" sz="1600" b="0" dirty="0">
              <a:solidFill>
                <a:srgbClr val="990000"/>
              </a:solidFill>
              <a:latin typeface="Microsoft yahei" panose="020B0503020204020204" pitchFamily="34" charset="-122"/>
              <a:ea typeface="仿宋_GB2312"/>
            </a:endParaRPr>
          </a:p>
          <a:p>
            <a:pPr marL="342900" indent="-342900">
              <a:lnSpc>
                <a:spcPct val="150000"/>
              </a:lnSpc>
              <a:buFont typeface="+mj-ea"/>
              <a:buAutoNum type="circleNumDbPlain"/>
            </a:pPr>
            <a:r>
              <a:rPr lang="zh-CN" altLang="en-US" sz="1600" b="0" dirty="0">
                <a:solidFill>
                  <a:srgbClr val="990000"/>
                </a:solidFill>
                <a:latin typeface="Microsoft yahei" panose="020B0503020204020204" pitchFamily="34" charset="-122"/>
                <a:ea typeface="仿宋_GB2312"/>
              </a:rPr>
              <a:t>系统模式（</a:t>
            </a:r>
            <a:r>
              <a:rPr lang="en-US" altLang="zh-CN" sz="1600" b="0" dirty="0">
                <a:solidFill>
                  <a:srgbClr val="990000"/>
                </a:solidFill>
                <a:latin typeface="Microsoft yahei" panose="020B0503020204020204" pitchFamily="34" charset="-122"/>
                <a:ea typeface="仿宋_GB2312"/>
              </a:rPr>
              <a:t>sys</a:t>
            </a:r>
            <a:r>
              <a:rPr lang="zh-CN" altLang="en-US" sz="1600" b="0" dirty="0">
                <a:solidFill>
                  <a:srgbClr val="990000"/>
                </a:solidFill>
                <a:latin typeface="Microsoft yahei" panose="020B0503020204020204" pitchFamily="34" charset="-122"/>
                <a:ea typeface="仿宋_GB2312"/>
              </a:rPr>
              <a:t>）：运行具有特权的操作系统任务</a:t>
            </a:r>
            <a:endParaRPr lang="en-US" altLang="zh-CN" sz="1600" b="0" dirty="0">
              <a:solidFill>
                <a:srgbClr val="990000"/>
              </a:solidFill>
              <a:latin typeface="Microsoft yahei" panose="020B0503020204020204" pitchFamily="34" charset="-122"/>
              <a:ea typeface="仿宋_GB2312"/>
            </a:endParaRPr>
          </a:p>
          <a:p>
            <a:pPr marL="342900" indent="-342900">
              <a:lnSpc>
                <a:spcPct val="150000"/>
              </a:lnSpc>
              <a:buFont typeface="+mj-ea"/>
              <a:buAutoNum type="circleNumDbPlain"/>
            </a:pPr>
            <a:r>
              <a:rPr lang="zh-CN" altLang="en-US" sz="1600" b="0" dirty="0">
                <a:solidFill>
                  <a:srgbClr val="990000"/>
                </a:solidFill>
                <a:latin typeface="Microsoft yahei" panose="020B0503020204020204" pitchFamily="34" charset="-122"/>
                <a:ea typeface="仿宋_GB2312"/>
              </a:rPr>
              <a:t>数据访问终止模式（</a:t>
            </a:r>
            <a:r>
              <a:rPr lang="en-US" altLang="zh-CN" sz="1600" b="0" dirty="0" err="1">
                <a:solidFill>
                  <a:srgbClr val="990000"/>
                </a:solidFill>
                <a:latin typeface="Microsoft yahei" panose="020B0503020204020204" pitchFamily="34" charset="-122"/>
                <a:ea typeface="仿宋_GB2312"/>
              </a:rPr>
              <a:t>abt</a:t>
            </a:r>
            <a:r>
              <a:rPr lang="zh-CN" altLang="en-US" sz="1600" b="0" dirty="0">
                <a:solidFill>
                  <a:srgbClr val="990000"/>
                </a:solidFill>
                <a:latin typeface="Microsoft yahei" panose="020B0503020204020204" pitchFamily="34" charset="-122"/>
                <a:ea typeface="仿宋_GB2312"/>
              </a:rPr>
              <a:t>）：数据或指令预取终止时进入该模式</a:t>
            </a:r>
            <a:endParaRPr lang="en-US" altLang="zh-CN" sz="1600" b="0" dirty="0">
              <a:solidFill>
                <a:srgbClr val="990000"/>
              </a:solidFill>
              <a:latin typeface="Microsoft yahei" panose="020B0503020204020204" pitchFamily="34" charset="-122"/>
              <a:ea typeface="仿宋_GB2312"/>
            </a:endParaRPr>
          </a:p>
          <a:p>
            <a:pPr marL="342900" indent="-342900">
              <a:lnSpc>
                <a:spcPct val="150000"/>
              </a:lnSpc>
              <a:buFont typeface="+mj-ea"/>
              <a:buAutoNum type="circleNumDbPlain"/>
            </a:pPr>
            <a:r>
              <a:rPr lang="zh-CN" altLang="en-US" sz="1600" b="0" dirty="0">
                <a:solidFill>
                  <a:srgbClr val="990000"/>
                </a:solidFill>
                <a:latin typeface="Microsoft yahei" panose="020B0503020204020204" pitchFamily="34" charset="-122"/>
                <a:ea typeface="仿宋_GB2312"/>
              </a:rPr>
              <a:t>未定义指令终止模式（</a:t>
            </a:r>
            <a:r>
              <a:rPr lang="en-US" altLang="zh-CN" sz="1600" b="0" dirty="0">
                <a:solidFill>
                  <a:srgbClr val="990000"/>
                </a:solidFill>
                <a:latin typeface="Microsoft yahei" panose="020B0503020204020204" pitchFamily="34" charset="-122"/>
                <a:ea typeface="仿宋_GB2312"/>
              </a:rPr>
              <a:t>und</a:t>
            </a:r>
            <a:r>
              <a:rPr lang="zh-CN" altLang="en-US" sz="1600" b="0" dirty="0">
                <a:solidFill>
                  <a:srgbClr val="990000"/>
                </a:solidFill>
                <a:latin typeface="Microsoft yahei" panose="020B0503020204020204" pitchFamily="34" charset="-122"/>
                <a:ea typeface="仿宋_GB2312"/>
              </a:rPr>
              <a:t>）：未定义的指令执行时进入该模式</a:t>
            </a:r>
          </a:p>
        </p:txBody>
      </p:sp>
      <p:sp>
        <p:nvSpPr>
          <p:cNvPr id="2" name="矩形 1">
            <a:extLst>
              <a:ext uri="{FF2B5EF4-FFF2-40B4-BE49-F238E27FC236}">
                <a16:creationId xmlns:a16="http://schemas.microsoft.com/office/drawing/2014/main" id="{98E4C100-2ED9-4E35-B36C-644BA8FB6DC8}"/>
              </a:ext>
            </a:extLst>
          </p:cNvPr>
          <p:cNvSpPr/>
          <p:nvPr/>
        </p:nvSpPr>
        <p:spPr>
          <a:xfrm>
            <a:off x="537572" y="4437112"/>
            <a:ext cx="8208912" cy="1993238"/>
          </a:xfrm>
          <a:prstGeom prst="rect">
            <a:avLst/>
          </a:prstGeom>
          <a:solidFill>
            <a:schemeClr val="bg1">
              <a:lumMod val="95000"/>
            </a:schemeClr>
          </a:solidFill>
        </p:spPr>
        <p:txBody>
          <a:bodyPr wrap="square">
            <a:spAutoFit/>
          </a:bodyPr>
          <a:lstStyle/>
          <a:p>
            <a:pPr marL="285750" indent="-285750">
              <a:lnSpc>
                <a:spcPct val="150000"/>
              </a:lnSpc>
              <a:buFont typeface="Wingdings" panose="05000000000000000000" pitchFamily="2" charset="2"/>
              <a:buChar char="ü"/>
            </a:pPr>
            <a:r>
              <a:rPr lang="zh-CN" altLang="en-US" sz="1400" b="0" dirty="0">
                <a:solidFill>
                  <a:schemeClr val="accent1">
                    <a:lumMod val="50000"/>
                  </a:schemeClr>
                </a:solidFill>
              </a:rPr>
              <a:t>除用户模式外的其他6种模式称为特权模式，特权模式中除系统模式外其余5种模式称为异常模式；</a:t>
            </a:r>
            <a:endParaRPr lang="en-US" altLang="zh-CN" sz="1400" b="0" dirty="0">
              <a:solidFill>
                <a:schemeClr val="accent1">
                  <a:lumMod val="50000"/>
                </a:schemeClr>
              </a:solidFill>
            </a:endParaRPr>
          </a:p>
          <a:p>
            <a:pPr marL="285750" indent="-285750">
              <a:lnSpc>
                <a:spcPct val="150000"/>
              </a:lnSpc>
              <a:buFont typeface="Wingdings" panose="05000000000000000000" pitchFamily="2" charset="2"/>
              <a:buChar char="ü"/>
            </a:pPr>
            <a:r>
              <a:rPr lang="zh-CN" altLang="en-US" sz="1400" b="0" dirty="0">
                <a:solidFill>
                  <a:schemeClr val="accent1">
                    <a:lumMod val="50000"/>
                  </a:schemeClr>
                </a:solidFill>
              </a:rPr>
              <a:t>大多数程序运行于用户模式；</a:t>
            </a:r>
            <a:endParaRPr lang="en-US" altLang="zh-CN" sz="1400" b="0" dirty="0">
              <a:solidFill>
                <a:schemeClr val="accent1">
                  <a:lumMod val="50000"/>
                </a:schemeClr>
              </a:solidFill>
            </a:endParaRPr>
          </a:p>
          <a:p>
            <a:pPr marL="285750" indent="-285750">
              <a:lnSpc>
                <a:spcPct val="150000"/>
              </a:lnSpc>
              <a:buFont typeface="Wingdings" panose="05000000000000000000" pitchFamily="2" charset="2"/>
              <a:buChar char="ü"/>
            </a:pPr>
            <a:r>
              <a:rPr lang="zh-CN" altLang="en-US" sz="1400" b="0" dirty="0">
                <a:solidFill>
                  <a:schemeClr val="accent1">
                    <a:lumMod val="50000"/>
                  </a:schemeClr>
                </a:solidFill>
              </a:rPr>
              <a:t>进入特权模式是为了处理中断、异常、或者访问被保护的系统资源；</a:t>
            </a:r>
            <a:endParaRPr lang="en-US" altLang="zh-CN" sz="1400" b="0" dirty="0">
              <a:solidFill>
                <a:schemeClr val="accent1">
                  <a:lumMod val="50000"/>
                </a:schemeClr>
              </a:solidFill>
            </a:endParaRPr>
          </a:p>
          <a:p>
            <a:pPr marL="285750" indent="-285750">
              <a:lnSpc>
                <a:spcPct val="150000"/>
              </a:lnSpc>
              <a:buFont typeface="Wingdings" panose="05000000000000000000" pitchFamily="2" charset="2"/>
              <a:buChar char="ü"/>
            </a:pPr>
            <a:r>
              <a:rPr lang="zh-CN" altLang="en-US" sz="1400" b="0" dirty="0">
                <a:solidFill>
                  <a:schemeClr val="accent1">
                    <a:lumMod val="50000"/>
                  </a:schemeClr>
                </a:solidFill>
              </a:rPr>
              <a:t>这些模式中，程序可以访问所有系统资源，也可以任意进行处理器模式的切换。</a:t>
            </a:r>
            <a:endParaRPr lang="en-US" altLang="zh-CN" sz="1400" b="0" dirty="0">
              <a:solidFill>
                <a:schemeClr val="accent1">
                  <a:lumMod val="50000"/>
                </a:schemeClr>
              </a:solidFill>
            </a:endParaRPr>
          </a:p>
          <a:p>
            <a:pPr marL="285750" indent="-285750">
              <a:lnSpc>
                <a:spcPct val="150000"/>
              </a:lnSpc>
              <a:buFont typeface="Wingdings" panose="05000000000000000000" pitchFamily="2" charset="2"/>
              <a:buChar char="ü"/>
            </a:pPr>
            <a:r>
              <a:rPr lang="zh-CN" altLang="en-US" sz="1400" b="0" dirty="0">
                <a:solidFill>
                  <a:schemeClr val="accent1">
                    <a:lumMod val="50000"/>
                  </a:schemeClr>
                </a:solidFill>
              </a:rPr>
              <a:t>处理器模式可以通过软件控制进行切换，也可以通过外部中断或异常处理过程进行切换。</a:t>
            </a:r>
            <a:endParaRPr lang="en-US" altLang="zh-CN" sz="1400" b="0" dirty="0">
              <a:solidFill>
                <a:schemeClr val="accent1">
                  <a:lumMod val="50000"/>
                </a:schemeClr>
              </a:solidFill>
            </a:endParaRPr>
          </a:p>
          <a:p>
            <a:pPr marL="285750" indent="-285750">
              <a:lnSpc>
                <a:spcPct val="150000"/>
              </a:lnSpc>
              <a:buFont typeface="Wingdings" panose="05000000000000000000" pitchFamily="2" charset="2"/>
              <a:buChar char="ü"/>
            </a:pPr>
            <a:r>
              <a:rPr lang="zh-CN" altLang="en-US" sz="1400" b="0" dirty="0">
                <a:solidFill>
                  <a:schemeClr val="accent1">
                    <a:lumMod val="50000"/>
                  </a:schemeClr>
                </a:solidFill>
              </a:rPr>
              <a:t>用户模式切换到特权模式需要SWI。</a:t>
            </a:r>
          </a:p>
        </p:txBody>
      </p:sp>
    </p:spTree>
    <p:extLst>
      <p:ext uri="{BB962C8B-B14F-4D97-AF65-F5344CB8AC3E}">
        <p14:creationId xmlns:p14="http://schemas.microsoft.com/office/powerpoint/2010/main" val="242456728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537572" y="980728"/>
            <a:ext cx="2802370" cy="461665"/>
          </a:xfrm>
          <a:prstGeom prst="rect">
            <a:avLst/>
          </a:prstGeom>
          <a:solidFill>
            <a:schemeClr val="tx2">
              <a:lumMod val="20000"/>
              <a:lumOff val="80000"/>
            </a:schemeClr>
          </a:solidFill>
          <a:ln>
            <a:noFill/>
          </a:ln>
        </p:spPr>
        <p:txBody>
          <a:bodyPr wrap="none">
            <a:spAutoFit/>
          </a:bodyPr>
          <a:lstStyle/>
          <a:p>
            <a:pPr algn="ctr" eaLnBrk="1" hangingPunct="1"/>
            <a:r>
              <a:rPr lang="en-US" altLang="zh-CN" sz="2400" dirty="0">
                <a:solidFill>
                  <a:srgbClr val="002060"/>
                </a:solidFill>
                <a:ea typeface="宋体" panose="02010600030101010101" pitchFamily="2" charset="-122"/>
                <a:cs typeface="Times New Roman" panose="02020603050405020304" pitchFamily="18" charset="0"/>
              </a:rPr>
              <a:t>ARM</a:t>
            </a:r>
            <a:r>
              <a:rPr lang="zh-CN" altLang="en-US" sz="2400" dirty="0">
                <a:solidFill>
                  <a:srgbClr val="002060"/>
                </a:solidFill>
                <a:ea typeface="宋体" panose="02010600030101010101" pitchFamily="2" charset="-122"/>
                <a:cs typeface="Times New Roman" panose="02020603050405020304" pitchFamily="18" charset="0"/>
              </a:rPr>
              <a:t>集成开发环境</a:t>
            </a:r>
            <a:endParaRPr lang="zh-CN" altLang="en-US" sz="2400" dirty="0">
              <a:solidFill>
                <a:srgbClr val="002060"/>
              </a:solidFill>
              <a:latin typeface="黑体" pitchFamily="49" charset="-122"/>
              <a:ea typeface="黑体" pitchFamily="49" charset="-122"/>
            </a:endParaRPr>
          </a:p>
        </p:txBody>
      </p:sp>
      <p:sp>
        <p:nvSpPr>
          <p:cNvPr id="3" name="矩形 2">
            <a:extLst>
              <a:ext uri="{FF2B5EF4-FFF2-40B4-BE49-F238E27FC236}">
                <a16:creationId xmlns:a16="http://schemas.microsoft.com/office/drawing/2014/main" id="{42CC744F-08CC-45A5-A3F9-BF845CF611BD}"/>
              </a:ext>
            </a:extLst>
          </p:cNvPr>
          <p:cNvSpPr/>
          <p:nvPr/>
        </p:nvSpPr>
        <p:spPr>
          <a:xfrm>
            <a:off x="537572" y="1484784"/>
            <a:ext cx="8210892" cy="1899623"/>
          </a:xfrm>
          <a:prstGeom prst="rect">
            <a:avLst/>
          </a:prstGeom>
          <a:solidFill>
            <a:schemeClr val="accent3"/>
          </a:solidFill>
        </p:spPr>
        <p:txBody>
          <a:bodyPr wrap="square">
            <a:spAutoFit/>
          </a:bodyPr>
          <a:lstStyle/>
          <a:p>
            <a:pPr marL="285750" indent="-285750">
              <a:lnSpc>
                <a:spcPct val="150000"/>
              </a:lnSpc>
              <a:buFont typeface="Wingdings" panose="05000000000000000000" pitchFamily="2" charset="2"/>
              <a:buChar char="Ø"/>
            </a:pPr>
            <a:r>
              <a:rPr lang="en-US" altLang="zh-CN" sz="1600" b="0" dirty="0">
                <a:solidFill>
                  <a:srgbClr val="0000FF"/>
                </a:solidFill>
                <a:latin typeface="-apple-system"/>
                <a:ea typeface="仿宋_GB2312"/>
              </a:rPr>
              <a:t>ARM</a:t>
            </a:r>
            <a:r>
              <a:rPr lang="zh-CN" altLang="en-US" sz="1600" b="0" dirty="0">
                <a:solidFill>
                  <a:srgbClr val="0000FF"/>
                </a:solidFill>
                <a:latin typeface="-apple-system"/>
                <a:ea typeface="仿宋_GB2312"/>
              </a:rPr>
              <a:t>应用软件的开发工具根据功能的不同，分别有编辑软件、编译软件、汇编软件、链接软件、调试软件、嵌入式实时操作系统、函数库、评估板、</a:t>
            </a:r>
            <a:r>
              <a:rPr lang="en-US" altLang="zh-CN" sz="1600" b="0" dirty="0">
                <a:solidFill>
                  <a:srgbClr val="0000FF"/>
                </a:solidFill>
                <a:latin typeface="-apple-system"/>
                <a:ea typeface="仿宋_GB2312"/>
              </a:rPr>
              <a:t>JTAG</a:t>
            </a:r>
            <a:r>
              <a:rPr lang="zh-CN" altLang="en-US" sz="1600" b="0" dirty="0">
                <a:solidFill>
                  <a:srgbClr val="0000FF"/>
                </a:solidFill>
                <a:latin typeface="-apple-system"/>
                <a:ea typeface="仿宋_GB2312"/>
              </a:rPr>
              <a:t>仿真器、在线仿真器等。</a:t>
            </a:r>
          </a:p>
          <a:p>
            <a:pPr marL="285750" indent="-285750">
              <a:lnSpc>
                <a:spcPct val="150000"/>
              </a:lnSpc>
              <a:buFont typeface="Wingdings" panose="05000000000000000000" pitchFamily="2" charset="2"/>
              <a:buChar char="Ø"/>
            </a:pPr>
            <a:r>
              <a:rPr lang="zh-CN" altLang="en-US" sz="1600" b="0" dirty="0">
                <a:solidFill>
                  <a:srgbClr val="0000FF"/>
                </a:solidFill>
                <a:latin typeface="-apple-system"/>
                <a:ea typeface="仿宋_GB2312"/>
              </a:rPr>
              <a:t>使用集成开发环境开发基于</a:t>
            </a:r>
            <a:r>
              <a:rPr lang="en-US" altLang="zh-CN" sz="1600" b="0" dirty="0">
                <a:solidFill>
                  <a:srgbClr val="0000FF"/>
                </a:solidFill>
                <a:latin typeface="-apple-system"/>
                <a:ea typeface="仿宋_GB2312"/>
              </a:rPr>
              <a:t>ARM</a:t>
            </a:r>
            <a:r>
              <a:rPr lang="zh-CN" altLang="en-US" sz="1600" b="0" dirty="0">
                <a:solidFill>
                  <a:srgbClr val="0000FF"/>
                </a:solidFill>
                <a:latin typeface="-apple-system"/>
                <a:ea typeface="仿宋_GB2312"/>
              </a:rPr>
              <a:t>的应用软件，包括编辑、编译、汇编、链接等工作全部在</a:t>
            </a:r>
            <a:r>
              <a:rPr lang="en-US" altLang="zh-CN" sz="1600" b="0" dirty="0">
                <a:solidFill>
                  <a:srgbClr val="0000FF"/>
                </a:solidFill>
                <a:latin typeface="-apple-system"/>
                <a:ea typeface="仿宋_GB2312"/>
              </a:rPr>
              <a:t>PC</a:t>
            </a:r>
            <a:r>
              <a:rPr lang="zh-CN" altLang="en-US" sz="1600" b="0" dirty="0">
                <a:solidFill>
                  <a:srgbClr val="0000FF"/>
                </a:solidFill>
                <a:latin typeface="-apple-system"/>
                <a:ea typeface="仿宋_GB2312"/>
              </a:rPr>
              <a:t>机上即可完成，调试工作则需要配合其他的模块或产品方可完成 。</a:t>
            </a:r>
            <a:endParaRPr lang="zh-CN" altLang="en-US" sz="1600" b="0" i="0" dirty="0">
              <a:solidFill>
                <a:srgbClr val="0000FF"/>
              </a:solidFill>
              <a:effectLst/>
              <a:latin typeface="-apple-system"/>
              <a:ea typeface="仿宋_GB2312"/>
            </a:endParaRPr>
          </a:p>
        </p:txBody>
      </p:sp>
      <p:pic>
        <p:nvPicPr>
          <p:cNvPr id="5" name="图片 4">
            <a:extLst>
              <a:ext uri="{FF2B5EF4-FFF2-40B4-BE49-F238E27FC236}">
                <a16:creationId xmlns:a16="http://schemas.microsoft.com/office/drawing/2014/main" id="{88AE7766-7F80-4FA3-9E17-CF1F4653C63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7572" y="3395160"/>
            <a:ext cx="2194560" cy="1234440"/>
          </a:xfrm>
          <a:prstGeom prst="rect">
            <a:avLst/>
          </a:prstGeom>
        </p:spPr>
      </p:pic>
      <p:pic>
        <p:nvPicPr>
          <p:cNvPr id="8" name="图片 7">
            <a:extLst>
              <a:ext uri="{FF2B5EF4-FFF2-40B4-BE49-F238E27FC236}">
                <a16:creationId xmlns:a16="http://schemas.microsoft.com/office/drawing/2014/main" id="{04FE9F88-BE67-40C0-A20C-21222AB9A1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23130" y="3425368"/>
            <a:ext cx="4094387" cy="1204232"/>
          </a:xfrm>
          <a:prstGeom prst="rect">
            <a:avLst/>
          </a:prstGeom>
        </p:spPr>
      </p:pic>
      <p:pic>
        <p:nvPicPr>
          <p:cNvPr id="10" name="图片 9">
            <a:extLst>
              <a:ext uri="{FF2B5EF4-FFF2-40B4-BE49-F238E27FC236}">
                <a16:creationId xmlns:a16="http://schemas.microsoft.com/office/drawing/2014/main" id="{5359F190-4378-4A14-98D5-82970C63EFE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849269" y="3422318"/>
            <a:ext cx="1806348" cy="1204231"/>
          </a:xfrm>
          <a:prstGeom prst="rect">
            <a:avLst/>
          </a:prstGeom>
        </p:spPr>
      </p:pic>
      <p:pic>
        <p:nvPicPr>
          <p:cNvPr id="12" name="图片 11">
            <a:extLst>
              <a:ext uri="{FF2B5EF4-FFF2-40B4-BE49-F238E27FC236}">
                <a16:creationId xmlns:a16="http://schemas.microsoft.com/office/drawing/2014/main" id="{EF2A4408-3873-462E-A3E0-E4BC65A0901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55576" y="4697158"/>
            <a:ext cx="3096344" cy="1474048"/>
          </a:xfrm>
          <a:prstGeom prst="rect">
            <a:avLst/>
          </a:prstGeom>
        </p:spPr>
      </p:pic>
      <p:pic>
        <p:nvPicPr>
          <p:cNvPr id="14" name="图片 13">
            <a:extLst>
              <a:ext uri="{FF2B5EF4-FFF2-40B4-BE49-F238E27FC236}">
                <a16:creationId xmlns:a16="http://schemas.microsoft.com/office/drawing/2014/main" id="{A4F7E4B3-6EC9-432D-9A4E-4E206584D44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923928" y="4709866"/>
            <a:ext cx="1964052" cy="1458309"/>
          </a:xfrm>
          <a:prstGeom prst="rect">
            <a:avLst/>
          </a:prstGeom>
        </p:spPr>
      </p:pic>
      <p:pic>
        <p:nvPicPr>
          <p:cNvPr id="16" name="图片 15">
            <a:extLst>
              <a:ext uri="{FF2B5EF4-FFF2-40B4-BE49-F238E27FC236}">
                <a16:creationId xmlns:a16="http://schemas.microsoft.com/office/drawing/2014/main" id="{CAD39586-7F2C-4439-9400-CD60BB4CA7F2}"/>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063329" y="4696856"/>
            <a:ext cx="2592288" cy="1460629"/>
          </a:xfrm>
          <a:prstGeom prst="rect">
            <a:avLst/>
          </a:prstGeom>
        </p:spPr>
      </p:pic>
    </p:spTree>
    <p:extLst>
      <p:ext uri="{BB962C8B-B14F-4D97-AF65-F5344CB8AC3E}">
        <p14:creationId xmlns:p14="http://schemas.microsoft.com/office/powerpoint/2010/main" val="80606342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537573" y="980728"/>
            <a:ext cx="2802370" cy="461665"/>
          </a:xfrm>
          <a:prstGeom prst="rect">
            <a:avLst/>
          </a:prstGeom>
          <a:solidFill>
            <a:schemeClr val="tx2">
              <a:lumMod val="20000"/>
              <a:lumOff val="80000"/>
            </a:schemeClr>
          </a:solidFill>
          <a:ln>
            <a:noFill/>
          </a:ln>
        </p:spPr>
        <p:txBody>
          <a:bodyPr wrap="none">
            <a:spAutoFit/>
          </a:bodyPr>
          <a:lstStyle/>
          <a:p>
            <a:pPr algn="ctr" eaLnBrk="1" hangingPunct="1"/>
            <a:r>
              <a:rPr lang="en-US" altLang="zh-CN" sz="2400" dirty="0">
                <a:solidFill>
                  <a:srgbClr val="002060"/>
                </a:solidFill>
                <a:ea typeface="宋体" panose="02010600030101010101" pitchFamily="2" charset="-122"/>
                <a:cs typeface="Times New Roman" panose="02020603050405020304" pitchFamily="18" charset="0"/>
              </a:rPr>
              <a:t>ARM</a:t>
            </a:r>
            <a:r>
              <a:rPr lang="zh-CN" altLang="en-US" sz="2400" dirty="0">
                <a:solidFill>
                  <a:srgbClr val="002060"/>
                </a:solidFill>
                <a:ea typeface="宋体" panose="02010600030101010101" pitchFamily="2" charset="-122"/>
                <a:cs typeface="Times New Roman" panose="02020603050405020304" pitchFamily="18" charset="0"/>
              </a:rPr>
              <a:t>多处理器架构</a:t>
            </a:r>
            <a:endParaRPr lang="zh-CN" altLang="en-US" sz="2400" dirty="0">
              <a:solidFill>
                <a:srgbClr val="002060"/>
              </a:solidFill>
              <a:latin typeface="黑体" pitchFamily="49" charset="-122"/>
              <a:ea typeface="黑体" pitchFamily="49" charset="-122"/>
            </a:endParaRPr>
          </a:p>
        </p:txBody>
      </p:sp>
      <p:sp>
        <p:nvSpPr>
          <p:cNvPr id="3" name="矩形 2">
            <a:extLst>
              <a:ext uri="{FF2B5EF4-FFF2-40B4-BE49-F238E27FC236}">
                <a16:creationId xmlns:a16="http://schemas.microsoft.com/office/drawing/2014/main" id="{42CC744F-08CC-45A5-A3F9-BF845CF611BD}"/>
              </a:ext>
            </a:extLst>
          </p:cNvPr>
          <p:cNvSpPr/>
          <p:nvPr/>
        </p:nvSpPr>
        <p:spPr>
          <a:xfrm>
            <a:off x="404819" y="1484784"/>
            <a:ext cx="3098324" cy="4850174"/>
          </a:xfrm>
          <a:prstGeom prst="rect">
            <a:avLst/>
          </a:prstGeom>
          <a:solidFill>
            <a:schemeClr val="accent3"/>
          </a:solidFill>
        </p:spPr>
        <p:txBody>
          <a:bodyPr wrap="square">
            <a:spAutoFit/>
          </a:bodyPr>
          <a:lstStyle/>
          <a:p>
            <a:pPr marL="285750" indent="-285750">
              <a:lnSpc>
                <a:spcPct val="150000"/>
              </a:lnSpc>
              <a:buFont typeface="Wingdings" panose="05000000000000000000" pitchFamily="2" charset="2"/>
              <a:buChar char="Ø"/>
            </a:pPr>
            <a:r>
              <a:rPr lang="en-US" altLang="zh-CN" sz="1600" b="0" dirty="0">
                <a:solidFill>
                  <a:srgbClr val="0000FF"/>
                </a:solidFill>
                <a:latin typeface="Helvetica Neue"/>
                <a:ea typeface="仿宋_GB2312"/>
              </a:rPr>
              <a:t>ARM </a:t>
            </a:r>
            <a:r>
              <a:rPr lang="zh-CN" altLang="en-US" sz="1600" b="0" dirty="0">
                <a:solidFill>
                  <a:srgbClr val="0000FF"/>
                </a:solidFill>
                <a:latin typeface="Helvetica Neue"/>
                <a:ea typeface="仿宋_GB2312"/>
              </a:rPr>
              <a:t>公司是专门从事基于</a:t>
            </a:r>
            <a:r>
              <a:rPr lang="en-US" altLang="zh-CN" sz="1600" b="0" dirty="0">
                <a:solidFill>
                  <a:srgbClr val="0000FF"/>
                </a:solidFill>
                <a:latin typeface="Helvetica Neue"/>
                <a:ea typeface="仿宋_GB2312"/>
              </a:rPr>
              <a:t>RISC </a:t>
            </a:r>
            <a:r>
              <a:rPr lang="zh-CN" altLang="en-US" sz="1600" b="0" dirty="0">
                <a:solidFill>
                  <a:srgbClr val="0000FF"/>
                </a:solidFill>
                <a:latin typeface="Helvetica Neue"/>
                <a:ea typeface="仿宋_GB2312"/>
              </a:rPr>
              <a:t>技术芯片设计开发的公司，作为知识产权供应商，本身不直接从事芯片生产，靠转让设计许可由合作公司生产各具特色的芯片，世界各大半导体生产商从</a:t>
            </a:r>
            <a:r>
              <a:rPr lang="en-US" altLang="zh-CN" sz="1600" b="0" dirty="0">
                <a:solidFill>
                  <a:srgbClr val="0000FF"/>
                </a:solidFill>
                <a:latin typeface="Helvetica Neue"/>
                <a:ea typeface="仿宋_GB2312"/>
              </a:rPr>
              <a:t>ARM</a:t>
            </a:r>
            <a:r>
              <a:rPr lang="zh-CN" altLang="en-US" sz="1600" b="0" dirty="0">
                <a:solidFill>
                  <a:srgbClr val="0000FF"/>
                </a:solidFill>
                <a:latin typeface="Helvetica Neue"/>
                <a:ea typeface="仿宋_GB2312"/>
              </a:rPr>
              <a:t>公司购买其设计的</a:t>
            </a:r>
            <a:r>
              <a:rPr lang="en-US" altLang="zh-CN" sz="1600" b="0" dirty="0">
                <a:solidFill>
                  <a:srgbClr val="0000FF"/>
                </a:solidFill>
                <a:latin typeface="Helvetica Neue"/>
                <a:ea typeface="仿宋_GB2312"/>
              </a:rPr>
              <a:t>ARM</a:t>
            </a:r>
            <a:r>
              <a:rPr lang="zh-CN" altLang="en-US" sz="1600" b="0" dirty="0">
                <a:solidFill>
                  <a:srgbClr val="0000FF"/>
                </a:solidFill>
                <a:latin typeface="Helvetica Neue"/>
                <a:ea typeface="仿宋_GB2312"/>
              </a:rPr>
              <a:t>微处理器核，根据各自不同的应用领域，加入适当的外围电路，形成各具特色的</a:t>
            </a:r>
            <a:r>
              <a:rPr lang="en-US" altLang="zh-CN" sz="1600" b="0" dirty="0">
                <a:solidFill>
                  <a:srgbClr val="0000FF"/>
                </a:solidFill>
                <a:latin typeface="Helvetica Neue"/>
                <a:ea typeface="仿宋_GB2312"/>
              </a:rPr>
              <a:t>ARM</a:t>
            </a:r>
            <a:r>
              <a:rPr lang="zh-CN" altLang="en-US" sz="1600" b="0" dirty="0">
                <a:solidFill>
                  <a:srgbClr val="0000FF"/>
                </a:solidFill>
                <a:latin typeface="Helvetica Neue"/>
                <a:ea typeface="仿宋_GB2312"/>
              </a:rPr>
              <a:t>处理器，其中多核心同构或异构处理器形式非常常见。</a:t>
            </a:r>
            <a:endParaRPr lang="zh-CN" altLang="en-US" sz="1600" b="0" dirty="0">
              <a:solidFill>
                <a:srgbClr val="0000FF"/>
              </a:solidFill>
            </a:endParaRPr>
          </a:p>
        </p:txBody>
      </p:sp>
      <p:pic>
        <p:nvPicPr>
          <p:cNvPr id="4" name="图片 3">
            <a:extLst>
              <a:ext uri="{FF2B5EF4-FFF2-40B4-BE49-F238E27FC236}">
                <a16:creationId xmlns:a16="http://schemas.microsoft.com/office/drawing/2014/main" id="{402B759A-478B-4A1F-8802-E3A311A7B4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0384" y="1052734"/>
            <a:ext cx="2891790" cy="3168353"/>
          </a:xfrm>
          <a:prstGeom prst="rect">
            <a:avLst/>
          </a:prstGeom>
        </p:spPr>
      </p:pic>
      <p:pic>
        <p:nvPicPr>
          <p:cNvPr id="7" name="图片 6">
            <a:extLst>
              <a:ext uri="{FF2B5EF4-FFF2-40B4-BE49-F238E27FC236}">
                <a16:creationId xmlns:a16="http://schemas.microsoft.com/office/drawing/2014/main" id="{BCCA7C35-7A55-4818-8FA1-6D74E79AF46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16216" y="1124742"/>
            <a:ext cx="2399058" cy="3096345"/>
          </a:xfrm>
          <a:prstGeom prst="rect">
            <a:avLst/>
          </a:prstGeom>
        </p:spPr>
      </p:pic>
      <p:pic>
        <p:nvPicPr>
          <p:cNvPr id="18" name="图片 17">
            <a:extLst>
              <a:ext uri="{FF2B5EF4-FFF2-40B4-BE49-F238E27FC236}">
                <a16:creationId xmlns:a16="http://schemas.microsoft.com/office/drawing/2014/main" id="{21A3A33A-9B00-4356-BE48-E459A1F5B01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69965" y="4509120"/>
            <a:ext cx="3492501" cy="1964532"/>
          </a:xfrm>
          <a:prstGeom prst="rect">
            <a:avLst/>
          </a:prstGeom>
        </p:spPr>
      </p:pic>
    </p:spTree>
    <p:extLst>
      <p:ext uri="{BB962C8B-B14F-4D97-AF65-F5344CB8AC3E}">
        <p14:creationId xmlns:p14="http://schemas.microsoft.com/office/powerpoint/2010/main" val="302697510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txBox="1">
            <a:spLocks noChangeArrowheads="1"/>
          </p:cNvSpPr>
          <p:nvPr/>
        </p:nvSpPr>
        <p:spPr bwMode="auto">
          <a:xfrm>
            <a:off x="5651500" y="115888"/>
            <a:ext cx="3082925" cy="50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2000" b="1">
                <a:solidFill>
                  <a:schemeClr val="tx1"/>
                </a:solidFill>
                <a:latin typeface="仿宋_GB2312" charset="-122"/>
                <a:ea typeface="仿宋_GB2312" charset="-122"/>
              </a:defRPr>
            </a:lvl1pPr>
            <a:lvl2pPr marL="742950" indent="-285750" eaLnBrk="0" hangingPunct="0">
              <a:defRPr sz="2000" b="1">
                <a:solidFill>
                  <a:schemeClr val="tx1"/>
                </a:solidFill>
                <a:latin typeface="仿宋_GB2312" charset="-122"/>
                <a:ea typeface="仿宋_GB2312" charset="-122"/>
              </a:defRPr>
            </a:lvl2pPr>
            <a:lvl3pPr marL="1143000" indent="-228600" eaLnBrk="0" hangingPunct="0">
              <a:defRPr sz="2000" b="1">
                <a:solidFill>
                  <a:schemeClr val="tx1"/>
                </a:solidFill>
                <a:latin typeface="仿宋_GB2312" charset="-122"/>
                <a:ea typeface="仿宋_GB2312" charset="-122"/>
              </a:defRPr>
            </a:lvl3pPr>
            <a:lvl4pPr marL="1600200" indent="-228600" eaLnBrk="0" hangingPunct="0">
              <a:defRPr sz="2000" b="1">
                <a:solidFill>
                  <a:schemeClr val="tx1"/>
                </a:solidFill>
                <a:latin typeface="仿宋_GB2312" charset="-122"/>
                <a:ea typeface="仿宋_GB2312" charset="-122"/>
              </a:defRPr>
            </a:lvl4pPr>
            <a:lvl5pPr marL="2057400" indent="-228600" eaLnBrk="0" hangingPunct="0">
              <a:defRPr sz="2000" b="1">
                <a:solidFill>
                  <a:schemeClr val="tx1"/>
                </a:solidFill>
                <a:latin typeface="仿宋_GB2312" charset="-122"/>
                <a:ea typeface="仿宋_GB2312" charset="-122"/>
              </a:defRPr>
            </a:lvl5pPr>
            <a:lvl6pPr marL="2514600" indent="-228600" algn="ctr" eaLnBrk="0" fontAlgn="base" hangingPunct="0">
              <a:spcBef>
                <a:spcPct val="0"/>
              </a:spcBef>
              <a:spcAft>
                <a:spcPct val="0"/>
              </a:spcAft>
              <a:defRPr sz="2000" b="1">
                <a:solidFill>
                  <a:schemeClr val="tx1"/>
                </a:solidFill>
                <a:latin typeface="仿宋_GB2312" charset="-122"/>
                <a:ea typeface="仿宋_GB2312" charset="-122"/>
              </a:defRPr>
            </a:lvl6pPr>
            <a:lvl7pPr marL="2971800" indent="-228600" algn="ctr" eaLnBrk="0" fontAlgn="base" hangingPunct="0">
              <a:spcBef>
                <a:spcPct val="0"/>
              </a:spcBef>
              <a:spcAft>
                <a:spcPct val="0"/>
              </a:spcAft>
              <a:defRPr sz="2000" b="1">
                <a:solidFill>
                  <a:schemeClr val="tx1"/>
                </a:solidFill>
                <a:latin typeface="仿宋_GB2312" charset="-122"/>
                <a:ea typeface="仿宋_GB2312" charset="-122"/>
              </a:defRPr>
            </a:lvl7pPr>
            <a:lvl8pPr marL="3429000" indent="-228600" algn="ctr" eaLnBrk="0" fontAlgn="base" hangingPunct="0">
              <a:spcBef>
                <a:spcPct val="0"/>
              </a:spcBef>
              <a:spcAft>
                <a:spcPct val="0"/>
              </a:spcAft>
              <a:defRPr sz="2000" b="1">
                <a:solidFill>
                  <a:schemeClr val="tx1"/>
                </a:solidFill>
                <a:latin typeface="仿宋_GB2312" charset="-122"/>
                <a:ea typeface="仿宋_GB2312" charset="-122"/>
              </a:defRPr>
            </a:lvl8pPr>
            <a:lvl9pPr marL="3886200" indent="-228600" algn="ctr" eaLnBrk="0" fontAlgn="base" hangingPunct="0">
              <a:spcBef>
                <a:spcPct val="0"/>
              </a:spcBef>
              <a:spcAft>
                <a:spcPct val="0"/>
              </a:spcAft>
              <a:defRPr sz="2000" b="1">
                <a:solidFill>
                  <a:schemeClr val="tx1"/>
                </a:solidFill>
                <a:latin typeface="仿宋_GB2312" charset="-122"/>
                <a:ea typeface="仿宋_GB2312" charset="-122"/>
              </a:defRPr>
            </a:lvl9pPr>
          </a:lstStyle>
          <a:p>
            <a:pPr eaLnBrk="1" hangingPunct="1">
              <a:lnSpc>
                <a:spcPct val="130000"/>
              </a:lnSpc>
            </a:pPr>
            <a:r>
              <a:rPr lang="zh-CN" altLang="en-US" sz="3200">
                <a:solidFill>
                  <a:schemeClr val="bg1"/>
                </a:solidFill>
                <a:latin typeface="微软雅黑" pitchFamily="34" charset="-122"/>
                <a:ea typeface="微软雅黑" pitchFamily="34" charset="-122"/>
              </a:rPr>
              <a:t>目   录</a:t>
            </a:r>
            <a:endParaRPr lang="en-US" altLang="zh-CN" sz="3200">
              <a:solidFill>
                <a:schemeClr val="bg1"/>
              </a:solidFill>
              <a:latin typeface="微软雅黑" pitchFamily="34" charset="-122"/>
              <a:ea typeface="微软雅黑" pitchFamily="34" charset="-122"/>
            </a:endParaRPr>
          </a:p>
        </p:txBody>
      </p:sp>
      <p:sp>
        <p:nvSpPr>
          <p:cNvPr id="5124" name="Rectangle 35"/>
          <p:cNvSpPr>
            <a:spLocks noChangeArrowheads="1"/>
          </p:cNvSpPr>
          <p:nvPr/>
        </p:nvSpPr>
        <p:spPr bwMode="auto">
          <a:xfrm>
            <a:off x="1073445" y="1771076"/>
            <a:ext cx="3138508"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a:r>
              <a:rPr lang="zh-CN" altLang="en-US" sz="2800" dirty="0">
                <a:solidFill>
                  <a:schemeClr val="bg1"/>
                </a:solidFill>
                <a:latin typeface="黑体" pitchFamily="49" charset="-122"/>
                <a:ea typeface="黑体" pitchFamily="49" charset="-122"/>
              </a:rPr>
              <a:t>常见微处理器介绍</a:t>
            </a:r>
          </a:p>
        </p:txBody>
      </p:sp>
      <p:sp>
        <p:nvSpPr>
          <p:cNvPr id="5126" name="Rectangle 35"/>
          <p:cNvSpPr>
            <a:spLocks noChangeArrowheads="1"/>
          </p:cNvSpPr>
          <p:nvPr/>
        </p:nvSpPr>
        <p:spPr bwMode="auto">
          <a:xfrm>
            <a:off x="2493536" y="3297066"/>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数字信号处理器（</a:t>
            </a:r>
            <a:r>
              <a:rPr lang="en-US" altLang="zh-CN" sz="2800" dirty="0">
                <a:solidFill>
                  <a:schemeClr val="bg1">
                    <a:lumMod val="65000"/>
                  </a:schemeClr>
                </a:solidFill>
                <a:latin typeface="黑体" pitchFamily="49" charset="-122"/>
                <a:ea typeface="黑体" pitchFamily="49" charset="-122"/>
              </a:rPr>
              <a:t>DSP</a:t>
            </a:r>
            <a:r>
              <a:rPr lang="zh-CN" altLang="en-US" sz="2800" dirty="0">
                <a:solidFill>
                  <a:schemeClr val="bg1">
                    <a:lumMod val="65000"/>
                  </a:schemeClr>
                </a:solidFill>
                <a:latin typeface="黑体" pitchFamily="49" charset="-122"/>
                <a:ea typeface="黑体" pitchFamily="49" charset="-122"/>
              </a:rPr>
              <a:t>）</a:t>
            </a:r>
          </a:p>
        </p:txBody>
      </p:sp>
      <p:cxnSp>
        <p:nvCxnSpPr>
          <p:cNvPr id="4" name="直接连接符 3"/>
          <p:cNvCxnSpPr>
            <a:cxnSpLocks/>
          </p:cNvCxnSpPr>
          <p:nvPr/>
        </p:nvCxnSpPr>
        <p:spPr>
          <a:xfrm>
            <a:off x="2081557" y="2380676"/>
            <a:ext cx="0" cy="2774776"/>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2096291" y="3643284"/>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8" name="Rectangle 35"/>
          <p:cNvSpPr>
            <a:spLocks noChangeArrowheads="1"/>
          </p:cNvSpPr>
          <p:nvPr/>
        </p:nvSpPr>
        <p:spPr bwMode="auto">
          <a:xfrm>
            <a:off x="2494034" y="2508365"/>
            <a:ext cx="4959523"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微控制单元（</a:t>
            </a:r>
            <a:r>
              <a:rPr lang="en-US" altLang="zh-CN" sz="2800" dirty="0">
                <a:solidFill>
                  <a:schemeClr val="bg1">
                    <a:lumMod val="65000"/>
                  </a:schemeClr>
                </a:solidFill>
                <a:latin typeface="黑体" pitchFamily="49" charset="-122"/>
                <a:ea typeface="黑体" pitchFamily="49" charset="-122"/>
              </a:rPr>
              <a:t>MCU</a:t>
            </a:r>
            <a:r>
              <a:rPr lang="zh-CN" altLang="en-US" sz="2800" dirty="0">
                <a:solidFill>
                  <a:schemeClr val="bg1">
                    <a:lumMod val="65000"/>
                  </a:schemeClr>
                </a:solidFill>
                <a:latin typeface="黑体" pitchFamily="49" charset="-122"/>
                <a:ea typeface="黑体" pitchFamily="49" charset="-122"/>
              </a:rPr>
              <a:t>）</a:t>
            </a:r>
          </a:p>
        </p:txBody>
      </p:sp>
      <p:cxnSp>
        <p:nvCxnSpPr>
          <p:cNvPr id="19" name="直接连接符 18"/>
          <p:cNvCxnSpPr>
            <a:cxnSpLocks/>
            <a:endCxn id="18" idx="1"/>
          </p:cNvCxnSpPr>
          <p:nvPr/>
        </p:nvCxnSpPr>
        <p:spPr>
          <a:xfrm>
            <a:off x="2096291" y="2813165"/>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 name="右箭头 19"/>
          <p:cNvSpPr/>
          <p:nvPr/>
        </p:nvSpPr>
        <p:spPr>
          <a:xfrm>
            <a:off x="1073445" y="4869160"/>
            <a:ext cx="72008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35">
            <a:extLst>
              <a:ext uri="{FF2B5EF4-FFF2-40B4-BE49-F238E27FC236}">
                <a16:creationId xmlns:a16="http://schemas.microsoft.com/office/drawing/2014/main" id="{FC0D0968-C147-407D-9869-FD00F3CA13B1}"/>
              </a:ext>
            </a:extLst>
          </p:cNvPr>
          <p:cNvSpPr>
            <a:spLocks noChangeArrowheads="1"/>
          </p:cNvSpPr>
          <p:nvPr/>
        </p:nvSpPr>
        <p:spPr bwMode="auto">
          <a:xfrm>
            <a:off x="2493536" y="4083578"/>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en-US" altLang="zh-CN" sz="2800" dirty="0">
                <a:solidFill>
                  <a:schemeClr val="bg1">
                    <a:lumMod val="65000"/>
                  </a:schemeClr>
                </a:solidFill>
                <a:latin typeface="黑体" pitchFamily="49" charset="-122"/>
                <a:ea typeface="黑体" pitchFamily="49" charset="-122"/>
              </a:rPr>
              <a:t>ARM</a:t>
            </a:r>
            <a:r>
              <a:rPr lang="zh-CN" altLang="en-US" sz="2800" dirty="0">
                <a:solidFill>
                  <a:schemeClr val="bg1">
                    <a:lumMod val="65000"/>
                  </a:schemeClr>
                </a:solidFill>
                <a:latin typeface="黑体" pitchFamily="49" charset="-122"/>
                <a:ea typeface="黑体" pitchFamily="49" charset="-122"/>
              </a:rPr>
              <a:t>处理器</a:t>
            </a:r>
          </a:p>
        </p:txBody>
      </p:sp>
      <p:sp>
        <p:nvSpPr>
          <p:cNvPr id="11" name="Rectangle 35">
            <a:extLst>
              <a:ext uri="{FF2B5EF4-FFF2-40B4-BE49-F238E27FC236}">
                <a16:creationId xmlns:a16="http://schemas.microsoft.com/office/drawing/2014/main" id="{9213C0E9-B74C-4DD8-9959-DB2BB017B0F2}"/>
              </a:ext>
            </a:extLst>
          </p:cNvPr>
          <p:cNvSpPr>
            <a:spLocks noChangeArrowheads="1"/>
          </p:cNvSpPr>
          <p:nvPr/>
        </p:nvSpPr>
        <p:spPr bwMode="auto">
          <a:xfrm>
            <a:off x="2483768" y="4869160"/>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solidFill>
                <a:latin typeface="黑体" pitchFamily="49" charset="-122"/>
                <a:ea typeface="黑体" pitchFamily="49" charset="-122"/>
              </a:rPr>
              <a:t>其他架构处理器</a:t>
            </a:r>
          </a:p>
        </p:txBody>
      </p:sp>
      <p:cxnSp>
        <p:nvCxnSpPr>
          <p:cNvPr id="12" name="直接连接符 11">
            <a:extLst>
              <a:ext uri="{FF2B5EF4-FFF2-40B4-BE49-F238E27FC236}">
                <a16:creationId xmlns:a16="http://schemas.microsoft.com/office/drawing/2014/main" id="{5B5FBAF0-FDC8-49FB-BA70-404638A7B2A8}"/>
              </a:ext>
            </a:extLst>
          </p:cNvPr>
          <p:cNvCxnSpPr/>
          <p:nvPr/>
        </p:nvCxnSpPr>
        <p:spPr>
          <a:xfrm>
            <a:off x="2096291" y="4435372"/>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29F76F39-ED94-403B-8314-1094D83754E1}"/>
              </a:ext>
            </a:extLst>
          </p:cNvPr>
          <p:cNvCxnSpPr/>
          <p:nvPr/>
        </p:nvCxnSpPr>
        <p:spPr>
          <a:xfrm>
            <a:off x="2081557" y="5155452"/>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675954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454217" y="980728"/>
            <a:ext cx="2969083"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2060"/>
                </a:solidFill>
                <a:ea typeface="宋体" panose="02010600030101010101" pitchFamily="2" charset="-122"/>
                <a:cs typeface="Times New Roman" panose="02020603050405020304" pitchFamily="18" charset="0"/>
              </a:rPr>
              <a:t>其他架构的微处理器</a:t>
            </a:r>
            <a:endParaRPr lang="zh-CN" altLang="en-US" sz="2400" dirty="0">
              <a:solidFill>
                <a:srgbClr val="002060"/>
              </a:solidFill>
              <a:latin typeface="黑体" pitchFamily="49" charset="-122"/>
              <a:ea typeface="黑体" pitchFamily="49" charset="-122"/>
            </a:endParaRPr>
          </a:p>
        </p:txBody>
      </p:sp>
      <p:sp>
        <p:nvSpPr>
          <p:cNvPr id="3" name="矩形 2">
            <a:extLst>
              <a:ext uri="{FF2B5EF4-FFF2-40B4-BE49-F238E27FC236}">
                <a16:creationId xmlns:a16="http://schemas.microsoft.com/office/drawing/2014/main" id="{42CC744F-08CC-45A5-A3F9-BF845CF611BD}"/>
              </a:ext>
            </a:extLst>
          </p:cNvPr>
          <p:cNvSpPr/>
          <p:nvPr/>
        </p:nvSpPr>
        <p:spPr>
          <a:xfrm>
            <a:off x="454217" y="1619866"/>
            <a:ext cx="2008950" cy="417743"/>
          </a:xfrm>
          <a:prstGeom prst="rect">
            <a:avLst/>
          </a:prstGeom>
          <a:solidFill>
            <a:schemeClr val="accent3"/>
          </a:solidFill>
        </p:spPr>
        <p:txBody>
          <a:bodyPr wrap="square">
            <a:spAutoFit/>
          </a:bodyPr>
          <a:lstStyle/>
          <a:p>
            <a:pPr marL="285750" indent="-285750">
              <a:lnSpc>
                <a:spcPct val="150000"/>
              </a:lnSpc>
              <a:buFont typeface="Wingdings" panose="05000000000000000000" pitchFamily="2" charset="2"/>
              <a:buChar char="Ø"/>
            </a:pPr>
            <a:r>
              <a:rPr lang="zh-CN" altLang="en-US" sz="1600" b="0" dirty="0">
                <a:solidFill>
                  <a:srgbClr val="0000FF"/>
                </a:solidFill>
                <a:latin typeface="Helvetica Neue"/>
                <a:ea typeface="仿宋_GB2312"/>
              </a:rPr>
              <a:t>龙芯处理器</a:t>
            </a:r>
            <a:endParaRPr lang="zh-CN" altLang="en-US" sz="1600" b="0" dirty="0">
              <a:solidFill>
                <a:srgbClr val="0000FF"/>
              </a:solidFill>
            </a:endParaRPr>
          </a:p>
        </p:txBody>
      </p:sp>
      <p:pic>
        <p:nvPicPr>
          <p:cNvPr id="5" name="图片 4">
            <a:extLst>
              <a:ext uri="{FF2B5EF4-FFF2-40B4-BE49-F238E27FC236}">
                <a16:creationId xmlns:a16="http://schemas.microsoft.com/office/drawing/2014/main" id="{E679FDB9-1165-46C6-B7F2-07B02FE7A29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4217" y="2223687"/>
            <a:ext cx="2008950" cy="2678601"/>
          </a:xfrm>
          <a:prstGeom prst="rect">
            <a:avLst/>
          </a:prstGeom>
        </p:spPr>
      </p:pic>
      <p:pic>
        <p:nvPicPr>
          <p:cNvPr id="8" name="图片 7">
            <a:extLst>
              <a:ext uri="{FF2B5EF4-FFF2-40B4-BE49-F238E27FC236}">
                <a16:creationId xmlns:a16="http://schemas.microsoft.com/office/drawing/2014/main" id="{F8B60C9D-60E3-4487-A65A-EA87CA73B5E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55776" y="1533400"/>
            <a:ext cx="4392488" cy="3196790"/>
          </a:xfrm>
          <a:prstGeom prst="rect">
            <a:avLst/>
          </a:prstGeom>
        </p:spPr>
      </p:pic>
      <p:pic>
        <p:nvPicPr>
          <p:cNvPr id="10" name="图片 9">
            <a:extLst>
              <a:ext uri="{FF2B5EF4-FFF2-40B4-BE49-F238E27FC236}">
                <a16:creationId xmlns:a16="http://schemas.microsoft.com/office/drawing/2014/main" id="{361E552A-4089-4F72-9A45-18F2D6C9400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39273" y="1770879"/>
            <a:ext cx="1638289" cy="1305078"/>
          </a:xfrm>
          <a:prstGeom prst="rect">
            <a:avLst/>
          </a:prstGeom>
        </p:spPr>
      </p:pic>
      <p:pic>
        <p:nvPicPr>
          <p:cNvPr id="12" name="图片 11">
            <a:extLst>
              <a:ext uri="{FF2B5EF4-FFF2-40B4-BE49-F238E27FC236}">
                <a16:creationId xmlns:a16="http://schemas.microsoft.com/office/drawing/2014/main" id="{FAA318B6-C898-4477-B6AF-B2DEFAADF63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39273" y="3089324"/>
            <a:ext cx="1638512" cy="1633883"/>
          </a:xfrm>
          <a:prstGeom prst="rect">
            <a:avLst/>
          </a:prstGeom>
        </p:spPr>
      </p:pic>
      <p:graphicFrame>
        <p:nvGraphicFramePr>
          <p:cNvPr id="14" name="表格 13">
            <a:extLst>
              <a:ext uri="{FF2B5EF4-FFF2-40B4-BE49-F238E27FC236}">
                <a16:creationId xmlns:a16="http://schemas.microsoft.com/office/drawing/2014/main" id="{83E7987F-74A8-46ED-AB6F-23A14C93FCFC}"/>
              </a:ext>
            </a:extLst>
          </p:cNvPr>
          <p:cNvGraphicFramePr>
            <a:graphicFrameLocks noGrp="1"/>
          </p:cNvGraphicFramePr>
          <p:nvPr>
            <p:extLst>
              <p:ext uri="{D42A27DB-BD31-4B8C-83A1-F6EECF244321}">
                <p14:modId xmlns:p14="http://schemas.microsoft.com/office/powerpoint/2010/main" val="3597407643"/>
              </p:ext>
            </p:extLst>
          </p:nvPr>
        </p:nvGraphicFramePr>
        <p:xfrm>
          <a:off x="466215" y="4993071"/>
          <a:ext cx="8223568" cy="531495"/>
        </p:xfrm>
        <a:graphic>
          <a:graphicData uri="http://schemas.openxmlformats.org/drawingml/2006/table">
            <a:tbl>
              <a:tblPr firstRow="1" firstCol="1" bandRow="1">
                <a:tableStyleId>{5C22544A-7EE6-4342-B048-85BDC9FD1C3A}</a:tableStyleId>
              </a:tblPr>
              <a:tblGrid>
                <a:gridCol w="721409">
                  <a:extLst>
                    <a:ext uri="{9D8B030D-6E8A-4147-A177-3AD203B41FA5}">
                      <a16:colId xmlns:a16="http://schemas.microsoft.com/office/drawing/2014/main" val="3796235226"/>
                    </a:ext>
                  </a:extLst>
                </a:gridCol>
                <a:gridCol w="720080">
                  <a:extLst>
                    <a:ext uri="{9D8B030D-6E8A-4147-A177-3AD203B41FA5}">
                      <a16:colId xmlns:a16="http://schemas.microsoft.com/office/drawing/2014/main" val="4212570499"/>
                    </a:ext>
                  </a:extLst>
                </a:gridCol>
                <a:gridCol w="1296144">
                  <a:extLst>
                    <a:ext uri="{9D8B030D-6E8A-4147-A177-3AD203B41FA5}">
                      <a16:colId xmlns:a16="http://schemas.microsoft.com/office/drawing/2014/main" val="2736762884"/>
                    </a:ext>
                  </a:extLst>
                </a:gridCol>
                <a:gridCol w="864096">
                  <a:extLst>
                    <a:ext uri="{9D8B030D-6E8A-4147-A177-3AD203B41FA5}">
                      <a16:colId xmlns:a16="http://schemas.microsoft.com/office/drawing/2014/main" val="2065114907"/>
                    </a:ext>
                  </a:extLst>
                </a:gridCol>
                <a:gridCol w="792088">
                  <a:extLst>
                    <a:ext uri="{9D8B030D-6E8A-4147-A177-3AD203B41FA5}">
                      <a16:colId xmlns:a16="http://schemas.microsoft.com/office/drawing/2014/main" val="3171644334"/>
                    </a:ext>
                  </a:extLst>
                </a:gridCol>
                <a:gridCol w="2016224">
                  <a:extLst>
                    <a:ext uri="{9D8B030D-6E8A-4147-A177-3AD203B41FA5}">
                      <a16:colId xmlns:a16="http://schemas.microsoft.com/office/drawing/2014/main" val="1534348725"/>
                    </a:ext>
                  </a:extLst>
                </a:gridCol>
                <a:gridCol w="1813527">
                  <a:extLst>
                    <a:ext uri="{9D8B030D-6E8A-4147-A177-3AD203B41FA5}">
                      <a16:colId xmlns:a16="http://schemas.microsoft.com/office/drawing/2014/main" val="3052610007"/>
                    </a:ext>
                  </a:extLst>
                </a:gridCol>
              </a:tblGrid>
              <a:tr h="211455">
                <a:tc>
                  <a:txBody>
                    <a:bodyPr/>
                    <a:lstStyle/>
                    <a:p>
                      <a:pPr algn="just">
                        <a:spcAft>
                          <a:spcPts val="0"/>
                        </a:spcAft>
                      </a:pPr>
                      <a:r>
                        <a:rPr lang="zh-CN" sz="1050" kern="100">
                          <a:effectLst/>
                        </a:rPr>
                        <a:t>厂家</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型号</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dirty="0">
                          <a:effectLst/>
                        </a:rPr>
                        <a:t>指令集</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处理器核数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总线位宽</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工作主频</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制程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57976799"/>
                  </a:ext>
                </a:extLst>
              </a:tr>
              <a:tr h="211455">
                <a:tc>
                  <a:txBody>
                    <a:bodyPr/>
                    <a:lstStyle/>
                    <a:p>
                      <a:pPr algn="just">
                        <a:spcAft>
                          <a:spcPts val="0"/>
                        </a:spcAft>
                      </a:pPr>
                      <a:r>
                        <a:rPr lang="zh-CN" sz="1050" kern="100">
                          <a:effectLst/>
                        </a:rPr>
                        <a:t>龙芯中科</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dirty="0">
                          <a:effectLst/>
                        </a:rPr>
                        <a:t>龙芯</a:t>
                      </a:r>
                      <a:r>
                        <a:rPr lang="en-US" sz="1050" kern="100" dirty="0">
                          <a:effectLst/>
                        </a:rPr>
                        <a:t>1-5</a:t>
                      </a:r>
                      <a:r>
                        <a:rPr lang="zh-CN" sz="1050" kern="100" dirty="0">
                          <a:effectLst/>
                        </a:rPr>
                        <a:t>号</a:t>
                      </a:r>
                    </a:p>
                    <a:p>
                      <a:pPr algn="just">
                        <a:spcAft>
                          <a:spcPts val="0"/>
                        </a:spcAft>
                      </a:pPr>
                      <a:r>
                        <a:rPr lang="en-US" sz="1050" kern="100" dirty="0">
                          <a:effectLst/>
                        </a:rPr>
                        <a:t> </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LoongArch</a:t>
                      </a:r>
                      <a:r>
                        <a:rPr lang="zh-CN" sz="1050" kern="100">
                          <a:effectLst/>
                        </a:rPr>
                        <a:t>指令系统兼容</a:t>
                      </a:r>
                      <a:r>
                        <a:rPr lang="en-US" sz="1050" kern="100">
                          <a:effectLst/>
                        </a:rPr>
                        <a:t>MIPS64</a:t>
                      </a:r>
                      <a:r>
                        <a:rPr lang="zh-CN" sz="1050" kern="100">
                          <a:effectLst/>
                        </a:rPr>
                        <a:t>指令集</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dirty="0">
                          <a:effectLst/>
                        </a:rPr>
                        <a:t>1~4</a:t>
                      </a:r>
                      <a:r>
                        <a:rPr lang="zh-CN" sz="1050" kern="100" dirty="0">
                          <a:effectLst/>
                        </a:rPr>
                        <a:t>核</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32</a:t>
                      </a:r>
                      <a:r>
                        <a:rPr lang="zh-CN" sz="1050" kern="100">
                          <a:effectLst/>
                        </a:rPr>
                        <a:t>位</a:t>
                      </a:r>
                      <a:r>
                        <a:rPr lang="en-US" sz="1050" kern="100">
                          <a:effectLst/>
                        </a:rPr>
                        <a:t>~64</a:t>
                      </a:r>
                      <a:r>
                        <a:rPr lang="zh-CN" sz="1050" kern="100">
                          <a:effectLst/>
                        </a:rPr>
                        <a:t>位</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龙芯</a:t>
                      </a:r>
                      <a:r>
                        <a:rPr lang="en-US" sz="1050" kern="100">
                          <a:effectLst/>
                        </a:rPr>
                        <a:t>3A4000</a:t>
                      </a:r>
                      <a:r>
                        <a:rPr lang="zh-CN" sz="1050" kern="100">
                          <a:effectLst/>
                        </a:rPr>
                        <a:t>可达</a:t>
                      </a:r>
                      <a:r>
                        <a:rPr lang="en-US" sz="1050" kern="100">
                          <a:effectLst/>
                        </a:rPr>
                        <a:t>1.8~2.0GHz</a:t>
                      </a:r>
                      <a:endParaRPr lang="zh-CN" sz="1050" kern="100">
                        <a:effectLst/>
                      </a:endParaRPr>
                    </a:p>
                    <a:p>
                      <a:pPr algn="just">
                        <a:spcAft>
                          <a:spcPts val="0"/>
                        </a:spcAft>
                      </a:pPr>
                      <a:r>
                        <a:rPr lang="zh-CN" sz="1050" kern="100">
                          <a:effectLst/>
                        </a:rPr>
                        <a:t>龙芯</a:t>
                      </a:r>
                      <a:r>
                        <a:rPr lang="en-US" sz="1050" kern="100">
                          <a:effectLst/>
                        </a:rPr>
                        <a:t>3A5000/3C5000</a:t>
                      </a:r>
                      <a:r>
                        <a:rPr lang="zh-CN" sz="1050" kern="100">
                          <a:effectLst/>
                        </a:rPr>
                        <a:t>可达</a:t>
                      </a:r>
                      <a:r>
                        <a:rPr lang="en-US" sz="1050" kern="100">
                          <a:effectLst/>
                        </a:rPr>
                        <a:t>2.5GHz</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dirty="0">
                          <a:effectLst/>
                        </a:rPr>
                        <a:t>龙芯</a:t>
                      </a:r>
                      <a:r>
                        <a:rPr lang="en-US" sz="1050" kern="100" dirty="0">
                          <a:effectLst/>
                        </a:rPr>
                        <a:t>3A4000</a:t>
                      </a:r>
                      <a:r>
                        <a:rPr lang="zh-CN" sz="1050" kern="100" dirty="0">
                          <a:effectLst/>
                        </a:rPr>
                        <a:t>采用</a:t>
                      </a:r>
                      <a:r>
                        <a:rPr lang="en-US" sz="1050" kern="100" dirty="0">
                          <a:effectLst/>
                        </a:rPr>
                        <a:t>28nm</a:t>
                      </a:r>
                      <a:r>
                        <a:rPr lang="zh-CN" sz="1050" kern="100" dirty="0">
                          <a:effectLst/>
                        </a:rPr>
                        <a:t>工艺，</a:t>
                      </a:r>
                      <a:r>
                        <a:rPr lang="en-US" sz="1050" kern="100" dirty="0">
                          <a:effectLst/>
                        </a:rPr>
                        <a:t>3A5000</a:t>
                      </a:r>
                      <a:r>
                        <a:rPr lang="zh-CN" sz="1050" kern="100" dirty="0">
                          <a:effectLst/>
                        </a:rPr>
                        <a:t>采用</a:t>
                      </a:r>
                      <a:r>
                        <a:rPr lang="en-US" sz="1050" kern="100" dirty="0">
                          <a:effectLst/>
                        </a:rPr>
                        <a:t>14/12n</a:t>
                      </a:r>
                      <a:r>
                        <a:rPr lang="zh-CN" sz="1050" kern="100" dirty="0">
                          <a:effectLst/>
                        </a:rPr>
                        <a:t>工艺</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976419710"/>
                  </a:ext>
                </a:extLst>
              </a:tr>
            </a:tbl>
          </a:graphicData>
        </a:graphic>
      </p:graphicFrame>
    </p:spTree>
    <p:extLst>
      <p:ext uri="{BB962C8B-B14F-4D97-AF65-F5344CB8AC3E}">
        <p14:creationId xmlns:p14="http://schemas.microsoft.com/office/powerpoint/2010/main" val="8144824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txBox="1">
            <a:spLocks noChangeArrowheads="1"/>
          </p:cNvSpPr>
          <p:nvPr/>
        </p:nvSpPr>
        <p:spPr bwMode="auto">
          <a:xfrm>
            <a:off x="5651500" y="115888"/>
            <a:ext cx="3082925" cy="50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2000" b="1">
                <a:solidFill>
                  <a:schemeClr val="tx1"/>
                </a:solidFill>
                <a:latin typeface="仿宋_GB2312" charset="-122"/>
                <a:ea typeface="仿宋_GB2312" charset="-122"/>
              </a:defRPr>
            </a:lvl1pPr>
            <a:lvl2pPr marL="742950" indent="-285750" eaLnBrk="0" hangingPunct="0">
              <a:defRPr sz="2000" b="1">
                <a:solidFill>
                  <a:schemeClr val="tx1"/>
                </a:solidFill>
                <a:latin typeface="仿宋_GB2312" charset="-122"/>
                <a:ea typeface="仿宋_GB2312" charset="-122"/>
              </a:defRPr>
            </a:lvl2pPr>
            <a:lvl3pPr marL="1143000" indent="-228600" eaLnBrk="0" hangingPunct="0">
              <a:defRPr sz="2000" b="1">
                <a:solidFill>
                  <a:schemeClr val="tx1"/>
                </a:solidFill>
                <a:latin typeface="仿宋_GB2312" charset="-122"/>
                <a:ea typeface="仿宋_GB2312" charset="-122"/>
              </a:defRPr>
            </a:lvl3pPr>
            <a:lvl4pPr marL="1600200" indent="-228600" eaLnBrk="0" hangingPunct="0">
              <a:defRPr sz="2000" b="1">
                <a:solidFill>
                  <a:schemeClr val="tx1"/>
                </a:solidFill>
                <a:latin typeface="仿宋_GB2312" charset="-122"/>
                <a:ea typeface="仿宋_GB2312" charset="-122"/>
              </a:defRPr>
            </a:lvl4pPr>
            <a:lvl5pPr marL="2057400" indent="-228600" eaLnBrk="0" hangingPunct="0">
              <a:defRPr sz="2000" b="1">
                <a:solidFill>
                  <a:schemeClr val="tx1"/>
                </a:solidFill>
                <a:latin typeface="仿宋_GB2312" charset="-122"/>
                <a:ea typeface="仿宋_GB2312" charset="-122"/>
              </a:defRPr>
            </a:lvl5pPr>
            <a:lvl6pPr marL="2514600" indent="-228600" algn="ctr" eaLnBrk="0" fontAlgn="base" hangingPunct="0">
              <a:spcBef>
                <a:spcPct val="0"/>
              </a:spcBef>
              <a:spcAft>
                <a:spcPct val="0"/>
              </a:spcAft>
              <a:defRPr sz="2000" b="1">
                <a:solidFill>
                  <a:schemeClr val="tx1"/>
                </a:solidFill>
                <a:latin typeface="仿宋_GB2312" charset="-122"/>
                <a:ea typeface="仿宋_GB2312" charset="-122"/>
              </a:defRPr>
            </a:lvl6pPr>
            <a:lvl7pPr marL="2971800" indent="-228600" algn="ctr" eaLnBrk="0" fontAlgn="base" hangingPunct="0">
              <a:spcBef>
                <a:spcPct val="0"/>
              </a:spcBef>
              <a:spcAft>
                <a:spcPct val="0"/>
              </a:spcAft>
              <a:defRPr sz="2000" b="1">
                <a:solidFill>
                  <a:schemeClr val="tx1"/>
                </a:solidFill>
                <a:latin typeface="仿宋_GB2312" charset="-122"/>
                <a:ea typeface="仿宋_GB2312" charset="-122"/>
              </a:defRPr>
            </a:lvl7pPr>
            <a:lvl8pPr marL="3429000" indent="-228600" algn="ctr" eaLnBrk="0" fontAlgn="base" hangingPunct="0">
              <a:spcBef>
                <a:spcPct val="0"/>
              </a:spcBef>
              <a:spcAft>
                <a:spcPct val="0"/>
              </a:spcAft>
              <a:defRPr sz="2000" b="1">
                <a:solidFill>
                  <a:schemeClr val="tx1"/>
                </a:solidFill>
                <a:latin typeface="仿宋_GB2312" charset="-122"/>
                <a:ea typeface="仿宋_GB2312" charset="-122"/>
              </a:defRPr>
            </a:lvl8pPr>
            <a:lvl9pPr marL="3886200" indent="-228600" algn="ctr" eaLnBrk="0" fontAlgn="base" hangingPunct="0">
              <a:spcBef>
                <a:spcPct val="0"/>
              </a:spcBef>
              <a:spcAft>
                <a:spcPct val="0"/>
              </a:spcAft>
              <a:defRPr sz="2000" b="1">
                <a:solidFill>
                  <a:schemeClr val="tx1"/>
                </a:solidFill>
                <a:latin typeface="仿宋_GB2312" charset="-122"/>
                <a:ea typeface="仿宋_GB2312" charset="-122"/>
              </a:defRPr>
            </a:lvl9pPr>
          </a:lstStyle>
          <a:p>
            <a:pPr eaLnBrk="1" hangingPunct="1">
              <a:lnSpc>
                <a:spcPct val="130000"/>
              </a:lnSpc>
            </a:pPr>
            <a:r>
              <a:rPr lang="zh-CN" altLang="en-US" sz="3200">
                <a:solidFill>
                  <a:schemeClr val="bg1"/>
                </a:solidFill>
                <a:latin typeface="微软雅黑" pitchFamily="34" charset="-122"/>
                <a:ea typeface="微软雅黑" pitchFamily="34" charset="-122"/>
              </a:rPr>
              <a:t>目   录</a:t>
            </a:r>
            <a:endParaRPr lang="en-US" altLang="zh-CN" sz="3200">
              <a:solidFill>
                <a:schemeClr val="bg1"/>
              </a:solidFill>
              <a:latin typeface="微软雅黑" pitchFamily="34" charset="-122"/>
              <a:ea typeface="微软雅黑" pitchFamily="34" charset="-122"/>
            </a:endParaRPr>
          </a:p>
        </p:txBody>
      </p:sp>
      <p:sp>
        <p:nvSpPr>
          <p:cNvPr id="5124" name="Rectangle 35"/>
          <p:cNvSpPr>
            <a:spLocks noChangeArrowheads="1"/>
          </p:cNvSpPr>
          <p:nvPr/>
        </p:nvSpPr>
        <p:spPr bwMode="auto">
          <a:xfrm>
            <a:off x="785413" y="980728"/>
            <a:ext cx="2520271"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a:r>
              <a:rPr lang="zh-CN" altLang="en-US" sz="2800" dirty="0">
                <a:solidFill>
                  <a:schemeClr val="bg1"/>
                </a:solidFill>
                <a:latin typeface="黑体" pitchFamily="49" charset="-122"/>
                <a:ea typeface="黑体" pitchFamily="49" charset="-122"/>
              </a:rPr>
              <a:t>微处理器概述</a:t>
            </a:r>
          </a:p>
        </p:txBody>
      </p:sp>
      <p:sp>
        <p:nvSpPr>
          <p:cNvPr id="5126" name="Rectangle 35"/>
          <p:cNvSpPr>
            <a:spLocks noChangeArrowheads="1"/>
          </p:cNvSpPr>
          <p:nvPr/>
        </p:nvSpPr>
        <p:spPr bwMode="auto">
          <a:xfrm>
            <a:off x="2205504" y="2506718"/>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微处理器的发展</a:t>
            </a:r>
          </a:p>
        </p:txBody>
      </p:sp>
      <p:cxnSp>
        <p:nvCxnSpPr>
          <p:cNvPr id="4" name="直接连接符 3"/>
          <p:cNvCxnSpPr>
            <a:cxnSpLocks/>
          </p:cNvCxnSpPr>
          <p:nvPr/>
        </p:nvCxnSpPr>
        <p:spPr>
          <a:xfrm>
            <a:off x="1793525" y="1590328"/>
            <a:ext cx="0" cy="435895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808259" y="2852936"/>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8" name="Rectangle 35"/>
          <p:cNvSpPr>
            <a:spLocks noChangeArrowheads="1"/>
          </p:cNvSpPr>
          <p:nvPr/>
        </p:nvSpPr>
        <p:spPr bwMode="auto">
          <a:xfrm>
            <a:off x="2206002" y="1718017"/>
            <a:ext cx="4959523"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a:r>
              <a:rPr lang="zh-CN" altLang="en-US" sz="2800" dirty="0">
                <a:solidFill>
                  <a:schemeClr val="bg1"/>
                </a:solidFill>
                <a:latin typeface="黑体" pitchFamily="49" charset="-122"/>
                <a:ea typeface="黑体" pitchFamily="49" charset="-122"/>
              </a:rPr>
              <a:t>什么是微处理器</a:t>
            </a:r>
          </a:p>
        </p:txBody>
      </p:sp>
      <p:cxnSp>
        <p:nvCxnSpPr>
          <p:cNvPr id="19" name="直接连接符 18"/>
          <p:cNvCxnSpPr>
            <a:cxnSpLocks/>
            <a:endCxn id="18" idx="1"/>
          </p:cNvCxnSpPr>
          <p:nvPr/>
        </p:nvCxnSpPr>
        <p:spPr>
          <a:xfrm>
            <a:off x="1808259" y="2022817"/>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 name="右箭头 19"/>
          <p:cNvSpPr/>
          <p:nvPr/>
        </p:nvSpPr>
        <p:spPr>
          <a:xfrm>
            <a:off x="912277" y="1718017"/>
            <a:ext cx="72008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35">
            <a:extLst>
              <a:ext uri="{FF2B5EF4-FFF2-40B4-BE49-F238E27FC236}">
                <a16:creationId xmlns:a16="http://schemas.microsoft.com/office/drawing/2014/main" id="{FC0D0968-C147-407D-9869-FD00F3CA13B1}"/>
              </a:ext>
            </a:extLst>
          </p:cNvPr>
          <p:cNvSpPr>
            <a:spLocks noChangeArrowheads="1"/>
          </p:cNvSpPr>
          <p:nvPr/>
        </p:nvSpPr>
        <p:spPr bwMode="auto">
          <a:xfrm>
            <a:off x="2205504" y="3293230"/>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微处理器的作用</a:t>
            </a:r>
          </a:p>
        </p:txBody>
      </p:sp>
      <p:sp>
        <p:nvSpPr>
          <p:cNvPr id="11" name="Rectangle 35">
            <a:extLst>
              <a:ext uri="{FF2B5EF4-FFF2-40B4-BE49-F238E27FC236}">
                <a16:creationId xmlns:a16="http://schemas.microsoft.com/office/drawing/2014/main" id="{9213C0E9-B74C-4DD8-9959-DB2BB017B0F2}"/>
              </a:ext>
            </a:extLst>
          </p:cNvPr>
          <p:cNvSpPr>
            <a:spLocks noChangeArrowheads="1"/>
          </p:cNvSpPr>
          <p:nvPr/>
        </p:nvSpPr>
        <p:spPr bwMode="auto">
          <a:xfrm>
            <a:off x="2195736" y="4078812"/>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微处理器工作原理</a:t>
            </a:r>
          </a:p>
        </p:txBody>
      </p:sp>
      <p:cxnSp>
        <p:nvCxnSpPr>
          <p:cNvPr id="12" name="直接连接符 11">
            <a:extLst>
              <a:ext uri="{FF2B5EF4-FFF2-40B4-BE49-F238E27FC236}">
                <a16:creationId xmlns:a16="http://schemas.microsoft.com/office/drawing/2014/main" id="{5B5FBAF0-FDC8-49FB-BA70-404638A7B2A8}"/>
              </a:ext>
            </a:extLst>
          </p:cNvPr>
          <p:cNvCxnSpPr/>
          <p:nvPr/>
        </p:nvCxnSpPr>
        <p:spPr>
          <a:xfrm>
            <a:off x="1808259" y="3645024"/>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29F76F39-ED94-403B-8314-1094D83754E1}"/>
              </a:ext>
            </a:extLst>
          </p:cNvPr>
          <p:cNvCxnSpPr/>
          <p:nvPr/>
        </p:nvCxnSpPr>
        <p:spPr>
          <a:xfrm>
            <a:off x="1793525" y="4365104"/>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5" name="Rectangle 35">
            <a:extLst>
              <a:ext uri="{FF2B5EF4-FFF2-40B4-BE49-F238E27FC236}">
                <a16:creationId xmlns:a16="http://schemas.microsoft.com/office/drawing/2014/main" id="{187F174F-E61A-48CF-9313-C1F554873CD0}"/>
              </a:ext>
            </a:extLst>
          </p:cNvPr>
          <p:cNvSpPr>
            <a:spLocks noChangeArrowheads="1"/>
          </p:cNvSpPr>
          <p:nvPr/>
        </p:nvSpPr>
        <p:spPr bwMode="auto">
          <a:xfrm>
            <a:off x="2195736" y="4870030"/>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微处理器特点</a:t>
            </a:r>
          </a:p>
        </p:txBody>
      </p:sp>
      <p:cxnSp>
        <p:nvCxnSpPr>
          <p:cNvPr id="16" name="直接连接符 15">
            <a:extLst>
              <a:ext uri="{FF2B5EF4-FFF2-40B4-BE49-F238E27FC236}">
                <a16:creationId xmlns:a16="http://schemas.microsoft.com/office/drawing/2014/main" id="{07A67688-20F5-40A4-8793-7C4D74D1B0E6}"/>
              </a:ext>
            </a:extLst>
          </p:cNvPr>
          <p:cNvCxnSpPr/>
          <p:nvPr/>
        </p:nvCxnSpPr>
        <p:spPr>
          <a:xfrm>
            <a:off x="1793525" y="5157192"/>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1" name="Rectangle 35">
            <a:extLst>
              <a:ext uri="{FF2B5EF4-FFF2-40B4-BE49-F238E27FC236}">
                <a16:creationId xmlns:a16="http://schemas.microsoft.com/office/drawing/2014/main" id="{AC6D0B59-BADA-4158-8AE2-AF98BD66B96D}"/>
              </a:ext>
            </a:extLst>
          </p:cNvPr>
          <p:cNvSpPr>
            <a:spLocks noChangeArrowheads="1"/>
          </p:cNvSpPr>
          <p:nvPr/>
        </p:nvSpPr>
        <p:spPr bwMode="auto">
          <a:xfrm>
            <a:off x="2195736" y="5661248"/>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微处理器分类</a:t>
            </a:r>
          </a:p>
        </p:txBody>
      </p:sp>
      <p:cxnSp>
        <p:nvCxnSpPr>
          <p:cNvPr id="22" name="直接连接符 21">
            <a:extLst>
              <a:ext uri="{FF2B5EF4-FFF2-40B4-BE49-F238E27FC236}">
                <a16:creationId xmlns:a16="http://schemas.microsoft.com/office/drawing/2014/main" id="{3DB6AA9F-B62E-421C-861D-A949A9208A93}"/>
              </a:ext>
            </a:extLst>
          </p:cNvPr>
          <p:cNvCxnSpPr/>
          <p:nvPr/>
        </p:nvCxnSpPr>
        <p:spPr>
          <a:xfrm>
            <a:off x="1808259" y="5949280"/>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541253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常见微处理器介绍</a:t>
            </a:r>
          </a:p>
        </p:txBody>
      </p:sp>
      <p:sp>
        <p:nvSpPr>
          <p:cNvPr id="30" name="矩形 29">
            <a:extLst>
              <a:ext uri="{FF2B5EF4-FFF2-40B4-BE49-F238E27FC236}">
                <a16:creationId xmlns:a16="http://schemas.microsoft.com/office/drawing/2014/main" id="{2BFA8148-4BBF-4539-B3B9-456875D05919}"/>
              </a:ext>
            </a:extLst>
          </p:cNvPr>
          <p:cNvSpPr/>
          <p:nvPr/>
        </p:nvSpPr>
        <p:spPr>
          <a:xfrm>
            <a:off x="454217" y="980728"/>
            <a:ext cx="2969083"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2060"/>
                </a:solidFill>
                <a:ea typeface="宋体" panose="02010600030101010101" pitchFamily="2" charset="-122"/>
                <a:cs typeface="Times New Roman" panose="02020603050405020304" pitchFamily="18" charset="0"/>
              </a:rPr>
              <a:t>其他架构的微处理器</a:t>
            </a:r>
            <a:endParaRPr lang="zh-CN" altLang="en-US" sz="2400" dirty="0">
              <a:solidFill>
                <a:srgbClr val="002060"/>
              </a:solidFill>
              <a:latin typeface="黑体" pitchFamily="49" charset="-122"/>
              <a:ea typeface="黑体" pitchFamily="49" charset="-122"/>
            </a:endParaRPr>
          </a:p>
        </p:txBody>
      </p:sp>
      <p:sp>
        <p:nvSpPr>
          <p:cNvPr id="3" name="矩形 2">
            <a:extLst>
              <a:ext uri="{FF2B5EF4-FFF2-40B4-BE49-F238E27FC236}">
                <a16:creationId xmlns:a16="http://schemas.microsoft.com/office/drawing/2014/main" id="{42CC744F-08CC-45A5-A3F9-BF845CF611BD}"/>
              </a:ext>
            </a:extLst>
          </p:cNvPr>
          <p:cNvSpPr/>
          <p:nvPr/>
        </p:nvSpPr>
        <p:spPr>
          <a:xfrm>
            <a:off x="454217" y="1619866"/>
            <a:ext cx="2008950" cy="417743"/>
          </a:xfrm>
          <a:prstGeom prst="rect">
            <a:avLst/>
          </a:prstGeom>
          <a:solidFill>
            <a:schemeClr val="accent3"/>
          </a:solidFill>
        </p:spPr>
        <p:txBody>
          <a:bodyPr wrap="square">
            <a:spAutoFit/>
          </a:bodyPr>
          <a:lstStyle/>
          <a:p>
            <a:pPr marL="285750" indent="-285750">
              <a:lnSpc>
                <a:spcPct val="150000"/>
              </a:lnSpc>
              <a:buFont typeface="Wingdings" panose="05000000000000000000" pitchFamily="2" charset="2"/>
              <a:buChar char="Ø"/>
            </a:pPr>
            <a:r>
              <a:rPr lang="en-US" altLang="zh-CN" sz="1600" b="0" dirty="0">
                <a:solidFill>
                  <a:srgbClr val="0000FF"/>
                </a:solidFill>
                <a:latin typeface="Helvetica Neue"/>
                <a:ea typeface="仿宋_GB2312"/>
              </a:rPr>
              <a:t>SOC/SIP</a:t>
            </a:r>
            <a:endParaRPr lang="zh-CN" altLang="en-US" sz="1600" b="0" dirty="0">
              <a:solidFill>
                <a:srgbClr val="0000FF"/>
              </a:solidFill>
            </a:endParaRPr>
          </a:p>
        </p:txBody>
      </p:sp>
      <p:sp>
        <p:nvSpPr>
          <p:cNvPr id="2" name="矩形 1">
            <a:extLst>
              <a:ext uri="{FF2B5EF4-FFF2-40B4-BE49-F238E27FC236}">
                <a16:creationId xmlns:a16="http://schemas.microsoft.com/office/drawing/2014/main" id="{201EF32F-36F0-46DF-9868-CCB0C9761835}"/>
              </a:ext>
            </a:extLst>
          </p:cNvPr>
          <p:cNvSpPr/>
          <p:nvPr/>
        </p:nvSpPr>
        <p:spPr>
          <a:xfrm>
            <a:off x="454217" y="2037609"/>
            <a:ext cx="5125895" cy="3741730"/>
          </a:xfrm>
          <a:prstGeom prst="rect">
            <a:avLst/>
          </a:prstGeom>
          <a:solidFill>
            <a:schemeClr val="tx2">
              <a:lumMod val="20000"/>
              <a:lumOff val="80000"/>
            </a:schemeClr>
          </a:solidFill>
        </p:spPr>
        <p:txBody>
          <a:bodyPr wrap="square">
            <a:spAutoFit/>
          </a:bodyPr>
          <a:lstStyle/>
          <a:p>
            <a:pPr marL="285750" indent="-285750">
              <a:lnSpc>
                <a:spcPct val="150000"/>
              </a:lnSpc>
              <a:buFont typeface="Wingdings" panose="05000000000000000000" pitchFamily="2" charset="2"/>
              <a:buChar char="ü"/>
            </a:pPr>
            <a:r>
              <a:rPr lang="en-US" altLang="zh-CN" sz="1600" b="0" dirty="0">
                <a:solidFill>
                  <a:srgbClr val="0000FF"/>
                </a:solidFill>
                <a:latin typeface="Helvetica Neue"/>
              </a:rPr>
              <a:t>ZYNQ</a:t>
            </a:r>
            <a:r>
              <a:rPr lang="zh-CN" altLang="en-US" sz="1600" b="0" dirty="0">
                <a:solidFill>
                  <a:srgbClr val="0000FF"/>
                </a:solidFill>
                <a:latin typeface="Helvetica Neue"/>
              </a:rPr>
              <a:t>全称为</a:t>
            </a:r>
            <a:r>
              <a:rPr lang="en-US" altLang="zh-CN" sz="1600" b="0" dirty="0">
                <a:solidFill>
                  <a:srgbClr val="0000FF"/>
                </a:solidFill>
                <a:latin typeface="Helvetica Neue"/>
              </a:rPr>
              <a:t>Zynq-7000 All Programmable SoC,</a:t>
            </a:r>
            <a:r>
              <a:rPr lang="zh-CN" altLang="en-US" sz="1600" b="0" dirty="0">
                <a:solidFill>
                  <a:srgbClr val="0000FF"/>
                </a:solidFill>
                <a:latin typeface="Helvetica Neue"/>
              </a:rPr>
              <a:t>是</a:t>
            </a:r>
            <a:r>
              <a:rPr lang="en-US" altLang="zh-CN" sz="1600" b="0" dirty="0">
                <a:solidFill>
                  <a:srgbClr val="0000FF"/>
                </a:solidFill>
                <a:latin typeface="Helvetica Neue"/>
              </a:rPr>
              <a:t>Xilinx</a:t>
            </a:r>
            <a:r>
              <a:rPr lang="zh-CN" altLang="en-US" sz="1600" b="0" dirty="0">
                <a:solidFill>
                  <a:srgbClr val="0000FF"/>
                </a:solidFill>
                <a:latin typeface="Helvetica Neue"/>
              </a:rPr>
              <a:t>推出的全可编程片上系统，其将处理器的软件可编程性与</a:t>
            </a:r>
            <a:r>
              <a:rPr lang="en-US" altLang="zh-CN" sz="1600" b="0" dirty="0">
                <a:solidFill>
                  <a:srgbClr val="0000FF"/>
                </a:solidFill>
                <a:latin typeface="Helvetica Neue"/>
              </a:rPr>
              <a:t>FPGA</a:t>
            </a:r>
            <a:r>
              <a:rPr lang="zh-CN" altLang="en-US" sz="1600" b="0" dirty="0">
                <a:solidFill>
                  <a:srgbClr val="0000FF"/>
                </a:solidFill>
                <a:latin typeface="Helvetica Neue"/>
              </a:rPr>
              <a:t>的硬件可编程性进行完美整合，以提供良好的系统性能、灵活性与可扩展性。</a:t>
            </a:r>
            <a:endParaRPr lang="en-US" altLang="zh-CN" sz="1600" b="0" dirty="0">
              <a:solidFill>
                <a:srgbClr val="0000FF"/>
              </a:solidFill>
              <a:latin typeface="Helvetica Neue"/>
            </a:endParaRPr>
          </a:p>
          <a:p>
            <a:pPr marL="285750" indent="-285750">
              <a:lnSpc>
                <a:spcPct val="150000"/>
              </a:lnSpc>
              <a:buFont typeface="Wingdings" panose="05000000000000000000" pitchFamily="2" charset="2"/>
              <a:buChar char="ü"/>
            </a:pPr>
            <a:r>
              <a:rPr lang="en-US" altLang="zh-CN" sz="1600" b="0" dirty="0">
                <a:solidFill>
                  <a:srgbClr val="0000FF"/>
                </a:solidFill>
              </a:rPr>
              <a:t>ZYNQ</a:t>
            </a:r>
            <a:r>
              <a:rPr lang="zh-CN" altLang="en-US" sz="1600" b="0" dirty="0">
                <a:solidFill>
                  <a:srgbClr val="0000FF"/>
                </a:solidFill>
              </a:rPr>
              <a:t>的本质特征是它组合了一个双核</a:t>
            </a:r>
            <a:r>
              <a:rPr lang="en-US" altLang="zh-CN" sz="1600" b="0" dirty="0">
                <a:solidFill>
                  <a:srgbClr val="0000FF"/>
                </a:solidFill>
              </a:rPr>
              <a:t>ARM Cortex-A9</a:t>
            </a:r>
            <a:r>
              <a:rPr lang="zh-CN" altLang="en-US" sz="1600" b="0" dirty="0">
                <a:solidFill>
                  <a:srgbClr val="0000FF"/>
                </a:solidFill>
              </a:rPr>
              <a:t>处理器和一个传统的现场可编程门阵列辑部件</a:t>
            </a:r>
            <a:r>
              <a:rPr lang="en-US" altLang="zh-CN" sz="1600" b="0" dirty="0">
                <a:solidFill>
                  <a:srgbClr val="0000FF"/>
                </a:solidFill>
              </a:rPr>
              <a:t>(</a:t>
            </a:r>
            <a:r>
              <a:rPr lang="zh-CN" altLang="en-US" sz="1600" b="0" dirty="0">
                <a:solidFill>
                  <a:srgbClr val="0000FF"/>
                </a:solidFill>
              </a:rPr>
              <a:t>即</a:t>
            </a:r>
            <a:r>
              <a:rPr lang="en-US" altLang="zh-CN" sz="1600" b="0" dirty="0">
                <a:solidFill>
                  <a:srgbClr val="0000FF"/>
                </a:solidFill>
              </a:rPr>
              <a:t>FPGA)</a:t>
            </a:r>
            <a:r>
              <a:rPr lang="zh-CN" altLang="en-US" sz="1600" b="0" dirty="0">
                <a:solidFill>
                  <a:srgbClr val="0000FF"/>
                </a:solidFill>
              </a:rPr>
              <a:t>。</a:t>
            </a:r>
            <a:endParaRPr lang="en-US" altLang="zh-CN" sz="1600" b="0" dirty="0">
              <a:solidFill>
                <a:srgbClr val="0000FF"/>
              </a:solidFill>
            </a:endParaRPr>
          </a:p>
          <a:p>
            <a:pPr marL="285750" indent="-285750">
              <a:lnSpc>
                <a:spcPct val="150000"/>
              </a:lnSpc>
              <a:buFont typeface="Wingdings" panose="05000000000000000000" pitchFamily="2" charset="2"/>
              <a:buChar char="ü"/>
            </a:pPr>
            <a:r>
              <a:rPr lang="en-US" altLang="zh-CN" sz="1600" b="0" dirty="0">
                <a:solidFill>
                  <a:srgbClr val="0000FF"/>
                </a:solidFill>
              </a:rPr>
              <a:t>ZYNQ</a:t>
            </a:r>
            <a:r>
              <a:rPr lang="zh-CN" altLang="en-US" sz="1600" b="0" dirty="0">
                <a:solidFill>
                  <a:srgbClr val="0000FF"/>
                </a:solidFill>
              </a:rPr>
              <a:t>的优势就是能够把</a:t>
            </a:r>
            <a:r>
              <a:rPr lang="en-US" altLang="zh-CN" sz="1600" b="0" dirty="0">
                <a:solidFill>
                  <a:srgbClr val="0000FF"/>
                </a:solidFill>
              </a:rPr>
              <a:t>PL</a:t>
            </a:r>
            <a:r>
              <a:rPr lang="zh-CN" altLang="en-US" sz="1600" b="0" dirty="0">
                <a:solidFill>
                  <a:srgbClr val="0000FF"/>
                </a:solidFill>
              </a:rPr>
              <a:t>和</a:t>
            </a:r>
            <a:r>
              <a:rPr lang="en-US" altLang="zh-CN" sz="1600" b="0" dirty="0">
                <a:solidFill>
                  <a:srgbClr val="0000FF"/>
                </a:solidFill>
              </a:rPr>
              <a:t>PS</a:t>
            </a:r>
            <a:r>
              <a:rPr lang="zh-CN" altLang="en-US" sz="1600" b="0" dirty="0">
                <a:solidFill>
                  <a:srgbClr val="0000FF"/>
                </a:solidFill>
              </a:rPr>
              <a:t>通过</a:t>
            </a:r>
            <a:r>
              <a:rPr lang="en-US" altLang="zh-CN" sz="1600" b="0" dirty="0">
                <a:solidFill>
                  <a:srgbClr val="0000FF"/>
                </a:solidFill>
              </a:rPr>
              <a:t>AXI</a:t>
            </a:r>
            <a:r>
              <a:rPr lang="zh-CN" altLang="en-US" sz="1600" b="0" dirty="0">
                <a:solidFill>
                  <a:srgbClr val="0000FF"/>
                </a:solidFill>
              </a:rPr>
              <a:t>接口</a:t>
            </a:r>
            <a:r>
              <a:rPr lang="en-US" altLang="zh-CN" sz="1600" b="0" dirty="0">
                <a:solidFill>
                  <a:srgbClr val="0000FF"/>
                </a:solidFill>
              </a:rPr>
              <a:t>(Advanced Extensible Interface</a:t>
            </a:r>
            <a:r>
              <a:rPr lang="zh-CN" altLang="en-US" sz="1600" b="0" dirty="0">
                <a:solidFill>
                  <a:srgbClr val="0000FF"/>
                </a:solidFill>
              </a:rPr>
              <a:t>，高级可扩展接口</a:t>
            </a:r>
            <a:r>
              <a:rPr lang="en-US" altLang="zh-CN" sz="1600" b="0" dirty="0">
                <a:solidFill>
                  <a:srgbClr val="0000FF"/>
                </a:solidFill>
              </a:rPr>
              <a:t>)</a:t>
            </a:r>
            <a:r>
              <a:rPr lang="zh-CN" altLang="en-US" sz="1600" b="0" dirty="0">
                <a:solidFill>
                  <a:srgbClr val="0000FF"/>
                </a:solidFill>
              </a:rPr>
              <a:t>结合起来使用</a:t>
            </a:r>
            <a:r>
              <a:rPr lang="zh-CN" altLang="en-US" sz="1600" b="0" dirty="0">
                <a:solidFill>
                  <a:srgbClr val="0000FF"/>
                </a:solidFill>
                <a:latin typeface="Helvetica Neue"/>
              </a:rPr>
              <a:t>。</a:t>
            </a:r>
          </a:p>
        </p:txBody>
      </p:sp>
      <p:pic>
        <p:nvPicPr>
          <p:cNvPr id="6" name="图片 5">
            <a:extLst>
              <a:ext uri="{FF2B5EF4-FFF2-40B4-BE49-F238E27FC236}">
                <a16:creationId xmlns:a16="http://schemas.microsoft.com/office/drawing/2014/main" id="{D2E87FDC-1285-4BE2-AA61-3F43521B7C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4128" y="1490325"/>
            <a:ext cx="2857143" cy="1866667"/>
          </a:xfrm>
          <a:prstGeom prst="rect">
            <a:avLst/>
          </a:prstGeom>
        </p:spPr>
      </p:pic>
      <p:pic>
        <p:nvPicPr>
          <p:cNvPr id="9" name="图片 8">
            <a:extLst>
              <a:ext uri="{FF2B5EF4-FFF2-40B4-BE49-F238E27FC236}">
                <a16:creationId xmlns:a16="http://schemas.microsoft.com/office/drawing/2014/main" id="{B6EA791F-F1C8-48B0-93D5-9C2AC83B077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09463" y="3429000"/>
            <a:ext cx="3360957" cy="2485631"/>
          </a:xfrm>
          <a:prstGeom prst="rect">
            <a:avLst/>
          </a:prstGeom>
        </p:spPr>
      </p:pic>
    </p:spTree>
    <p:extLst>
      <p:ext uri="{BB962C8B-B14F-4D97-AF65-F5344CB8AC3E}">
        <p14:creationId xmlns:p14="http://schemas.microsoft.com/office/powerpoint/2010/main" val="113245433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圆角矩形 1">
            <a:extLst>
              <a:ext uri="{FF2B5EF4-FFF2-40B4-BE49-F238E27FC236}">
                <a16:creationId xmlns:a16="http://schemas.microsoft.com/office/drawing/2014/main" id="{E75061C1-AA8D-4631-AB8B-1EE0B2CDE66D}"/>
              </a:ext>
            </a:extLst>
          </p:cNvPr>
          <p:cNvSpPr/>
          <p:nvPr/>
        </p:nvSpPr>
        <p:spPr>
          <a:xfrm>
            <a:off x="2051720" y="2132856"/>
            <a:ext cx="4464496" cy="2664296"/>
          </a:xfrm>
          <a:prstGeom prst="roundRect">
            <a:avLst/>
          </a:prstGeom>
          <a:solidFill>
            <a:schemeClr val="bg1"/>
          </a:solid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5122" name="Rectangle 2"/>
          <p:cNvSpPr txBox="1">
            <a:spLocks noChangeArrowheads="1"/>
          </p:cNvSpPr>
          <p:nvPr/>
        </p:nvSpPr>
        <p:spPr bwMode="auto">
          <a:xfrm>
            <a:off x="5651500" y="115888"/>
            <a:ext cx="3082925" cy="50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2000" b="1">
                <a:solidFill>
                  <a:schemeClr val="tx1"/>
                </a:solidFill>
                <a:latin typeface="仿宋_GB2312" charset="-122"/>
                <a:ea typeface="仿宋_GB2312" charset="-122"/>
              </a:defRPr>
            </a:lvl1pPr>
            <a:lvl2pPr marL="742950" indent="-285750" eaLnBrk="0" hangingPunct="0">
              <a:defRPr sz="2000" b="1">
                <a:solidFill>
                  <a:schemeClr val="tx1"/>
                </a:solidFill>
                <a:latin typeface="仿宋_GB2312" charset="-122"/>
                <a:ea typeface="仿宋_GB2312" charset="-122"/>
              </a:defRPr>
            </a:lvl2pPr>
            <a:lvl3pPr marL="1143000" indent="-228600" eaLnBrk="0" hangingPunct="0">
              <a:defRPr sz="2000" b="1">
                <a:solidFill>
                  <a:schemeClr val="tx1"/>
                </a:solidFill>
                <a:latin typeface="仿宋_GB2312" charset="-122"/>
                <a:ea typeface="仿宋_GB2312" charset="-122"/>
              </a:defRPr>
            </a:lvl3pPr>
            <a:lvl4pPr marL="1600200" indent="-228600" eaLnBrk="0" hangingPunct="0">
              <a:defRPr sz="2000" b="1">
                <a:solidFill>
                  <a:schemeClr val="tx1"/>
                </a:solidFill>
                <a:latin typeface="仿宋_GB2312" charset="-122"/>
                <a:ea typeface="仿宋_GB2312" charset="-122"/>
              </a:defRPr>
            </a:lvl4pPr>
            <a:lvl5pPr marL="2057400" indent="-228600" eaLnBrk="0" hangingPunct="0">
              <a:defRPr sz="2000" b="1">
                <a:solidFill>
                  <a:schemeClr val="tx1"/>
                </a:solidFill>
                <a:latin typeface="仿宋_GB2312" charset="-122"/>
                <a:ea typeface="仿宋_GB2312" charset="-122"/>
              </a:defRPr>
            </a:lvl5pPr>
            <a:lvl6pPr marL="2514600" indent="-228600" algn="ctr" eaLnBrk="0" fontAlgn="base" hangingPunct="0">
              <a:spcBef>
                <a:spcPct val="0"/>
              </a:spcBef>
              <a:spcAft>
                <a:spcPct val="0"/>
              </a:spcAft>
              <a:defRPr sz="2000" b="1">
                <a:solidFill>
                  <a:schemeClr val="tx1"/>
                </a:solidFill>
                <a:latin typeface="仿宋_GB2312" charset="-122"/>
                <a:ea typeface="仿宋_GB2312" charset="-122"/>
              </a:defRPr>
            </a:lvl6pPr>
            <a:lvl7pPr marL="2971800" indent="-228600" algn="ctr" eaLnBrk="0" fontAlgn="base" hangingPunct="0">
              <a:spcBef>
                <a:spcPct val="0"/>
              </a:spcBef>
              <a:spcAft>
                <a:spcPct val="0"/>
              </a:spcAft>
              <a:defRPr sz="2000" b="1">
                <a:solidFill>
                  <a:schemeClr val="tx1"/>
                </a:solidFill>
                <a:latin typeface="仿宋_GB2312" charset="-122"/>
                <a:ea typeface="仿宋_GB2312" charset="-122"/>
              </a:defRPr>
            </a:lvl7pPr>
            <a:lvl8pPr marL="3429000" indent="-228600" algn="ctr" eaLnBrk="0" fontAlgn="base" hangingPunct="0">
              <a:spcBef>
                <a:spcPct val="0"/>
              </a:spcBef>
              <a:spcAft>
                <a:spcPct val="0"/>
              </a:spcAft>
              <a:defRPr sz="2000" b="1">
                <a:solidFill>
                  <a:schemeClr val="tx1"/>
                </a:solidFill>
                <a:latin typeface="仿宋_GB2312" charset="-122"/>
                <a:ea typeface="仿宋_GB2312" charset="-122"/>
              </a:defRPr>
            </a:lvl8pPr>
            <a:lvl9pPr marL="3886200" indent="-228600" algn="ctr" eaLnBrk="0" fontAlgn="base" hangingPunct="0">
              <a:spcBef>
                <a:spcPct val="0"/>
              </a:spcBef>
              <a:spcAft>
                <a:spcPct val="0"/>
              </a:spcAft>
              <a:defRPr sz="2000" b="1">
                <a:solidFill>
                  <a:schemeClr val="tx1"/>
                </a:solidFill>
                <a:latin typeface="仿宋_GB2312" charset="-122"/>
                <a:ea typeface="仿宋_GB2312" charset="-122"/>
              </a:defRPr>
            </a:lvl9pPr>
          </a:lstStyle>
          <a:p>
            <a:pPr marL="0" marR="0" lvl="0" indent="0" algn="ctr" defTabSz="914400" rtl="0" eaLnBrk="1" fontAlgn="base" latinLnBrk="0" hangingPunct="1">
              <a:lnSpc>
                <a:spcPct val="130000"/>
              </a:lnSpc>
              <a:spcBef>
                <a:spcPct val="0"/>
              </a:spcBef>
              <a:spcAft>
                <a:spcPct val="0"/>
              </a:spcAft>
              <a:buClrTx/>
              <a:buSzTx/>
              <a:buFontTx/>
              <a:buNone/>
              <a:tabLst/>
              <a:defRPr/>
            </a:pPr>
            <a:r>
              <a:rPr kumimoji="0" lang="zh-CN" altLang="en-US" sz="3200" b="1" i="0" u="none" strike="noStrike" kern="1200" cap="none" spc="0" normalizeH="0" baseline="0" noProof="0">
                <a:ln>
                  <a:noFill/>
                </a:ln>
                <a:solidFill>
                  <a:prstClr val="white"/>
                </a:solidFill>
                <a:effectLst/>
                <a:uLnTx/>
                <a:uFillTx/>
                <a:latin typeface="微软雅黑" pitchFamily="34" charset="-122"/>
                <a:ea typeface="微软雅黑" pitchFamily="34" charset="-122"/>
                <a:cs typeface="+mn-cs"/>
              </a:rPr>
              <a:t>目   录</a:t>
            </a:r>
            <a:endParaRPr kumimoji="0" lang="en-US" altLang="zh-CN" sz="3200" b="1" i="0" u="none" strike="noStrike" kern="1200" cap="none" spc="0" normalizeH="0" baseline="0" noProof="0">
              <a:ln>
                <a:noFill/>
              </a:ln>
              <a:solidFill>
                <a:prstClr val="white"/>
              </a:solidFill>
              <a:effectLst/>
              <a:uLnTx/>
              <a:uFillTx/>
              <a:latin typeface="微软雅黑" pitchFamily="34" charset="-122"/>
              <a:ea typeface="微软雅黑" pitchFamily="34" charset="-122"/>
              <a:cs typeface="+mn-cs"/>
            </a:endParaRPr>
          </a:p>
        </p:txBody>
      </p:sp>
      <p:sp>
        <p:nvSpPr>
          <p:cNvPr id="5123" name="Rectangle 33"/>
          <p:cNvSpPr>
            <a:spLocks noChangeArrowheads="1"/>
          </p:cNvSpPr>
          <p:nvPr/>
        </p:nvSpPr>
        <p:spPr bwMode="auto">
          <a:xfrm>
            <a:off x="2266950" y="2276872"/>
            <a:ext cx="4033838"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eaLnBrk="1" hangingPunct="1"/>
            <a:r>
              <a:rPr lang="zh-CN" altLang="en-US" sz="2800" dirty="0">
                <a:solidFill>
                  <a:prstClr val="white">
                    <a:lumMod val="65000"/>
                  </a:prstClr>
                </a:solidFill>
                <a:latin typeface="黑体" pitchFamily="49" charset="-122"/>
                <a:ea typeface="黑体" pitchFamily="49" charset="-122"/>
              </a:rPr>
              <a:t>  一、微处理器概述</a:t>
            </a:r>
            <a:endParaRPr lang="en-US" altLang="ko-KR" sz="2800" dirty="0">
              <a:solidFill>
                <a:prstClr val="white">
                  <a:lumMod val="65000"/>
                </a:prstClr>
              </a:solidFill>
              <a:latin typeface="黑体" pitchFamily="49" charset="-122"/>
              <a:ea typeface="黑体" pitchFamily="49" charset="-122"/>
            </a:endParaRPr>
          </a:p>
        </p:txBody>
      </p:sp>
      <p:sp>
        <p:nvSpPr>
          <p:cNvPr id="5124" name="Rectangle 35"/>
          <p:cNvSpPr>
            <a:spLocks noChangeArrowheads="1"/>
          </p:cNvSpPr>
          <p:nvPr/>
        </p:nvSpPr>
        <p:spPr bwMode="auto">
          <a:xfrm>
            <a:off x="2266950" y="3107432"/>
            <a:ext cx="4033838"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eaLnBrk="1" hangingPunct="1"/>
            <a:r>
              <a:rPr lang="zh-CN" altLang="en-US" sz="2800" dirty="0">
                <a:solidFill>
                  <a:prstClr val="white">
                    <a:lumMod val="65000"/>
                  </a:prstClr>
                </a:solidFill>
                <a:latin typeface="黑体" pitchFamily="49" charset="-122"/>
                <a:ea typeface="黑体" pitchFamily="49" charset="-122"/>
              </a:rPr>
              <a:t>  二、常见微处理器介绍</a:t>
            </a:r>
          </a:p>
        </p:txBody>
      </p:sp>
      <p:sp>
        <p:nvSpPr>
          <p:cNvPr id="5125" name="Rectangle 33"/>
          <p:cNvSpPr>
            <a:spLocks noChangeArrowheads="1"/>
          </p:cNvSpPr>
          <p:nvPr/>
        </p:nvSpPr>
        <p:spPr bwMode="auto">
          <a:xfrm>
            <a:off x="2051720" y="1253746"/>
            <a:ext cx="4464496" cy="609600"/>
          </a:xfrm>
          <a:prstGeom prst="rect">
            <a:avLst/>
          </a:prstGeom>
          <a:solidFill>
            <a:srgbClr val="800000"/>
          </a:solidFill>
          <a:ln>
            <a:noFill/>
          </a:ln>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800" b="1" i="0" u="none" strike="noStrike" kern="1200" cap="none" spc="0" normalizeH="0" baseline="0" noProof="0" dirty="0">
                <a:ln>
                  <a:noFill/>
                </a:ln>
                <a:solidFill>
                  <a:srgbClr val="FFFF00"/>
                </a:solidFill>
                <a:effectLst/>
                <a:uLnTx/>
                <a:uFillTx/>
                <a:latin typeface="黑体" pitchFamily="49" charset="-122"/>
                <a:ea typeface="黑体" pitchFamily="49" charset="-122"/>
                <a:cs typeface="+mn-cs"/>
              </a:rPr>
              <a:t>微处理器</a:t>
            </a:r>
          </a:p>
        </p:txBody>
      </p:sp>
      <p:sp>
        <p:nvSpPr>
          <p:cNvPr id="5126" name="Rectangle 35"/>
          <p:cNvSpPr>
            <a:spLocks noChangeArrowheads="1"/>
          </p:cNvSpPr>
          <p:nvPr/>
        </p:nvSpPr>
        <p:spPr bwMode="auto">
          <a:xfrm>
            <a:off x="2266950" y="3971528"/>
            <a:ext cx="4033838"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eaLnBrk="1" hangingPunct="1"/>
            <a:r>
              <a:rPr lang="zh-CN" altLang="en-US" sz="2800" dirty="0">
                <a:solidFill>
                  <a:prstClr val="white"/>
                </a:solidFill>
                <a:latin typeface="黑体" pitchFamily="49" charset="-122"/>
                <a:ea typeface="黑体" pitchFamily="49" charset="-122"/>
              </a:rPr>
              <a:t>  三、嵌入式软件架构</a:t>
            </a:r>
          </a:p>
        </p:txBody>
      </p:sp>
    </p:spTree>
    <p:extLst>
      <p:ext uri="{BB962C8B-B14F-4D97-AF65-F5344CB8AC3E}">
        <p14:creationId xmlns:p14="http://schemas.microsoft.com/office/powerpoint/2010/main" val="327989000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txBox="1">
            <a:spLocks noChangeArrowheads="1"/>
          </p:cNvSpPr>
          <p:nvPr/>
        </p:nvSpPr>
        <p:spPr bwMode="auto">
          <a:xfrm>
            <a:off x="5651500" y="115888"/>
            <a:ext cx="3082925" cy="50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2000" b="1">
                <a:solidFill>
                  <a:schemeClr val="tx1"/>
                </a:solidFill>
                <a:latin typeface="仿宋_GB2312" charset="-122"/>
                <a:ea typeface="仿宋_GB2312" charset="-122"/>
              </a:defRPr>
            </a:lvl1pPr>
            <a:lvl2pPr marL="742950" indent="-285750" eaLnBrk="0" hangingPunct="0">
              <a:defRPr sz="2000" b="1">
                <a:solidFill>
                  <a:schemeClr val="tx1"/>
                </a:solidFill>
                <a:latin typeface="仿宋_GB2312" charset="-122"/>
                <a:ea typeface="仿宋_GB2312" charset="-122"/>
              </a:defRPr>
            </a:lvl2pPr>
            <a:lvl3pPr marL="1143000" indent="-228600" eaLnBrk="0" hangingPunct="0">
              <a:defRPr sz="2000" b="1">
                <a:solidFill>
                  <a:schemeClr val="tx1"/>
                </a:solidFill>
                <a:latin typeface="仿宋_GB2312" charset="-122"/>
                <a:ea typeface="仿宋_GB2312" charset="-122"/>
              </a:defRPr>
            </a:lvl3pPr>
            <a:lvl4pPr marL="1600200" indent="-228600" eaLnBrk="0" hangingPunct="0">
              <a:defRPr sz="2000" b="1">
                <a:solidFill>
                  <a:schemeClr val="tx1"/>
                </a:solidFill>
                <a:latin typeface="仿宋_GB2312" charset="-122"/>
                <a:ea typeface="仿宋_GB2312" charset="-122"/>
              </a:defRPr>
            </a:lvl4pPr>
            <a:lvl5pPr marL="2057400" indent="-228600" eaLnBrk="0" hangingPunct="0">
              <a:defRPr sz="2000" b="1">
                <a:solidFill>
                  <a:schemeClr val="tx1"/>
                </a:solidFill>
                <a:latin typeface="仿宋_GB2312" charset="-122"/>
                <a:ea typeface="仿宋_GB2312" charset="-122"/>
              </a:defRPr>
            </a:lvl5pPr>
            <a:lvl6pPr marL="2514600" indent="-228600" algn="ctr" eaLnBrk="0" fontAlgn="base" hangingPunct="0">
              <a:spcBef>
                <a:spcPct val="0"/>
              </a:spcBef>
              <a:spcAft>
                <a:spcPct val="0"/>
              </a:spcAft>
              <a:defRPr sz="2000" b="1">
                <a:solidFill>
                  <a:schemeClr val="tx1"/>
                </a:solidFill>
                <a:latin typeface="仿宋_GB2312" charset="-122"/>
                <a:ea typeface="仿宋_GB2312" charset="-122"/>
              </a:defRPr>
            </a:lvl6pPr>
            <a:lvl7pPr marL="2971800" indent="-228600" algn="ctr" eaLnBrk="0" fontAlgn="base" hangingPunct="0">
              <a:spcBef>
                <a:spcPct val="0"/>
              </a:spcBef>
              <a:spcAft>
                <a:spcPct val="0"/>
              </a:spcAft>
              <a:defRPr sz="2000" b="1">
                <a:solidFill>
                  <a:schemeClr val="tx1"/>
                </a:solidFill>
                <a:latin typeface="仿宋_GB2312" charset="-122"/>
                <a:ea typeface="仿宋_GB2312" charset="-122"/>
              </a:defRPr>
            </a:lvl7pPr>
            <a:lvl8pPr marL="3429000" indent="-228600" algn="ctr" eaLnBrk="0" fontAlgn="base" hangingPunct="0">
              <a:spcBef>
                <a:spcPct val="0"/>
              </a:spcBef>
              <a:spcAft>
                <a:spcPct val="0"/>
              </a:spcAft>
              <a:defRPr sz="2000" b="1">
                <a:solidFill>
                  <a:schemeClr val="tx1"/>
                </a:solidFill>
                <a:latin typeface="仿宋_GB2312" charset="-122"/>
                <a:ea typeface="仿宋_GB2312" charset="-122"/>
              </a:defRPr>
            </a:lvl8pPr>
            <a:lvl9pPr marL="3886200" indent="-228600" algn="ctr" eaLnBrk="0" fontAlgn="base" hangingPunct="0">
              <a:spcBef>
                <a:spcPct val="0"/>
              </a:spcBef>
              <a:spcAft>
                <a:spcPct val="0"/>
              </a:spcAft>
              <a:defRPr sz="2000" b="1">
                <a:solidFill>
                  <a:schemeClr val="tx1"/>
                </a:solidFill>
                <a:latin typeface="仿宋_GB2312" charset="-122"/>
                <a:ea typeface="仿宋_GB2312" charset="-122"/>
              </a:defRPr>
            </a:lvl9pPr>
          </a:lstStyle>
          <a:p>
            <a:pPr eaLnBrk="1" hangingPunct="1">
              <a:lnSpc>
                <a:spcPct val="130000"/>
              </a:lnSpc>
            </a:pPr>
            <a:r>
              <a:rPr lang="zh-CN" altLang="en-US" sz="3200">
                <a:solidFill>
                  <a:schemeClr val="bg1"/>
                </a:solidFill>
                <a:latin typeface="微软雅黑" pitchFamily="34" charset="-122"/>
                <a:ea typeface="微软雅黑" pitchFamily="34" charset="-122"/>
              </a:rPr>
              <a:t>目   录</a:t>
            </a:r>
            <a:endParaRPr lang="en-US" altLang="zh-CN" sz="3200">
              <a:solidFill>
                <a:schemeClr val="bg1"/>
              </a:solidFill>
              <a:latin typeface="微软雅黑" pitchFamily="34" charset="-122"/>
              <a:ea typeface="微软雅黑" pitchFamily="34" charset="-122"/>
            </a:endParaRPr>
          </a:p>
        </p:txBody>
      </p:sp>
      <p:sp>
        <p:nvSpPr>
          <p:cNvPr id="5124" name="Rectangle 35"/>
          <p:cNvSpPr>
            <a:spLocks noChangeArrowheads="1"/>
          </p:cNvSpPr>
          <p:nvPr/>
        </p:nvSpPr>
        <p:spPr bwMode="auto">
          <a:xfrm>
            <a:off x="1073445" y="1771076"/>
            <a:ext cx="3138508"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a:r>
              <a:rPr lang="zh-CN" altLang="en-US" sz="2800" dirty="0">
                <a:solidFill>
                  <a:schemeClr val="bg1"/>
                </a:solidFill>
                <a:latin typeface="黑体" pitchFamily="49" charset="-122"/>
                <a:ea typeface="黑体" pitchFamily="49" charset="-122"/>
              </a:rPr>
              <a:t>嵌入式软件架构</a:t>
            </a:r>
          </a:p>
        </p:txBody>
      </p:sp>
      <p:sp>
        <p:nvSpPr>
          <p:cNvPr id="5126" name="Rectangle 35"/>
          <p:cNvSpPr>
            <a:spLocks noChangeArrowheads="1"/>
          </p:cNvSpPr>
          <p:nvPr/>
        </p:nvSpPr>
        <p:spPr bwMode="auto">
          <a:xfrm>
            <a:off x="2493536" y="3297066"/>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嵌入式软件思想</a:t>
            </a:r>
          </a:p>
        </p:txBody>
      </p:sp>
      <p:cxnSp>
        <p:nvCxnSpPr>
          <p:cNvPr id="4" name="直接连接符 3"/>
          <p:cNvCxnSpPr>
            <a:cxnSpLocks/>
          </p:cNvCxnSpPr>
          <p:nvPr/>
        </p:nvCxnSpPr>
        <p:spPr>
          <a:xfrm>
            <a:off x="2081557" y="2380676"/>
            <a:ext cx="0" cy="2054696"/>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2096291" y="3643284"/>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8" name="Rectangle 35"/>
          <p:cNvSpPr>
            <a:spLocks noChangeArrowheads="1"/>
          </p:cNvSpPr>
          <p:nvPr/>
        </p:nvSpPr>
        <p:spPr bwMode="auto">
          <a:xfrm>
            <a:off x="2494034" y="2508365"/>
            <a:ext cx="4959523"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solidFill>
                <a:latin typeface="黑体" pitchFamily="49" charset="-122"/>
                <a:ea typeface="黑体" pitchFamily="49" charset="-122"/>
              </a:rPr>
              <a:t>常见嵌入式软件架构</a:t>
            </a:r>
          </a:p>
        </p:txBody>
      </p:sp>
      <p:cxnSp>
        <p:nvCxnSpPr>
          <p:cNvPr id="19" name="直接连接符 18"/>
          <p:cNvCxnSpPr>
            <a:cxnSpLocks/>
            <a:endCxn id="18" idx="1"/>
          </p:cNvCxnSpPr>
          <p:nvPr/>
        </p:nvCxnSpPr>
        <p:spPr>
          <a:xfrm>
            <a:off x="2096291" y="2813165"/>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 name="右箭头 19"/>
          <p:cNvSpPr/>
          <p:nvPr/>
        </p:nvSpPr>
        <p:spPr>
          <a:xfrm>
            <a:off x="1073445" y="2508365"/>
            <a:ext cx="72008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35">
            <a:extLst>
              <a:ext uri="{FF2B5EF4-FFF2-40B4-BE49-F238E27FC236}">
                <a16:creationId xmlns:a16="http://schemas.microsoft.com/office/drawing/2014/main" id="{FC0D0968-C147-407D-9869-FD00F3CA13B1}"/>
              </a:ext>
            </a:extLst>
          </p:cNvPr>
          <p:cNvSpPr>
            <a:spLocks noChangeArrowheads="1"/>
          </p:cNvSpPr>
          <p:nvPr/>
        </p:nvSpPr>
        <p:spPr bwMode="auto">
          <a:xfrm>
            <a:off x="2493536" y="4083578"/>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嵌入式系统架构</a:t>
            </a:r>
          </a:p>
        </p:txBody>
      </p:sp>
      <p:cxnSp>
        <p:nvCxnSpPr>
          <p:cNvPr id="12" name="直接连接符 11">
            <a:extLst>
              <a:ext uri="{FF2B5EF4-FFF2-40B4-BE49-F238E27FC236}">
                <a16:creationId xmlns:a16="http://schemas.microsoft.com/office/drawing/2014/main" id="{5B5FBAF0-FDC8-49FB-BA70-404638A7B2A8}"/>
              </a:ext>
            </a:extLst>
          </p:cNvPr>
          <p:cNvCxnSpPr/>
          <p:nvPr/>
        </p:nvCxnSpPr>
        <p:spPr>
          <a:xfrm>
            <a:off x="2096291" y="4435372"/>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425163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嵌入式软件架构</a:t>
            </a:r>
          </a:p>
        </p:txBody>
      </p:sp>
      <p:sp>
        <p:nvSpPr>
          <p:cNvPr id="30" name="矩形 29">
            <a:extLst>
              <a:ext uri="{FF2B5EF4-FFF2-40B4-BE49-F238E27FC236}">
                <a16:creationId xmlns:a16="http://schemas.microsoft.com/office/drawing/2014/main" id="{2BFA8148-4BBF-4539-B3B9-456875D05919}"/>
              </a:ext>
            </a:extLst>
          </p:cNvPr>
          <p:cNvSpPr/>
          <p:nvPr/>
        </p:nvSpPr>
        <p:spPr>
          <a:xfrm>
            <a:off x="467544" y="1075593"/>
            <a:ext cx="5016030" cy="461665"/>
          </a:xfrm>
          <a:prstGeom prst="rect">
            <a:avLst/>
          </a:prstGeom>
          <a:solidFill>
            <a:srgbClr val="92D050"/>
          </a:solidFill>
          <a:ln>
            <a:noFill/>
          </a:ln>
        </p:spPr>
        <p:txBody>
          <a:bodyPr wrap="square">
            <a:spAutoFit/>
          </a:bodyPr>
          <a:lstStyle/>
          <a:p>
            <a:pPr algn="ctr" eaLnBrk="1" hangingPunct="1"/>
            <a:r>
              <a:rPr lang="zh-CN" altLang="en-US" sz="2400" dirty="0">
                <a:solidFill>
                  <a:schemeClr val="accent6">
                    <a:lumMod val="50000"/>
                  </a:schemeClr>
                </a:solidFill>
                <a:ea typeface="宋体" panose="02010600030101010101" pitchFamily="2" charset="-122"/>
                <a:cs typeface="Times New Roman" panose="02020603050405020304" pitchFamily="18" charset="0"/>
              </a:rPr>
              <a:t>硬件搭台软件唱戏</a:t>
            </a:r>
            <a:endParaRPr lang="zh-CN" altLang="en-US" sz="2400" dirty="0">
              <a:solidFill>
                <a:schemeClr val="accent6">
                  <a:lumMod val="50000"/>
                </a:schemeClr>
              </a:solidFill>
              <a:latin typeface="黑体" pitchFamily="49" charset="-122"/>
              <a:ea typeface="黑体" pitchFamily="49" charset="-122"/>
            </a:endParaRPr>
          </a:p>
        </p:txBody>
      </p:sp>
      <p:pic>
        <p:nvPicPr>
          <p:cNvPr id="3" name="图片 2">
            <a:extLst>
              <a:ext uri="{FF2B5EF4-FFF2-40B4-BE49-F238E27FC236}">
                <a16:creationId xmlns:a16="http://schemas.microsoft.com/office/drawing/2014/main" id="{D08B7B9E-9B37-4602-8B8B-B8CB4C5950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544" y="1537258"/>
            <a:ext cx="5016030" cy="3850767"/>
          </a:xfrm>
          <a:prstGeom prst="rect">
            <a:avLst/>
          </a:prstGeom>
        </p:spPr>
      </p:pic>
      <p:sp>
        <p:nvSpPr>
          <p:cNvPr id="6" name="矩形 5">
            <a:extLst>
              <a:ext uri="{FF2B5EF4-FFF2-40B4-BE49-F238E27FC236}">
                <a16:creationId xmlns:a16="http://schemas.microsoft.com/office/drawing/2014/main" id="{2AFE0BCC-5E56-4781-87CE-2EE54B1040EE}"/>
              </a:ext>
            </a:extLst>
          </p:cNvPr>
          <p:cNvSpPr/>
          <p:nvPr/>
        </p:nvSpPr>
        <p:spPr>
          <a:xfrm>
            <a:off x="467544" y="5388025"/>
            <a:ext cx="5016030" cy="646331"/>
          </a:xfrm>
          <a:prstGeom prst="rect">
            <a:avLst/>
          </a:prstGeom>
          <a:solidFill>
            <a:schemeClr val="tx2">
              <a:lumMod val="20000"/>
              <a:lumOff val="80000"/>
            </a:schemeClr>
          </a:solidFill>
          <a:ln>
            <a:noFill/>
          </a:ln>
        </p:spPr>
        <p:txBody>
          <a:bodyPr wrap="square">
            <a:spAutoFit/>
          </a:bodyPr>
          <a:lstStyle/>
          <a:p>
            <a:pPr algn="ctr" eaLnBrk="1" hangingPunct="1"/>
            <a:r>
              <a:rPr lang="zh-CN" altLang="en-US" sz="1800" b="0" dirty="0">
                <a:solidFill>
                  <a:srgbClr val="FF0000"/>
                </a:solidFill>
                <a:ea typeface="仿宋_GB2312"/>
                <a:cs typeface="Times New Roman" panose="02020603050405020304" pitchFamily="18" charset="0"/>
              </a:rPr>
              <a:t>微处理器功能性能以及组织架构是嵌入式软件表演的舞台</a:t>
            </a:r>
            <a:endParaRPr lang="zh-CN" altLang="en-US" sz="1800" b="0" dirty="0">
              <a:solidFill>
                <a:srgbClr val="FF0000"/>
              </a:solidFill>
              <a:latin typeface="黑体" pitchFamily="49" charset="-122"/>
              <a:ea typeface="仿宋_GB2312"/>
            </a:endParaRPr>
          </a:p>
        </p:txBody>
      </p:sp>
      <p:sp>
        <p:nvSpPr>
          <p:cNvPr id="7" name="矩形 6">
            <a:extLst>
              <a:ext uri="{FF2B5EF4-FFF2-40B4-BE49-F238E27FC236}">
                <a16:creationId xmlns:a16="http://schemas.microsoft.com/office/drawing/2014/main" id="{0F4B77A9-1ED7-4F5A-9D90-B2579E9D8D29}"/>
              </a:ext>
            </a:extLst>
          </p:cNvPr>
          <p:cNvSpPr/>
          <p:nvPr/>
        </p:nvSpPr>
        <p:spPr>
          <a:xfrm>
            <a:off x="2123728" y="2617378"/>
            <a:ext cx="1800200" cy="646331"/>
          </a:xfrm>
          <a:prstGeom prst="rect">
            <a:avLst/>
          </a:prstGeom>
          <a:solidFill>
            <a:schemeClr val="tx2">
              <a:lumMod val="20000"/>
              <a:lumOff val="80000"/>
            </a:schemeClr>
          </a:solidFill>
          <a:ln>
            <a:noFill/>
          </a:ln>
        </p:spPr>
        <p:txBody>
          <a:bodyPr wrap="square">
            <a:spAutoFit/>
          </a:bodyPr>
          <a:lstStyle/>
          <a:p>
            <a:pPr algn="ctr" eaLnBrk="1" hangingPunct="1"/>
            <a:r>
              <a:rPr lang="zh-CN" altLang="en-US" sz="1800" b="0" dirty="0">
                <a:solidFill>
                  <a:srgbClr val="FF0000"/>
                </a:solidFill>
                <a:ea typeface="仿宋_GB2312"/>
                <a:cs typeface="Times New Roman" panose="02020603050405020304" pitchFamily="18" charset="0"/>
              </a:rPr>
              <a:t>嵌入式软件是电子产品的灵魂</a:t>
            </a:r>
            <a:endParaRPr lang="zh-CN" altLang="en-US" sz="1800" b="0" dirty="0">
              <a:solidFill>
                <a:srgbClr val="FF0000"/>
              </a:solidFill>
              <a:latin typeface="黑体" pitchFamily="49" charset="-122"/>
              <a:ea typeface="仿宋_GB2312"/>
            </a:endParaRPr>
          </a:p>
        </p:txBody>
      </p:sp>
      <p:pic>
        <p:nvPicPr>
          <p:cNvPr id="5" name="图片 4">
            <a:extLst>
              <a:ext uri="{FF2B5EF4-FFF2-40B4-BE49-F238E27FC236}">
                <a16:creationId xmlns:a16="http://schemas.microsoft.com/office/drawing/2014/main" id="{A17FA654-AB10-43F9-BF16-E8F0561E3DA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92554" y="1075593"/>
            <a:ext cx="3203848" cy="2031552"/>
          </a:xfrm>
          <a:prstGeom prst="rect">
            <a:avLst/>
          </a:prstGeom>
        </p:spPr>
      </p:pic>
      <p:pic>
        <p:nvPicPr>
          <p:cNvPr id="9" name="图片 8">
            <a:extLst>
              <a:ext uri="{FF2B5EF4-FFF2-40B4-BE49-F238E27FC236}">
                <a16:creationId xmlns:a16="http://schemas.microsoft.com/office/drawing/2014/main" id="{75C1DCD9-4769-4095-8EF8-DE76E1A55EB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92554" y="3263708"/>
            <a:ext cx="3386604" cy="1569023"/>
          </a:xfrm>
          <a:prstGeom prst="rect">
            <a:avLst/>
          </a:prstGeom>
        </p:spPr>
      </p:pic>
      <p:pic>
        <p:nvPicPr>
          <p:cNvPr id="13" name="图片 12">
            <a:extLst>
              <a:ext uri="{FF2B5EF4-FFF2-40B4-BE49-F238E27FC236}">
                <a16:creationId xmlns:a16="http://schemas.microsoft.com/office/drawing/2014/main" id="{1A5E5E9C-097B-47A0-89C2-E033B5B0A96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44074" y="4904584"/>
            <a:ext cx="3076398" cy="1613301"/>
          </a:xfrm>
          <a:prstGeom prst="rect">
            <a:avLst/>
          </a:prstGeom>
        </p:spPr>
      </p:pic>
    </p:spTree>
    <p:extLst>
      <p:ext uri="{BB962C8B-B14F-4D97-AF65-F5344CB8AC3E}">
        <p14:creationId xmlns:p14="http://schemas.microsoft.com/office/powerpoint/2010/main" val="108891268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嵌入式软件架构</a:t>
            </a:r>
          </a:p>
        </p:txBody>
      </p:sp>
      <p:sp>
        <p:nvSpPr>
          <p:cNvPr id="30" name="矩形 29">
            <a:extLst>
              <a:ext uri="{FF2B5EF4-FFF2-40B4-BE49-F238E27FC236}">
                <a16:creationId xmlns:a16="http://schemas.microsoft.com/office/drawing/2014/main" id="{2BFA8148-4BBF-4539-B3B9-456875D05919}"/>
              </a:ext>
            </a:extLst>
          </p:cNvPr>
          <p:cNvSpPr/>
          <p:nvPr/>
        </p:nvSpPr>
        <p:spPr>
          <a:xfrm>
            <a:off x="539552" y="1916832"/>
            <a:ext cx="7992888" cy="461665"/>
          </a:xfrm>
          <a:prstGeom prst="rect">
            <a:avLst/>
          </a:prstGeom>
          <a:solidFill>
            <a:schemeClr val="tx2">
              <a:lumMod val="20000"/>
              <a:lumOff val="80000"/>
            </a:schemeClr>
          </a:solidFill>
          <a:ln>
            <a:noFill/>
          </a:ln>
        </p:spPr>
        <p:txBody>
          <a:bodyPr wrap="square">
            <a:spAutoFit/>
          </a:bodyPr>
          <a:lstStyle/>
          <a:p>
            <a:pPr algn="ctr" eaLnBrk="1" hangingPunct="1"/>
            <a:r>
              <a:rPr lang="zh-CN" altLang="en-US" sz="2400" dirty="0">
                <a:solidFill>
                  <a:srgbClr val="0000FF"/>
                </a:solidFill>
                <a:latin typeface="宋体" panose="02010600030101010101" pitchFamily="2" charset="-122"/>
                <a:ea typeface="宋体" panose="02010600030101010101" pitchFamily="2" charset="-122"/>
                <a:cs typeface="Times New Roman" panose="02020603050405020304" pitchFamily="18" charset="0"/>
              </a:rPr>
              <a:t>常见简单嵌入式软件架构</a:t>
            </a:r>
            <a:endParaRPr lang="zh-CN" altLang="en-US" sz="2400" dirty="0">
              <a:solidFill>
                <a:srgbClr val="0000FF"/>
              </a:solidFill>
              <a:latin typeface="黑体" pitchFamily="49" charset="-122"/>
              <a:ea typeface="黑体" pitchFamily="49" charset="-122"/>
            </a:endParaRPr>
          </a:p>
        </p:txBody>
      </p:sp>
      <p:sp>
        <p:nvSpPr>
          <p:cNvPr id="6" name="矩形 5">
            <a:extLst>
              <a:ext uri="{FF2B5EF4-FFF2-40B4-BE49-F238E27FC236}">
                <a16:creationId xmlns:a16="http://schemas.microsoft.com/office/drawing/2014/main" id="{2AFE0BCC-5E56-4781-87CE-2EE54B1040EE}"/>
              </a:ext>
            </a:extLst>
          </p:cNvPr>
          <p:cNvSpPr/>
          <p:nvPr/>
        </p:nvSpPr>
        <p:spPr>
          <a:xfrm>
            <a:off x="539552" y="2383401"/>
            <a:ext cx="2664296" cy="369332"/>
          </a:xfrm>
          <a:prstGeom prst="rect">
            <a:avLst/>
          </a:prstGeom>
          <a:solidFill>
            <a:srgbClr val="FFFF66"/>
          </a:solidFill>
          <a:ln>
            <a:noFill/>
          </a:ln>
        </p:spPr>
        <p:txBody>
          <a:bodyPr wrap="square">
            <a:spAutoFit/>
          </a:bodyPr>
          <a:lstStyle/>
          <a:p>
            <a:pPr algn="ctr" eaLnBrk="1" hangingPunct="1"/>
            <a:r>
              <a:rPr lang="zh-CN" altLang="en-US" sz="1800" b="0" dirty="0">
                <a:solidFill>
                  <a:schemeClr val="accent5">
                    <a:lumMod val="50000"/>
                  </a:schemeClr>
                </a:solidFill>
              </a:rPr>
              <a:t>顺序执行的前后台系统 </a:t>
            </a:r>
            <a:endParaRPr lang="zh-CN" altLang="en-US" sz="1800" b="0" dirty="0">
              <a:solidFill>
                <a:schemeClr val="accent5">
                  <a:lumMod val="50000"/>
                </a:schemeClr>
              </a:solidFill>
              <a:latin typeface="黑体" pitchFamily="49" charset="-122"/>
              <a:ea typeface="仿宋_GB2312"/>
            </a:endParaRPr>
          </a:p>
        </p:txBody>
      </p:sp>
      <p:sp>
        <p:nvSpPr>
          <p:cNvPr id="10" name="矩形 9">
            <a:extLst>
              <a:ext uri="{FF2B5EF4-FFF2-40B4-BE49-F238E27FC236}">
                <a16:creationId xmlns:a16="http://schemas.microsoft.com/office/drawing/2014/main" id="{D6AF8CC6-B288-4A2F-9901-2FF02F4F39D8}"/>
              </a:ext>
            </a:extLst>
          </p:cNvPr>
          <p:cNvSpPr/>
          <p:nvPr/>
        </p:nvSpPr>
        <p:spPr>
          <a:xfrm>
            <a:off x="3203848" y="2378497"/>
            <a:ext cx="2664296" cy="369332"/>
          </a:xfrm>
          <a:prstGeom prst="rect">
            <a:avLst/>
          </a:prstGeom>
          <a:solidFill>
            <a:schemeClr val="accent2">
              <a:lumMod val="40000"/>
              <a:lumOff val="60000"/>
            </a:schemeClr>
          </a:solidFill>
          <a:ln>
            <a:noFill/>
          </a:ln>
        </p:spPr>
        <p:txBody>
          <a:bodyPr wrap="square">
            <a:spAutoFit/>
          </a:bodyPr>
          <a:lstStyle/>
          <a:p>
            <a:pPr algn="ctr" eaLnBrk="1" hangingPunct="1"/>
            <a:r>
              <a:rPr lang="zh-CN" altLang="en-US" sz="1800" b="0" dirty="0">
                <a:solidFill>
                  <a:schemeClr val="bg2">
                    <a:lumMod val="25000"/>
                  </a:schemeClr>
                </a:solidFill>
              </a:rPr>
              <a:t>时间片轮询系统 </a:t>
            </a:r>
          </a:p>
        </p:txBody>
      </p:sp>
      <p:sp>
        <p:nvSpPr>
          <p:cNvPr id="11" name="矩形 10">
            <a:extLst>
              <a:ext uri="{FF2B5EF4-FFF2-40B4-BE49-F238E27FC236}">
                <a16:creationId xmlns:a16="http://schemas.microsoft.com/office/drawing/2014/main" id="{9A8A8CA6-3DFF-45FE-BA93-8DB7371ACE8A}"/>
              </a:ext>
            </a:extLst>
          </p:cNvPr>
          <p:cNvSpPr/>
          <p:nvPr/>
        </p:nvSpPr>
        <p:spPr>
          <a:xfrm>
            <a:off x="5868144" y="2378497"/>
            <a:ext cx="2664296" cy="369332"/>
          </a:xfrm>
          <a:prstGeom prst="rect">
            <a:avLst/>
          </a:prstGeom>
          <a:solidFill>
            <a:schemeClr val="accent4">
              <a:lumMod val="60000"/>
              <a:lumOff val="40000"/>
            </a:schemeClr>
          </a:solidFill>
          <a:ln>
            <a:noFill/>
          </a:ln>
        </p:spPr>
        <p:txBody>
          <a:bodyPr wrap="square">
            <a:spAutoFit/>
          </a:bodyPr>
          <a:lstStyle/>
          <a:p>
            <a:pPr algn="ctr"/>
            <a:r>
              <a:rPr lang="zh-CN" altLang="en-US" sz="1800" b="0" dirty="0">
                <a:solidFill>
                  <a:schemeClr val="tx2">
                    <a:lumMod val="75000"/>
                  </a:schemeClr>
                </a:solidFill>
              </a:rPr>
              <a:t>多任务操作系统</a:t>
            </a:r>
          </a:p>
        </p:txBody>
      </p:sp>
      <p:sp>
        <p:nvSpPr>
          <p:cNvPr id="2" name="矩形 1">
            <a:extLst>
              <a:ext uri="{FF2B5EF4-FFF2-40B4-BE49-F238E27FC236}">
                <a16:creationId xmlns:a16="http://schemas.microsoft.com/office/drawing/2014/main" id="{A4B0A665-5138-442F-9B0B-5606E6B71D1D}"/>
              </a:ext>
            </a:extLst>
          </p:cNvPr>
          <p:cNvSpPr/>
          <p:nvPr/>
        </p:nvSpPr>
        <p:spPr>
          <a:xfrm>
            <a:off x="544327" y="1153815"/>
            <a:ext cx="7992888" cy="646331"/>
          </a:xfrm>
          <a:prstGeom prst="rect">
            <a:avLst/>
          </a:prstGeom>
          <a:solidFill>
            <a:srgbClr val="FFFF66"/>
          </a:solidFill>
        </p:spPr>
        <p:txBody>
          <a:bodyPr wrap="square">
            <a:spAutoFit/>
          </a:bodyPr>
          <a:lstStyle/>
          <a:p>
            <a:pPr marL="285750" indent="-285750">
              <a:buFontTx/>
              <a:buChar char="※"/>
            </a:pPr>
            <a:r>
              <a:rPr lang="zh-CN" altLang="en-US" sz="1800" b="0" dirty="0">
                <a:solidFill>
                  <a:srgbClr val="FF0000"/>
                </a:solidFill>
              </a:rPr>
              <a:t>软件架构描述的对象是直接构成系统的抽象组件。各个组件之间的连接则明确和相对细致地描述组件之间的通讯。 </a:t>
            </a:r>
          </a:p>
        </p:txBody>
      </p:sp>
      <p:sp>
        <p:nvSpPr>
          <p:cNvPr id="4" name="矩形 3">
            <a:extLst>
              <a:ext uri="{FF2B5EF4-FFF2-40B4-BE49-F238E27FC236}">
                <a16:creationId xmlns:a16="http://schemas.microsoft.com/office/drawing/2014/main" id="{FBA0A5D6-0BC4-47CB-A997-EC26ABCFF6D2}"/>
              </a:ext>
            </a:extLst>
          </p:cNvPr>
          <p:cNvSpPr/>
          <p:nvPr/>
        </p:nvSpPr>
        <p:spPr>
          <a:xfrm>
            <a:off x="539552" y="2757637"/>
            <a:ext cx="2664296" cy="3660682"/>
          </a:xfrm>
          <a:prstGeom prst="rect">
            <a:avLst/>
          </a:prstGeom>
          <a:solidFill>
            <a:schemeClr val="tx2">
              <a:lumMod val="60000"/>
              <a:lumOff val="40000"/>
            </a:schemeClr>
          </a:solidFill>
        </p:spPr>
        <p:txBody>
          <a:bodyPr wrap="square">
            <a:spAutoFit/>
          </a:bodyPr>
          <a:lstStyle/>
          <a:p>
            <a:pPr>
              <a:lnSpc>
                <a:spcPct val="150000"/>
              </a:lnSpc>
            </a:pPr>
            <a:r>
              <a:rPr lang="zh-CN" altLang="en-US" sz="1200" b="0" dirty="0">
                <a:solidFill>
                  <a:schemeClr val="tx1">
                    <a:lumMod val="95000"/>
                    <a:lumOff val="5000"/>
                  </a:schemeClr>
                </a:solidFill>
              </a:rPr>
              <a:t>      应用程序是一个无限的循环，循环中调用相应的函数完成相应的操作</a:t>
            </a:r>
            <a:r>
              <a:rPr lang="en-US" altLang="zh-CN" sz="1200" b="0" dirty="0">
                <a:solidFill>
                  <a:schemeClr val="tx1">
                    <a:lumMod val="95000"/>
                    <a:lumOff val="5000"/>
                  </a:schemeClr>
                </a:solidFill>
              </a:rPr>
              <a:t>,</a:t>
            </a:r>
            <a:r>
              <a:rPr lang="zh-CN" altLang="en-US" sz="1200" b="0" dirty="0">
                <a:solidFill>
                  <a:schemeClr val="tx1">
                    <a:lumMod val="95000"/>
                    <a:lumOff val="5000"/>
                  </a:schemeClr>
                </a:solidFill>
              </a:rPr>
              <a:t>这部分可以看成后台行为。前台程序通过中断来处理事件；后台程序则掌管整个嵌入式系统软、硬件资源的分配、管理以及任务的调度，是一个系统管理调度程序。这就是通常所说的前后台系统。</a:t>
            </a:r>
            <a:endParaRPr lang="en-US" altLang="zh-CN" sz="1200" b="0" dirty="0">
              <a:solidFill>
                <a:schemeClr val="tx1">
                  <a:lumMod val="95000"/>
                  <a:lumOff val="5000"/>
                </a:schemeClr>
              </a:solidFill>
            </a:endParaRPr>
          </a:p>
          <a:p>
            <a:pPr>
              <a:lnSpc>
                <a:spcPct val="150000"/>
              </a:lnSpc>
            </a:pPr>
            <a:r>
              <a:rPr lang="zh-CN" altLang="en-US" sz="1200" b="0" dirty="0">
                <a:solidFill>
                  <a:schemeClr val="tx1">
                    <a:lumMod val="95000"/>
                    <a:lumOff val="5000"/>
                  </a:schemeClr>
                </a:solidFill>
              </a:rPr>
              <a:t>     这种架构的优点是使用简单易于理解，而缺点是每个任务所占的</a:t>
            </a:r>
            <a:r>
              <a:rPr lang="en-US" altLang="zh-CN" sz="1200" b="0" dirty="0">
                <a:solidFill>
                  <a:schemeClr val="tx1">
                    <a:lumMod val="95000"/>
                    <a:lumOff val="5000"/>
                  </a:schemeClr>
                </a:solidFill>
              </a:rPr>
              <a:t>CPU</a:t>
            </a:r>
            <a:r>
              <a:rPr lang="zh-CN" altLang="en-US" sz="1200" b="0" dirty="0">
                <a:solidFill>
                  <a:schemeClr val="tx1">
                    <a:lumMod val="95000"/>
                    <a:lumOff val="5000"/>
                  </a:schemeClr>
                </a:solidFill>
              </a:rPr>
              <a:t>时间过长的话，会导致程序的实时性能差。 </a:t>
            </a:r>
            <a:endParaRPr lang="en-US" altLang="zh-CN" sz="1200" b="0" dirty="0">
              <a:solidFill>
                <a:schemeClr val="tx1">
                  <a:lumMod val="95000"/>
                  <a:lumOff val="5000"/>
                </a:schemeClr>
              </a:solidFill>
            </a:endParaRPr>
          </a:p>
          <a:p>
            <a:pPr>
              <a:lnSpc>
                <a:spcPct val="150000"/>
              </a:lnSpc>
            </a:pPr>
            <a:endParaRPr lang="zh-CN" altLang="en-US" sz="1200" b="0" dirty="0">
              <a:solidFill>
                <a:schemeClr val="tx1">
                  <a:lumMod val="95000"/>
                  <a:lumOff val="5000"/>
                </a:schemeClr>
              </a:solidFill>
            </a:endParaRPr>
          </a:p>
        </p:txBody>
      </p:sp>
      <p:sp>
        <p:nvSpPr>
          <p:cNvPr id="14" name="矩形 13">
            <a:extLst>
              <a:ext uri="{FF2B5EF4-FFF2-40B4-BE49-F238E27FC236}">
                <a16:creationId xmlns:a16="http://schemas.microsoft.com/office/drawing/2014/main" id="{B4602990-9802-4F90-BC08-FE320812D8DB}"/>
              </a:ext>
            </a:extLst>
          </p:cNvPr>
          <p:cNvSpPr/>
          <p:nvPr/>
        </p:nvSpPr>
        <p:spPr>
          <a:xfrm>
            <a:off x="3203848" y="2757637"/>
            <a:ext cx="2664296" cy="3660682"/>
          </a:xfrm>
          <a:prstGeom prst="rect">
            <a:avLst/>
          </a:prstGeom>
          <a:solidFill>
            <a:srgbClr val="92D050"/>
          </a:solidFill>
        </p:spPr>
        <p:txBody>
          <a:bodyPr wrap="square">
            <a:spAutoFit/>
          </a:bodyPr>
          <a:lstStyle/>
          <a:p>
            <a:pPr>
              <a:lnSpc>
                <a:spcPct val="150000"/>
              </a:lnSpc>
            </a:pPr>
            <a:r>
              <a:rPr lang="zh-CN" altLang="en-US" sz="1200" b="0" dirty="0">
                <a:solidFill>
                  <a:schemeClr val="tx1">
                    <a:lumMod val="95000"/>
                    <a:lumOff val="5000"/>
                  </a:schemeClr>
                </a:solidFill>
              </a:rPr>
              <a:t>     时间片轮询法对应系统中的任务调度算法是分时处理。核心思路是把 </a:t>
            </a:r>
            <a:r>
              <a:rPr lang="en-US" altLang="zh-CN" sz="1200" b="0" dirty="0">
                <a:solidFill>
                  <a:schemeClr val="tx1">
                    <a:lumMod val="95000"/>
                    <a:lumOff val="5000"/>
                  </a:schemeClr>
                </a:solidFill>
              </a:rPr>
              <a:t>CPU </a:t>
            </a:r>
            <a:r>
              <a:rPr lang="zh-CN" altLang="en-US" sz="1200" b="0" dirty="0">
                <a:solidFill>
                  <a:schemeClr val="tx1">
                    <a:lumMod val="95000"/>
                    <a:lumOff val="5000"/>
                  </a:schemeClr>
                </a:solidFill>
              </a:rPr>
              <a:t>的时间分时给各个任务使用。 时间片轮询法的实质是选出一个定时器，每进一次定时中断对计数值进行自加，在主循环中根据这个计数值执行任务，这个计数值也就是任务轮询的时间片。</a:t>
            </a:r>
            <a:endParaRPr lang="en-US" altLang="zh-CN" sz="1200" b="0" dirty="0">
              <a:solidFill>
                <a:schemeClr val="tx1">
                  <a:lumMod val="95000"/>
                  <a:lumOff val="5000"/>
                </a:schemeClr>
              </a:solidFill>
            </a:endParaRPr>
          </a:p>
          <a:p>
            <a:pPr>
              <a:lnSpc>
                <a:spcPct val="150000"/>
              </a:lnSpc>
            </a:pPr>
            <a:r>
              <a:rPr lang="zh-CN" altLang="en-US" sz="1200" b="0" dirty="0">
                <a:solidFill>
                  <a:schemeClr val="tx1">
                    <a:lumMod val="95000"/>
                    <a:lumOff val="5000"/>
                  </a:schemeClr>
                </a:solidFill>
              </a:rPr>
              <a:t>     时间片轮询法相比顺序执行还是有很大优势的，既有顺序执行法的优点，也有操作系统的部分优点。</a:t>
            </a:r>
            <a:endParaRPr lang="en-US" altLang="zh-CN" sz="1200" b="0" dirty="0">
              <a:solidFill>
                <a:schemeClr val="tx1">
                  <a:lumMod val="95000"/>
                  <a:lumOff val="5000"/>
                </a:schemeClr>
              </a:solidFill>
            </a:endParaRPr>
          </a:p>
          <a:p>
            <a:pPr>
              <a:lnSpc>
                <a:spcPct val="150000"/>
              </a:lnSpc>
            </a:pPr>
            <a:endParaRPr lang="en-US" altLang="zh-CN" sz="1200" b="0" dirty="0">
              <a:solidFill>
                <a:schemeClr val="tx1">
                  <a:lumMod val="95000"/>
                  <a:lumOff val="5000"/>
                </a:schemeClr>
              </a:solidFill>
            </a:endParaRPr>
          </a:p>
          <a:p>
            <a:pPr>
              <a:lnSpc>
                <a:spcPct val="150000"/>
              </a:lnSpc>
            </a:pPr>
            <a:r>
              <a:rPr lang="zh-CN" altLang="en-US" sz="1200" b="0" dirty="0">
                <a:solidFill>
                  <a:schemeClr val="tx1">
                    <a:lumMod val="95000"/>
                    <a:lumOff val="5000"/>
                  </a:schemeClr>
                </a:solidFill>
              </a:rPr>
              <a:t> </a:t>
            </a:r>
          </a:p>
        </p:txBody>
      </p:sp>
      <p:sp>
        <p:nvSpPr>
          <p:cNvPr id="8" name="矩形 7">
            <a:extLst>
              <a:ext uri="{FF2B5EF4-FFF2-40B4-BE49-F238E27FC236}">
                <a16:creationId xmlns:a16="http://schemas.microsoft.com/office/drawing/2014/main" id="{EC01CD85-F514-4646-BF8C-92A56C7611D8}"/>
              </a:ext>
            </a:extLst>
          </p:cNvPr>
          <p:cNvSpPr/>
          <p:nvPr/>
        </p:nvSpPr>
        <p:spPr>
          <a:xfrm>
            <a:off x="5868144" y="2747829"/>
            <a:ext cx="2664296" cy="3660682"/>
          </a:xfrm>
          <a:prstGeom prst="rect">
            <a:avLst/>
          </a:prstGeom>
          <a:solidFill>
            <a:srgbClr val="FFC000"/>
          </a:solidFill>
        </p:spPr>
        <p:txBody>
          <a:bodyPr wrap="square">
            <a:spAutoFit/>
          </a:bodyPr>
          <a:lstStyle/>
          <a:p>
            <a:pPr>
              <a:lnSpc>
                <a:spcPct val="150000"/>
              </a:lnSpc>
            </a:pPr>
            <a:r>
              <a:rPr lang="zh-CN" altLang="en-US" sz="1200" b="0" dirty="0">
                <a:solidFill>
                  <a:schemeClr val="accent4">
                    <a:lumMod val="50000"/>
                  </a:schemeClr>
                </a:solidFill>
              </a:rPr>
              <a:t>      在多任务操作系统上进行二次开发，操作系统通过一个内核的调度来管理</a:t>
            </a:r>
            <a:r>
              <a:rPr lang="en-US" altLang="zh-CN" sz="1200" b="0" dirty="0">
                <a:solidFill>
                  <a:schemeClr val="accent4">
                    <a:lumMod val="50000"/>
                  </a:schemeClr>
                </a:solidFill>
              </a:rPr>
              <a:t>CPU</a:t>
            </a:r>
            <a:r>
              <a:rPr lang="zh-CN" altLang="en-US" sz="1200" b="0" dirty="0">
                <a:solidFill>
                  <a:schemeClr val="accent4">
                    <a:lumMod val="50000"/>
                  </a:schemeClr>
                </a:solidFill>
              </a:rPr>
              <a:t>，使得所有的模块也就是任务都能正常运行，达到相对意义的“并行”。同时采用一定的调度算法来保证实时性。操作系统将应用层软件分成多个任务，简化了应用软件的设计，同时使得嵌入式软件的实时性得到保证。</a:t>
            </a:r>
            <a:endParaRPr lang="en-US" altLang="zh-CN" sz="1200" b="0" dirty="0">
              <a:solidFill>
                <a:schemeClr val="accent4">
                  <a:lumMod val="50000"/>
                </a:schemeClr>
              </a:solidFill>
            </a:endParaRPr>
          </a:p>
          <a:p>
            <a:pPr>
              <a:lnSpc>
                <a:spcPct val="150000"/>
              </a:lnSpc>
            </a:pPr>
            <a:r>
              <a:rPr lang="en-US" altLang="zh-CN" sz="1200" b="0" dirty="0">
                <a:solidFill>
                  <a:schemeClr val="accent4">
                    <a:lumMod val="50000"/>
                  </a:schemeClr>
                </a:solidFill>
              </a:rPr>
              <a:t>       </a:t>
            </a:r>
            <a:r>
              <a:rPr lang="zh-CN" altLang="en-US" sz="1200" b="0" dirty="0">
                <a:solidFill>
                  <a:schemeClr val="accent4">
                    <a:lumMod val="50000"/>
                  </a:schemeClr>
                </a:solidFill>
              </a:rPr>
              <a:t>嵌入式操作系统简化了应用软件设计，并通过</a:t>
            </a:r>
            <a:r>
              <a:rPr lang="en-US" altLang="zh-CN" sz="1200" b="0" dirty="0">
                <a:solidFill>
                  <a:schemeClr val="accent4">
                    <a:lumMod val="50000"/>
                  </a:schemeClr>
                </a:solidFill>
              </a:rPr>
              <a:t>API</a:t>
            </a:r>
            <a:r>
              <a:rPr lang="zh-CN" altLang="en-US" sz="1200" b="0" dirty="0">
                <a:solidFill>
                  <a:schemeClr val="accent4">
                    <a:lumMod val="50000"/>
                  </a:schemeClr>
                </a:solidFill>
              </a:rPr>
              <a:t>接口实现模块化设计，缺点是操作系统对硬件资源需求较大。</a:t>
            </a:r>
          </a:p>
        </p:txBody>
      </p:sp>
    </p:spTree>
    <p:extLst>
      <p:ext uri="{BB962C8B-B14F-4D97-AF65-F5344CB8AC3E}">
        <p14:creationId xmlns:p14="http://schemas.microsoft.com/office/powerpoint/2010/main" val="47970742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txBox="1">
            <a:spLocks noChangeArrowheads="1"/>
          </p:cNvSpPr>
          <p:nvPr/>
        </p:nvSpPr>
        <p:spPr bwMode="auto">
          <a:xfrm>
            <a:off x="5651500" y="115888"/>
            <a:ext cx="3082925" cy="50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2000" b="1">
                <a:solidFill>
                  <a:schemeClr val="tx1"/>
                </a:solidFill>
                <a:latin typeface="仿宋_GB2312" charset="-122"/>
                <a:ea typeface="仿宋_GB2312" charset="-122"/>
              </a:defRPr>
            </a:lvl1pPr>
            <a:lvl2pPr marL="742950" indent="-285750" eaLnBrk="0" hangingPunct="0">
              <a:defRPr sz="2000" b="1">
                <a:solidFill>
                  <a:schemeClr val="tx1"/>
                </a:solidFill>
                <a:latin typeface="仿宋_GB2312" charset="-122"/>
                <a:ea typeface="仿宋_GB2312" charset="-122"/>
              </a:defRPr>
            </a:lvl2pPr>
            <a:lvl3pPr marL="1143000" indent="-228600" eaLnBrk="0" hangingPunct="0">
              <a:defRPr sz="2000" b="1">
                <a:solidFill>
                  <a:schemeClr val="tx1"/>
                </a:solidFill>
                <a:latin typeface="仿宋_GB2312" charset="-122"/>
                <a:ea typeface="仿宋_GB2312" charset="-122"/>
              </a:defRPr>
            </a:lvl3pPr>
            <a:lvl4pPr marL="1600200" indent="-228600" eaLnBrk="0" hangingPunct="0">
              <a:defRPr sz="2000" b="1">
                <a:solidFill>
                  <a:schemeClr val="tx1"/>
                </a:solidFill>
                <a:latin typeface="仿宋_GB2312" charset="-122"/>
                <a:ea typeface="仿宋_GB2312" charset="-122"/>
              </a:defRPr>
            </a:lvl4pPr>
            <a:lvl5pPr marL="2057400" indent="-228600" eaLnBrk="0" hangingPunct="0">
              <a:defRPr sz="2000" b="1">
                <a:solidFill>
                  <a:schemeClr val="tx1"/>
                </a:solidFill>
                <a:latin typeface="仿宋_GB2312" charset="-122"/>
                <a:ea typeface="仿宋_GB2312" charset="-122"/>
              </a:defRPr>
            </a:lvl5pPr>
            <a:lvl6pPr marL="2514600" indent="-228600" algn="ctr" eaLnBrk="0" fontAlgn="base" hangingPunct="0">
              <a:spcBef>
                <a:spcPct val="0"/>
              </a:spcBef>
              <a:spcAft>
                <a:spcPct val="0"/>
              </a:spcAft>
              <a:defRPr sz="2000" b="1">
                <a:solidFill>
                  <a:schemeClr val="tx1"/>
                </a:solidFill>
                <a:latin typeface="仿宋_GB2312" charset="-122"/>
                <a:ea typeface="仿宋_GB2312" charset="-122"/>
              </a:defRPr>
            </a:lvl6pPr>
            <a:lvl7pPr marL="2971800" indent="-228600" algn="ctr" eaLnBrk="0" fontAlgn="base" hangingPunct="0">
              <a:spcBef>
                <a:spcPct val="0"/>
              </a:spcBef>
              <a:spcAft>
                <a:spcPct val="0"/>
              </a:spcAft>
              <a:defRPr sz="2000" b="1">
                <a:solidFill>
                  <a:schemeClr val="tx1"/>
                </a:solidFill>
                <a:latin typeface="仿宋_GB2312" charset="-122"/>
                <a:ea typeface="仿宋_GB2312" charset="-122"/>
              </a:defRPr>
            </a:lvl7pPr>
            <a:lvl8pPr marL="3429000" indent="-228600" algn="ctr" eaLnBrk="0" fontAlgn="base" hangingPunct="0">
              <a:spcBef>
                <a:spcPct val="0"/>
              </a:spcBef>
              <a:spcAft>
                <a:spcPct val="0"/>
              </a:spcAft>
              <a:defRPr sz="2000" b="1">
                <a:solidFill>
                  <a:schemeClr val="tx1"/>
                </a:solidFill>
                <a:latin typeface="仿宋_GB2312" charset="-122"/>
                <a:ea typeface="仿宋_GB2312" charset="-122"/>
              </a:defRPr>
            </a:lvl8pPr>
            <a:lvl9pPr marL="3886200" indent="-228600" algn="ctr" eaLnBrk="0" fontAlgn="base" hangingPunct="0">
              <a:spcBef>
                <a:spcPct val="0"/>
              </a:spcBef>
              <a:spcAft>
                <a:spcPct val="0"/>
              </a:spcAft>
              <a:defRPr sz="2000" b="1">
                <a:solidFill>
                  <a:schemeClr val="tx1"/>
                </a:solidFill>
                <a:latin typeface="仿宋_GB2312" charset="-122"/>
                <a:ea typeface="仿宋_GB2312" charset="-122"/>
              </a:defRPr>
            </a:lvl9pPr>
          </a:lstStyle>
          <a:p>
            <a:pPr eaLnBrk="1" hangingPunct="1">
              <a:lnSpc>
                <a:spcPct val="130000"/>
              </a:lnSpc>
            </a:pPr>
            <a:r>
              <a:rPr lang="zh-CN" altLang="en-US" sz="3200">
                <a:solidFill>
                  <a:schemeClr val="bg1"/>
                </a:solidFill>
                <a:latin typeface="微软雅黑" pitchFamily="34" charset="-122"/>
                <a:ea typeface="微软雅黑" pitchFamily="34" charset="-122"/>
              </a:rPr>
              <a:t>目   录</a:t>
            </a:r>
            <a:endParaRPr lang="en-US" altLang="zh-CN" sz="3200">
              <a:solidFill>
                <a:schemeClr val="bg1"/>
              </a:solidFill>
              <a:latin typeface="微软雅黑" pitchFamily="34" charset="-122"/>
              <a:ea typeface="微软雅黑" pitchFamily="34" charset="-122"/>
            </a:endParaRPr>
          </a:p>
        </p:txBody>
      </p:sp>
      <p:sp>
        <p:nvSpPr>
          <p:cNvPr id="5124" name="Rectangle 35"/>
          <p:cNvSpPr>
            <a:spLocks noChangeArrowheads="1"/>
          </p:cNvSpPr>
          <p:nvPr/>
        </p:nvSpPr>
        <p:spPr bwMode="auto">
          <a:xfrm>
            <a:off x="1073445" y="1771076"/>
            <a:ext cx="3138508"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a:r>
              <a:rPr lang="zh-CN" altLang="en-US" sz="2800" dirty="0">
                <a:solidFill>
                  <a:schemeClr val="bg1"/>
                </a:solidFill>
                <a:latin typeface="黑体" pitchFamily="49" charset="-122"/>
                <a:ea typeface="黑体" pitchFamily="49" charset="-122"/>
              </a:rPr>
              <a:t>嵌入式软件架构</a:t>
            </a:r>
          </a:p>
        </p:txBody>
      </p:sp>
      <p:sp>
        <p:nvSpPr>
          <p:cNvPr id="5126" name="Rectangle 35"/>
          <p:cNvSpPr>
            <a:spLocks noChangeArrowheads="1"/>
          </p:cNvSpPr>
          <p:nvPr/>
        </p:nvSpPr>
        <p:spPr bwMode="auto">
          <a:xfrm>
            <a:off x="2493536" y="3297066"/>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solidFill>
                <a:latin typeface="黑体" pitchFamily="49" charset="-122"/>
                <a:ea typeface="黑体" pitchFamily="49" charset="-122"/>
              </a:rPr>
              <a:t>嵌入式软件思想</a:t>
            </a:r>
          </a:p>
        </p:txBody>
      </p:sp>
      <p:cxnSp>
        <p:nvCxnSpPr>
          <p:cNvPr id="4" name="直接连接符 3"/>
          <p:cNvCxnSpPr>
            <a:cxnSpLocks/>
          </p:cNvCxnSpPr>
          <p:nvPr/>
        </p:nvCxnSpPr>
        <p:spPr>
          <a:xfrm>
            <a:off x="2081557" y="2380676"/>
            <a:ext cx="0" cy="2054696"/>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2096291" y="3643284"/>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8" name="Rectangle 35"/>
          <p:cNvSpPr>
            <a:spLocks noChangeArrowheads="1"/>
          </p:cNvSpPr>
          <p:nvPr/>
        </p:nvSpPr>
        <p:spPr bwMode="auto">
          <a:xfrm>
            <a:off x="2494034" y="2508365"/>
            <a:ext cx="4959523"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常见嵌入式软件架构</a:t>
            </a:r>
          </a:p>
        </p:txBody>
      </p:sp>
      <p:cxnSp>
        <p:nvCxnSpPr>
          <p:cNvPr id="19" name="直接连接符 18"/>
          <p:cNvCxnSpPr>
            <a:cxnSpLocks/>
            <a:endCxn id="18" idx="1"/>
          </p:cNvCxnSpPr>
          <p:nvPr/>
        </p:nvCxnSpPr>
        <p:spPr>
          <a:xfrm>
            <a:off x="2096291" y="2813165"/>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 name="右箭头 19"/>
          <p:cNvSpPr/>
          <p:nvPr/>
        </p:nvSpPr>
        <p:spPr>
          <a:xfrm>
            <a:off x="1073445" y="3338484"/>
            <a:ext cx="72008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35">
            <a:extLst>
              <a:ext uri="{FF2B5EF4-FFF2-40B4-BE49-F238E27FC236}">
                <a16:creationId xmlns:a16="http://schemas.microsoft.com/office/drawing/2014/main" id="{FC0D0968-C147-407D-9869-FD00F3CA13B1}"/>
              </a:ext>
            </a:extLst>
          </p:cNvPr>
          <p:cNvSpPr>
            <a:spLocks noChangeArrowheads="1"/>
          </p:cNvSpPr>
          <p:nvPr/>
        </p:nvSpPr>
        <p:spPr bwMode="auto">
          <a:xfrm>
            <a:off x="2493536" y="4083578"/>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嵌入式系统架构</a:t>
            </a:r>
          </a:p>
        </p:txBody>
      </p:sp>
      <p:cxnSp>
        <p:nvCxnSpPr>
          <p:cNvPr id="12" name="直接连接符 11">
            <a:extLst>
              <a:ext uri="{FF2B5EF4-FFF2-40B4-BE49-F238E27FC236}">
                <a16:creationId xmlns:a16="http://schemas.microsoft.com/office/drawing/2014/main" id="{5B5FBAF0-FDC8-49FB-BA70-404638A7B2A8}"/>
              </a:ext>
            </a:extLst>
          </p:cNvPr>
          <p:cNvCxnSpPr/>
          <p:nvPr/>
        </p:nvCxnSpPr>
        <p:spPr>
          <a:xfrm>
            <a:off x="2096291" y="4435372"/>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186541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嵌入式软件架构</a:t>
            </a:r>
          </a:p>
        </p:txBody>
      </p:sp>
      <p:sp>
        <p:nvSpPr>
          <p:cNvPr id="30" name="矩形 29">
            <a:extLst>
              <a:ext uri="{FF2B5EF4-FFF2-40B4-BE49-F238E27FC236}">
                <a16:creationId xmlns:a16="http://schemas.microsoft.com/office/drawing/2014/main" id="{2BFA8148-4BBF-4539-B3B9-456875D05919}"/>
              </a:ext>
            </a:extLst>
          </p:cNvPr>
          <p:cNvSpPr/>
          <p:nvPr/>
        </p:nvSpPr>
        <p:spPr>
          <a:xfrm>
            <a:off x="539552" y="980728"/>
            <a:ext cx="3096344" cy="461665"/>
          </a:xfrm>
          <a:prstGeom prst="rect">
            <a:avLst/>
          </a:prstGeom>
          <a:solidFill>
            <a:schemeClr val="tx2">
              <a:lumMod val="20000"/>
              <a:lumOff val="80000"/>
            </a:schemeClr>
          </a:solidFill>
          <a:ln>
            <a:noFill/>
          </a:ln>
        </p:spPr>
        <p:txBody>
          <a:bodyPr wrap="square">
            <a:spAutoFit/>
          </a:bodyPr>
          <a:lstStyle/>
          <a:p>
            <a:pPr algn="ctr" eaLnBrk="1" hangingPunct="1"/>
            <a:r>
              <a:rPr lang="zh-CN" altLang="en-US" sz="2400" dirty="0">
                <a:solidFill>
                  <a:srgbClr val="0000FF"/>
                </a:solidFill>
                <a:latin typeface="宋体" panose="02010600030101010101" pitchFamily="2" charset="-122"/>
                <a:ea typeface="宋体" panose="02010600030101010101" pitchFamily="2" charset="-122"/>
                <a:cs typeface="Times New Roman" panose="02020603050405020304" pitchFamily="18" charset="0"/>
              </a:rPr>
              <a:t>嵌入式软件编程思想</a:t>
            </a:r>
            <a:endParaRPr lang="zh-CN" altLang="en-US" sz="2400" dirty="0">
              <a:solidFill>
                <a:srgbClr val="0000FF"/>
              </a:solidFill>
              <a:latin typeface="黑体" pitchFamily="49" charset="-122"/>
              <a:ea typeface="黑体" pitchFamily="49" charset="-122"/>
            </a:endParaRPr>
          </a:p>
        </p:txBody>
      </p:sp>
      <p:sp>
        <p:nvSpPr>
          <p:cNvPr id="7" name="矩形 6">
            <a:extLst>
              <a:ext uri="{FF2B5EF4-FFF2-40B4-BE49-F238E27FC236}">
                <a16:creationId xmlns:a16="http://schemas.microsoft.com/office/drawing/2014/main" id="{ABD389FB-8773-4901-B211-0DE7DD86A097}"/>
              </a:ext>
            </a:extLst>
          </p:cNvPr>
          <p:cNvSpPr/>
          <p:nvPr/>
        </p:nvSpPr>
        <p:spPr>
          <a:xfrm>
            <a:off x="539552" y="1484784"/>
            <a:ext cx="5544616" cy="787523"/>
          </a:xfrm>
          <a:prstGeom prst="rect">
            <a:avLst/>
          </a:prstGeom>
          <a:solidFill>
            <a:srgbClr val="FFC000"/>
          </a:solidFill>
        </p:spPr>
        <p:txBody>
          <a:bodyPr wrap="square">
            <a:spAutoFit/>
          </a:bodyPr>
          <a:lstStyle/>
          <a:p>
            <a:pPr marL="342900" indent="-342900">
              <a:lnSpc>
                <a:spcPct val="150000"/>
              </a:lnSpc>
              <a:buFont typeface="Wingdings" panose="05000000000000000000" pitchFamily="2" charset="2"/>
              <a:buChar char="u"/>
            </a:pPr>
            <a:r>
              <a:rPr lang="zh-CN" altLang="en-US" sz="1600" b="0" dirty="0">
                <a:solidFill>
                  <a:schemeClr val="tx2">
                    <a:lumMod val="50000"/>
                  </a:schemeClr>
                </a:solidFill>
              </a:rPr>
              <a:t>嵌入式软件编程思想有很多，包括模块化思想、框架式思想、状态机思想等等</a:t>
            </a:r>
            <a:r>
              <a:rPr lang="en-US" altLang="zh-CN" sz="1600" b="0" dirty="0">
                <a:solidFill>
                  <a:schemeClr val="tx2">
                    <a:lumMod val="50000"/>
                  </a:schemeClr>
                </a:solidFill>
              </a:rPr>
              <a:t>……</a:t>
            </a:r>
          </a:p>
        </p:txBody>
      </p:sp>
      <p:pic>
        <p:nvPicPr>
          <p:cNvPr id="12" name="图片 11">
            <a:extLst>
              <a:ext uri="{FF2B5EF4-FFF2-40B4-BE49-F238E27FC236}">
                <a16:creationId xmlns:a16="http://schemas.microsoft.com/office/drawing/2014/main" id="{7B8B0668-09CB-479A-ABAE-4F12CA676E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0510" y="990236"/>
            <a:ext cx="1294804" cy="1714320"/>
          </a:xfrm>
          <a:prstGeom prst="rect">
            <a:avLst/>
          </a:prstGeom>
        </p:spPr>
      </p:pic>
      <p:sp>
        <p:nvSpPr>
          <p:cNvPr id="13" name="矩形 12">
            <a:extLst>
              <a:ext uri="{FF2B5EF4-FFF2-40B4-BE49-F238E27FC236}">
                <a16:creationId xmlns:a16="http://schemas.microsoft.com/office/drawing/2014/main" id="{962565D7-2415-4F7E-A0E6-A1DE69EAFADB}"/>
              </a:ext>
            </a:extLst>
          </p:cNvPr>
          <p:cNvSpPr/>
          <p:nvPr/>
        </p:nvSpPr>
        <p:spPr>
          <a:xfrm>
            <a:off x="539552" y="2704974"/>
            <a:ext cx="8280920" cy="3337196"/>
          </a:xfrm>
          <a:prstGeom prst="rect">
            <a:avLst/>
          </a:prstGeom>
          <a:solidFill>
            <a:schemeClr val="accent3">
              <a:lumMod val="20000"/>
              <a:lumOff val="80000"/>
            </a:schemeClr>
          </a:solidFill>
        </p:spPr>
        <p:txBody>
          <a:bodyPr wrap="square">
            <a:spAutoFit/>
          </a:bodyPr>
          <a:lstStyle/>
          <a:p>
            <a:pPr marL="457200" indent="-457200">
              <a:lnSpc>
                <a:spcPct val="150000"/>
              </a:lnSpc>
              <a:buFont typeface="+mj-lt"/>
              <a:buAutoNum type="romanUcPeriod"/>
            </a:pPr>
            <a:r>
              <a:rPr lang="zh-CN" altLang="en-US" sz="1400" dirty="0">
                <a:solidFill>
                  <a:srgbClr val="990000"/>
                </a:solidFill>
                <a:latin typeface="arial" panose="020B0604020202020204" pitchFamily="34" charset="0"/>
                <a:ea typeface="仿宋_GB2312"/>
              </a:rPr>
              <a:t>状态</a:t>
            </a:r>
            <a:r>
              <a:rPr lang="en-US" altLang="zh-CN" sz="1400" dirty="0">
                <a:solidFill>
                  <a:srgbClr val="990000"/>
                </a:solidFill>
                <a:latin typeface="arial" panose="020B0604020202020204" pitchFamily="34" charset="0"/>
                <a:ea typeface="仿宋_GB2312"/>
              </a:rPr>
              <a:t>(state)</a:t>
            </a:r>
            <a:r>
              <a:rPr lang="zh-CN" altLang="en-US" sz="1400" dirty="0">
                <a:solidFill>
                  <a:srgbClr val="990000"/>
                </a:solidFill>
                <a:latin typeface="arial" panose="020B0604020202020204" pitchFamily="34" charset="0"/>
                <a:ea typeface="仿宋_GB2312"/>
              </a:rPr>
              <a:t>：</a:t>
            </a:r>
            <a:endParaRPr lang="en-US" altLang="zh-CN" sz="1400" dirty="0">
              <a:solidFill>
                <a:srgbClr val="990000"/>
              </a:solidFill>
              <a:latin typeface="arial" panose="020B0604020202020204" pitchFamily="34" charset="0"/>
              <a:ea typeface="仿宋_GB2312"/>
            </a:endParaRPr>
          </a:p>
          <a:p>
            <a:pPr lvl="1">
              <a:lnSpc>
                <a:spcPct val="150000"/>
              </a:lnSpc>
            </a:pPr>
            <a:r>
              <a:rPr lang="en-US" altLang="zh-CN" sz="1200" b="0" dirty="0">
                <a:solidFill>
                  <a:srgbClr val="000000"/>
                </a:solidFill>
                <a:latin typeface="arial" panose="020B0604020202020204" pitchFamily="34" charset="0"/>
                <a:ea typeface="仿宋_GB2312"/>
              </a:rPr>
              <a:t>        </a:t>
            </a:r>
            <a:r>
              <a:rPr lang="zh-CN" altLang="en-US" sz="1200" b="0" dirty="0">
                <a:solidFill>
                  <a:srgbClr val="000000"/>
                </a:solidFill>
                <a:latin typeface="arial" panose="020B0604020202020204" pitchFamily="34" charset="0"/>
                <a:ea typeface="仿宋_GB2312"/>
              </a:rPr>
              <a:t> 一个系统在某一时刻所存在的稳定的工作情况，系统在整个工作周期中可能有多个状态。一个状态机需要在状态集合中选取一个状态作为初始状态。  </a:t>
            </a:r>
            <a:endParaRPr lang="en-US" altLang="zh-CN" sz="1200" b="0" dirty="0">
              <a:solidFill>
                <a:srgbClr val="000000"/>
              </a:solidFill>
              <a:latin typeface="arial" panose="020B0604020202020204" pitchFamily="34" charset="0"/>
              <a:ea typeface="仿宋_GB2312"/>
            </a:endParaRPr>
          </a:p>
          <a:p>
            <a:pPr marL="457200" indent="-457200">
              <a:lnSpc>
                <a:spcPct val="150000"/>
              </a:lnSpc>
              <a:buFont typeface="+mj-lt"/>
              <a:buAutoNum type="romanUcPeriod"/>
            </a:pPr>
            <a:r>
              <a:rPr lang="zh-CN" altLang="en-US" sz="1400" dirty="0">
                <a:solidFill>
                  <a:srgbClr val="990000"/>
                </a:solidFill>
                <a:latin typeface="arial" panose="020B0604020202020204" pitchFamily="34" charset="0"/>
                <a:ea typeface="仿宋_GB2312"/>
              </a:rPr>
              <a:t>迁移</a:t>
            </a:r>
            <a:r>
              <a:rPr lang="en-US" altLang="zh-CN" sz="1400" dirty="0">
                <a:solidFill>
                  <a:srgbClr val="990000"/>
                </a:solidFill>
                <a:latin typeface="arial" panose="020B0604020202020204" pitchFamily="34" charset="0"/>
                <a:ea typeface="仿宋_GB2312"/>
              </a:rPr>
              <a:t>(transition)</a:t>
            </a:r>
            <a:r>
              <a:rPr lang="zh-CN" altLang="en-US" sz="1400" dirty="0">
                <a:solidFill>
                  <a:srgbClr val="990000"/>
                </a:solidFill>
                <a:latin typeface="arial" panose="020B0604020202020204" pitchFamily="34" charset="0"/>
                <a:ea typeface="仿宋_GB2312"/>
              </a:rPr>
              <a:t>：</a:t>
            </a:r>
            <a:r>
              <a:rPr lang="en-US" altLang="zh-CN" sz="1400" dirty="0">
                <a:solidFill>
                  <a:srgbClr val="000000"/>
                </a:solidFill>
                <a:latin typeface="arial" panose="020B0604020202020204" pitchFamily="34" charset="0"/>
                <a:ea typeface="仿宋_GB2312"/>
              </a:rPr>
              <a:t>	</a:t>
            </a:r>
            <a:r>
              <a:rPr lang="en-US" altLang="zh-CN" sz="1200" b="0" dirty="0">
                <a:solidFill>
                  <a:srgbClr val="000000"/>
                </a:solidFill>
                <a:latin typeface="arial" panose="020B0604020202020204" pitchFamily="34" charset="0"/>
                <a:ea typeface="仿宋_GB2312"/>
              </a:rPr>
              <a:t>						</a:t>
            </a:r>
            <a:r>
              <a:rPr lang="zh-CN" altLang="en-US" sz="1200" b="0" dirty="0">
                <a:solidFill>
                  <a:srgbClr val="000000"/>
                </a:solidFill>
                <a:latin typeface="arial" panose="020B0604020202020204" pitchFamily="34" charset="0"/>
                <a:ea typeface="仿宋_GB2312"/>
              </a:rPr>
              <a:t>系统从一个状态转移到另一个状态的过程称作迁移，迁移不是自动发生的，需要外界对系统施加影响。 </a:t>
            </a:r>
            <a:endParaRPr lang="en-US" altLang="zh-CN" sz="1200" b="0" dirty="0">
              <a:solidFill>
                <a:srgbClr val="000000"/>
              </a:solidFill>
              <a:latin typeface="arial" panose="020B0604020202020204" pitchFamily="34" charset="0"/>
              <a:ea typeface="仿宋_GB2312"/>
            </a:endParaRPr>
          </a:p>
          <a:p>
            <a:pPr marL="457200" indent="-457200">
              <a:lnSpc>
                <a:spcPct val="150000"/>
              </a:lnSpc>
              <a:buFont typeface="+mj-lt"/>
              <a:buAutoNum type="romanUcPeriod"/>
            </a:pPr>
            <a:r>
              <a:rPr lang="zh-CN" altLang="en-US" sz="1400" dirty="0">
                <a:solidFill>
                  <a:srgbClr val="990000"/>
                </a:solidFill>
                <a:latin typeface="arial" panose="020B0604020202020204" pitchFamily="34" charset="0"/>
                <a:ea typeface="仿宋_GB2312"/>
              </a:rPr>
              <a:t>事件</a:t>
            </a:r>
            <a:r>
              <a:rPr lang="en-US" altLang="zh-CN" sz="1400" dirty="0">
                <a:solidFill>
                  <a:srgbClr val="990000"/>
                </a:solidFill>
                <a:latin typeface="arial" panose="020B0604020202020204" pitchFamily="34" charset="0"/>
                <a:ea typeface="仿宋_GB2312"/>
              </a:rPr>
              <a:t>(event)</a:t>
            </a:r>
            <a:r>
              <a:rPr lang="zh-CN" altLang="en-US" sz="1400" dirty="0">
                <a:solidFill>
                  <a:srgbClr val="990000"/>
                </a:solidFill>
                <a:latin typeface="arial" panose="020B0604020202020204" pitchFamily="34" charset="0"/>
                <a:ea typeface="仿宋_GB2312"/>
              </a:rPr>
              <a:t>：</a:t>
            </a:r>
            <a:r>
              <a:rPr lang="en-US" altLang="zh-CN" sz="1200" b="0" dirty="0">
                <a:solidFill>
                  <a:srgbClr val="990000"/>
                </a:solidFill>
                <a:latin typeface="arial" panose="020B0604020202020204" pitchFamily="34" charset="0"/>
                <a:ea typeface="仿宋_GB2312"/>
              </a:rPr>
              <a:t>	</a:t>
            </a:r>
            <a:r>
              <a:rPr lang="en-US" altLang="zh-CN" sz="1200" b="0" dirty="0">
                <a:solidFill>
                  <a:srgbClr val="000000"/>
                </a:solidFill>
                <a:latin typeface="arial" panose="020B0604020202020204" pitchFamily="34" charset="0"/>
                <a:ea typeface="仿宋_GB2312"/>
              </a:rPr>
              <a:t>							</a:t>
            </a:r>
            <a:r>
              <a:rPr lang="zh-CN" altLang="en-US" sz="1200" b="0" dirty="0">
                <a:solidFill>
                  <a:srgbClr val="000000"/>
                </a:solidFill>
                <a:latin typeface="arial" panose="020B0604020202020204" pitchFamily="34" charset="0"/>
                <a:ea typeface="仿宋_GB2312"/>
              </a:rPr>
              <a:t>某一时刻发生的对系统有意义的事情，状态机之所以发生状态迁移，就是因为出现了事件。 </a:t>
            </a:r>
            <a:endParaRPr lang="en-US" altLang="zh-CN" sz="1200" b="0" dirty="0">
              <a:solidFill>
                <a:srgbClr val="000000"/>
              </a:solidFill>
              <a:latin typeface="arial" panose="020B0604020202020204" pitchFamily="34" charset="0"/>
              <a:ea typeface="仿宋_GB2312"/>
            </a:endParaRPr>
          </a:p>
          <a:p>
            <a:pPr marL="457200" indent="-457200">
              <a:lnSpc>
                <a:spcPct val="150000"/>
              </a:lnSpc>
              <a:buFont typeface="+mj-lt"/>
              <a:buAutoNum type="romanUcPeriod"/>
            </a:pPr>
            <a:r>
              <a:rPr lang="zh-CN" altLang="en-US" sz="1400" dirty="0">
                <a:solidFill>
                  <a:srgbClr val="990000"/>
                </a:solidFill>
                <a:latin typeface="arial" panose="020B0604020202020204" pitchFamily="34" charset="0"/>
                <a:ea typeface="仿宋_GB2312"/>
              </a:rPr>
              <a:t>动作</a:t>
            </a:r>
            <a:r>
              <a:rPr lang="en-US" altLang="zh-CN" sz="1400" dirty="0">
                <a:solidFill>
                  <a:srgbClr val="990000"/>
                </a:solidFill>
                <a:latin typeface="arial" panose="020B0604020202020204" pitchFamily="34" charset="0"/>
                <a:ea typeface="仿宋_GB2312"/>
              </a:rPr>
              <a:t>(action)</a:t>
            </a:r>
            <a:r>
              <a:rPr lang="zh-CN" altLang="en-US" sz="1400" dirty="0">
                <a:solidFill>
                  <a:srgbClr val="990000"/>
                </a:solidFill>
                <a:latin typeface="arial" panose="020B0604020202020204" pitchFamily="34" charset="0"/>
                <a:ea typeface="仿宋_GB2312"/>
              </a:rPr>
              <a:t>：</a:t>
            </a:r>
            <a:r>
              <a:rPr lang="en-US" altLang="zh-CN" sz="1200" b="0" dirty="0">
                <a:solidFill>
                  <a:srgbClr val="990000"/>
                </a:solidFill>
                <a:latin typeface="arial" panose="020B0604020202020204" pitchFamily="34" charset="0"/>
                <a:ea typeface="仿宋_GB2312"/>
              </a:rPr>
              <a:t>	</a:t>
            </a:r>
            <a:r>
              <a:rPr lang="en-US" altLang="zh-CN" sz="1200" b="0" dirty="0">
                <a:solidFill>
                  <a:srgbClr val="000000"/>
                </a:solidFill>
                <a:latin typeface="arial" panose="020B0604020202020204" pitchFamily="34" charset="0"/>
                <a:ea typeface="仿宋_GB2312"/>
              </a:rPr>
              <a:t>							</a:t>
            </a:r>
            <a:r>
              <a:rPr lang="zh-CN" altLang="en-US" sz="1200" b="0" dirty="0">
                <a:solidFill>
                  <a:srgbClr val="000000"/>
                </a:solidFill>
                <a:latin typeface="arial" panose="020B0604020202020204" pitchFamily="34" charset="0"/>
                <a:ea typeface="仿宋_GB2312"/>
              </a:rPr>
              <a:t>在状态机的迁移过程中，状态机会做出一些其它的行为，这些行为就是动作，动作是状态机对事件的响应。 </a:t>
            </a:r>
            <a:endParaRPr lang="en-US" altLang="zh-CN" sz="1200" b="0" dirty="0">
              <a:solidFill>
                <a:srgbClr val="000000"/>
              </a:solidFill>
              <a:latin typeface="arial" panose="020B0604020202020204" pitchFamily="34" charset="0"/>
              <a:ea typeface="仿宋_GB2312"/>
            </a:endParaRPr>
          </a:p>
          <a:p>
            <a:pPr marL="457200" indent="-457200">
              <a:lnSpc>
                <a:spcPct val="150000"/>
              </a:lnSpc>
              <a:buFont typeface="+mj-lt"/>
              <a:buAutoNum type="romanUcPeriod"/>
            </a:pPr>
            <a:r>
              <a:rPr lang="zh-CN" altLang="en-US" sz="1400" dirty="0">
                <a:solidFill>
                  <a:srgbClr val="990000"/>
                </a:solidFill>
                <a:latin typeface="arial" panose="020B0604020202020204" pitchFamily="34" charset="0"/>
                <a:ea typeface="仿宋_GB2312"/>
              </a:rPr>
              <a:t>条件</a:t>
            </a:r>
            <a:r>
              <a:rPr lang="en-US" altLang="zh-CN" sz="1400" dirty="0">
                <a:solidFill>
                  <a:srgbClr val="990000"/>
                </a:solidFill>
                <a:latin typeface="arial" panose="020B0604020202020204" pitchFamily="34" charset="0"/>
                <a:ea typeface="仿宋_GB2312"/>
              </a:rPr>
              <a:t>(guard)</a:t>
            </a:r>
            <a:r>
              <a:rPr lang="zh-CN" altLang="en-US" sz="1400" dirty="0">
                <a:solidFill>
                  <a:srgbClr val="990000"/>
                </a:solidFill>
                <a:latin typeface="arial" panose="020B0604020202020204" pitchFamily="34" charset="0"/>
                <a:ea typeface="仿宋_GB2312"/>
              </a:rPr>
              <a:t>：</a:t>
            </a:r>
            <a:r>
              <a:rPr lang="en-US" altLang="zh-CN" sz="1200" b="0" dirty="0">
                <a:solidFill>
                  <a:srgbClr val="000000"/>
                </a:solidFill>
                <a:latin typeface="arial" panose="020B0604020202020204" pitchFamily="34" charset="0"/>
                <a:ea typeface="仿宋_GB2312"/>
              </a:rPr>
              <a:t>								</a:t>
            </a:r>
            <a:r>
              <a:rPr lang="zh-CN" altLang="en-US" sz="1200" b="0" dirty="0">
                <a:solidFill>
                  <a:srgbClr val="000000"/>
                </a:solidFill>
                <a:latin typeface="arial" panose="020B0604020202020204" pitchFamily="34" charset="0"/>
                <a:ea typeface="仿宋_GB2312"/>
              </a:rPr>
              <a:t>状态机对事件并不是有求必应的，有了事件，状态机还要满足一定的条件才能发生状态迁移。 </a:t>
            </a:r>
          </a:p>
        </p:txBody>
      </p:sp>
      <p:sp>
        <p:nvSpPr>
          <p:cNvPr id="18" name="矩形 17">
            <a:extLst>
              <a:ext uri="{FF2B5EF4-FFF2-40B4-BE49-F238E27FC236}">
                <a16:creationId xmlns:a16="http://schemas.microsoft.com/office/drawing/2014/main" id="{370315E8-CC9C-488F-9669-69F67E44987E}"/>
              </a:ext>
            </a:extLst>
          </p:cNvPr>
          <p:cNvSpPr/>
          <p:nvPr/>
        </p:nvSpPr>
        <p:spPr>
          <a:xfrm>
            <a:off x="539552" y="2286813"/>
            <a:ext cx="3233578" cy="417743"/>
          </a:xfrm>
          <a:prstGeom prst="rect">
            <a:avLst/>
          </a:prstGeom>
          <a:solidFill>
            <a:srgbClr val="FEE3D2"/>
          </a:solidFill>
        </p:spPr>
        <p:txBody>
          <a:bodyPr wrap="none">
            <a:spAutoFit/>
          </a:bodyPr>
          <a:lstStyle/>
          <a:p>
            <a:pPr marL="285750" indent="-285750">
              <a:lnSpc>
                <a:spcPct val="150000"/>
              </a:lnSpc>
              <a:buFont typeface="SimSun" panose="02010600030101010101" pitchFamily="2" charset="-122"/>
              <a:buChar char="※"/>
            </a:pPr>
            <a:r>
              <a:rPr lang="zh-CN" altLang="en-US" sz="1600" b="0" dirty="0">
                <a:solidFill>
                  <a:srgbClr val="FF0000"/>
                </a:solidFill>
                <a:latin typeface="arial" panose="020B0604020202020204" pitchFamily="34" charset="0"/>
                <a:ea typeface="仿宋_GB2312"/>
              </a:rPr>
              <a:t>状态机</a:t>
            </a:r>
            <a:r>
              <a:rPr lang="en-US" altLang="zh-CN" sz="1600" b="0" dirty="0">
                <a:solidFill>
                  <a:srgbClr val="FF0000"/>
                </a:solidFill>
                <a:latin typeface="arial" panose="020B0604020202020204" pitchFamily="34" charset="0"/>
                <a:ea typeface="仿宋_GB2312"/>
              </a:rPr>
              <a:t>(state machine)5</a:t>
            </a:r>
            <a:r>
              <a:rPr lang="zh-CN" altLang="en-US" sz="1600" b="0" dirty="0">
                <a:solidFill>
                  <a:srgbClr val="FF0000"/>
                </a:solidFill>
                <a:latin typeface="arial" panose="020B0604020202020204" pitchFamily="34" charset="0"/>
                <a:ea typeface="仿宋_GB2312"/>
              </a:rPr>
              <a:t>要素：</a:t>
            </a:r>
            <a:endParaRPr lang="en-US" altLang="zh-CN" sz="1600" b="0" dirty="0">
              <a:solidFill>
                <a:srgbClr val="FF0000"/>
              </a:solidFill>
              <a:latin typeface="arial" panose="020B0604020202020204" pitchFamily="34" charset="0"/>
              <a:ea typeface="仿宋_GB2312"/>
            </a:endParaRPr>
          </a:p>
        </p:txBody>
      </p:sp>
    </p:spTree>
    <p:extLst>
      <p:ext uri="{BB962C8B-B14F-4D97-AF65-F5344CB8AC3E}">
        <p14:creationId xmlns:p14="http://schemas.microsoft.com/office/powerpoint/2010/main" val="353736933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嵌入式软件架构</a:t>
            </a:r>
          </a:p>
        </p:txBody>
      </p:sp>
      <p:sp>
        <p:nvSpPr>
          <p:cNvPr id="30" name="矩形 29">
            <a:extLst>
              <a:ext uri="{FF2B5EF4-FFF2-40B4-BE49-F238E27FC236}">
                <a16:creationId xmlns:a16="http://schemas.microsoft.com/office/drawing/2014/main" id="{2BFA8148-4BBF-4539-B3B9-456875D05919}"/>
              </a:ext>
            </a:extLst>
          </p:cNvPr>
          <p:cNvSpPr/>
          <p:nvPr/>
        </p:nvSpPr>
        <p:spPr>
          <a:xfrm>
            <a:off x="565512" y="2416934"/>
            <a:ext cx="3733290" cy="461665"/>
          </a:xfrm>
          <a:prstGeom prst="rect">
            <a:avLst/>
          </a:prstGeom>
          <a:solidFill>
            <a:schemeClr val="tx2">
              <a:lumMod val="20000"/>
              <a:lumOff val="80000"/>
            </a:schemeClr>
          </a:solidFill>
          <a:ln>
            <a:noFill/>
          </a:ln>
        </p:spPr>
        <p:txBody>
          <a:bodyPr wrap="square">
            <a:spAutoFit/>
          </a:bodyPr>
          <a:lstStyle/>
          <a:p>
            <a:pPr algn="ctr" eaLnBrk="1" hangingPunct="1"/>
            <a:r>
              <a:rPr lang="zh-CN" altLang="en-US" sz="2400" dirty="0">
                <a:solidFill>
                  <a:srgbClr val="0000FF"/>
                </a:solidFill>
                <a:latin typeface="宋体" panose="02010600030101010101" pitchFamily="2" charset="-122"/>
                <a:ea typeface="宋体" panose="02010600030101010101" pitchFamily="2" charset="-122"/>
                <a:cs typeface="Times New Roman" panose="02020603050405020304" pitchFamily="18" charset="0"/>
              </a:rPr>
              <a:t>一个简单的状态转移图   </a:t>
            </a:r>
            <a:endParaRPr lang="zh-CN" altLang="en-US" sz="2400" dirty="0">
              <a:solidFill>
                <a:srgbClr val="0000FF"/>
              </a:solidFill>
              <a:latin typeface="黑体" pitchFamily="49" charset="-122"/>
              <a:ea typeface="黑体" pitchFamily="49" charset="-122"/>
            </a:endParaRPr>
          </a:p>
        </p:txBody>
      </p:sp>
      <p:pic>
        <p:nvPicPr>
          <p:cNvPr id="16" name="图片 15">
            <a:extLst>
              <a:ext uri="{FF2B5EF4-FFF2-40B4-BE49-F238E27FC236}">
                <a16:creationId xmlns:a16="http://schemas.microsoft.com/office/drawing/2014/main" id="{E1C1F555-5464-4022-A0BF-A3D8319702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720" y="2864168"/>
            <a:ext cx="3771748" cy="2880320"/>
          </a:xfrm>
          <a:prstGeom prst="rect">
            <a:avLst/>
          </a:prstGeom>
        </p:spPr>
      </p:pic>
      <p:sp>
        <p:nvSpPr>
          <p:cNvPr id="20" name="矩形 19">
            <a:extLst>
              <a:ext uri="{FF2B5EF4-FFF2-40B4-BE49-F238E27FC236}">
                <a16:creationId xmlns:a16="http://schemas.microsoft.com/office/drawing/2014/main" id="{BFB725C5-A70D-4025-97EF-8B9948E5F001}"/>
              </a:ext>
            </a:extLst>
          </p:cNvPr>
          <p:cNvSpPr/>
          <p:nvPr/>
        </p:nvSpPr>
        <p:spPr>
          <a:xfrm>
            <a:off x="4355976" y="1556792"/>
            <a:ext cx="4680520" cy="4214680"/>
          </a:xfrm>
          <a:prstGeom prst="rect">
            <a:avLst/>
          </a:prstGeom>
        </p:spPr>
        <p:txBody>
          <a:bodyPr wrap="square">
            <a:spAutoFit/>
          </a:bodyPr>
          <a:lstStyle/>
          <a:p>
            <a:pPr marL="171450" indent="-171450">
              <a:lnSpc>
                <a:spcPct val="150000"/>
              </a:lnSpc>
              <a:buFont typeface="Wingdings" panose="05000000000000000000" pitchFamily="2" charset="2"/>
              <a:buChar char="ü"/>
            </a:pPr>
            <a:r>
              <a:rPr lang="zh-CN" altLang="en-US" sz="1200" b="0" dirty="0">
                <a:solidFill>
                  <a:schemeClr val="tx2">
                    <a:lumMod val="50000"/>
                  </a:schemeClr>
                </a:solidFill>
                <a:latin typeface="arial" panose="020B0604020202020204" pitchFamily="34" charset="0"/>
                <a:ea typeface="仿宋_GB2312"/>
              </a:rPr>
              <a:t>圆角矩形代表状态机的各个状态，里面标注着状态的名称。</a:t>
            </a:r>
            <a:endParaRPr lang="zh-CN" altLang="en-US" sz="1200" b="0" dirty="0">
              <a:solidFill>
                <a:schemeClr val="tx2">
                  <a:lumMod val="50000"/>
                </a:schemeClr>
              </a:solidFill>
              <a:ea typeface="仿宋_GB2312"/>
            </a:endParaRPr>
          </a:p>
          <a:p>
            <a:pPr marL="171450" indent="-171450">
              <a:lnSpc>
                <a:spcPct val="150000"/>
              </a:lnSpc>
              <a:buFont typeface="Wingdings" panose="05000000000000000000" pitchFamily="2" charset="2"/>
              <a:buChar char="ü"/>
            </a:pPr>
            <a:r>
              <a:rPr lang="zh-CN" altLang="en-US" sz="1200" b="0" dirty="0">
                <a:solidFill>
                  <a:schemeClr val="tx2">
                    <a:lumMod val="50000"/>
                  </a:schemeClr>
                </a:solidFill>
                <a:latin typeface="arial" panose="020B0604020202020204" pitchFamily="34" charset="0"/>
                <a:ea typeface="仿宋_GB2312"/>
              </a:rPr>
              <a:t>带箭头的直线或弧线代表状态迁移，起于初态，止于次态。</a:t>
            </a:r>
            <a:endParaRPr lang="zh-CN" altLang="en-US" sz="1200" b="0" dirty="0">
              <a:solidFill>
                <a:schemeClr val="tx2">
                  <a:lumMod val="50000"/>
                </a:schemeClr>
              </a:solidFill>
              <a:ea typeface="仿宋_GB2312"/>
            </a:endParaRPr>
          </a:p>
          <a:p>
            <a:pPr marL="171450" indent="-171450">
              <a:lnSpc>
                <a:spcPct val="150000"/>
              </a:lnSpc>
              <a:buFont typeface="Wingdings" panose="05000000000000000000" pitchFamily="2" charset="2"/>
              <a:buChar char="ü"/>
            </a:pPr>
            <a:r>
              <a:rPr lang="zh-CN" altLang="en-US" sz="1200" b="0" dirty="0">
                <a:solidFill>
                  <a:schemeClr val="tx2">
                    <a:lumMod val="50000"/>
                  </a:schemeClr>
                </a:solidFill>
                <a:latin typeface="arial" panose="020B0604020202020204" pitchFamily="34" charset="0"/>
                <a:ea typeface="仿宋_GB2312"/>
              </a:rPr>
              <a:t>图中的文字内容是对迁移的说明，格式是：事件</a:t>
            </a:r>
            <a:r>
              <a:rPr lang="en-US" altLang="zh-CN" sz="1200" b="0" dirty="0">
                <a:solidFill>
                  <a:schemeClr val="tx2">
                    <a:lumMod val="50000"/>
                  </a:schemeClr>
                </a:solidFill>
                <a:latin typeface="arial" panose="020B0604020202020204" pitchFamily="34" charset="0"/>
                <a:ea typeface="仿宋_GB2312"/>
              </a:rPr>
              <a:t>[</a:t>
            </a:r>
            <a:r>
              <a:rPr lang="zh-CN" altLang="en-US" sz="1200" b="0" dirty="0">
                <a:solidFill>
                  <a:schemeClr val="tx2">
                    <a:lumMod val="50000"/>
                  </a:schemeClr>
                </a:solidFill>
                <a:latin typeface="arial" panose="020B0604020202020204" pitchFamily="34" charset="0"/>
                <a:ea typeface="仿宋_GB2312"/>
              </a:rPr>
              <a:t>条件</a:t>
            </a:r>
            <a:r>
              <a:rPr lang="en-US" altLang="zh-CN" sz="1200" b="0" dirty="0">
                <a:solidFill>
                  <a:schemeClr val="tx2">
                    <a:lumMod val="50000"/>
                  </a:schemeClr>
                </a:solidFill>
                <a:latin typeface="arial" panose="020B0604020202020204" pitchFamily="34" charset="0"/>
                <a:ea typeface="仿宋_GB2312"/>
              </a:rPr>
              <a:t>]/</a:t>
            </a:r>
            <a:r>
              <a:rPr lang="zh-CN" altLang="en-US" sz="1200" b="0" dirty="0">
                <a:solidFill>
                  <a:schemeClr val="tx2">
                    <a:lumMod val="50000"/>
                  </a:schemeClr>
                </a:solidFill>
                <a:latin typeface="arial" panose="020B0604020202020204" pitchFamily="34" charset="0"/>
                <a:ea typeface="仿宋_GB2312"/>
              </a:rPr>
              <a:t>动作列表</a:t>
            </a:r>
            <a:r>
              <a:rPr lang="en-US" altLang="zh-CN" sz="1200" b="0" dirty="0">
                <a:solidFill>
                  <a:schemeClr val="tx2">
                    <a:lumMod val="50000"/>
                  </a:schemeClr>
                </a:solidFill>
                <a:latin typeface="arial" panose="020B0604020202020204" pitchFamily="34" charset="0"/>
                <a:ea typeface="仿宋_GB2312"/>
              </a:rPr>
              <a:t>(</a:t>
            </a:r>
            <a:r>
              <a:rPr lang="zh-CN" altLang="en-US" sz="1200" b="0" dirty="0">
                <a:solidFill>
                  <a:schemeClr val="tx2">
                    <a:lumMod val="50000"/>
                  </a:schemeClr>
                </a:solidFill>
                <a:latin typeface="arial" panose="020B0604020202020204" pitchFamily="34" charset="0"/>
                <a:ea typeface="仿宋_GB2312"/>
              </a:rPr>
              <a:t>后两项可选</a:t>
            </a:r>
            <a:r>
              <a:rPr lang="en-US" altLang="zh-CN" sz="1200" b="0" dirty="0">
                <a:solidFill>
                  <a:schemeClr val="tx2">
                    <a:lumMod val="50000"/>
                  </a:schemeClr>
                </a:solidFill>
                <a:latin typeface="arial" panose="020B0604020202020204" pitchFamily="34" charset="0"/>
                <a:ea typeface="仿宋_GB2312"/>
              </a:rPr>
              <a:t>)</a:t>
            </a:r>
            <a:r>
              <a:rPr lang="zh-CN" altLang="en-US" sz="1200" b="0" dirty="0">
                <a:solidFill>
                  <a:schemeClr val="tx2">
                    <a:lumMod val="50000"/>
                  </a:schemeClr>
                </a:solidFill>
                <a:latin typeface="arial" panose="020B0604020202020204" pitchFamily="34" charset="0"/>
                <a:ea typeface="仿宋_GB2312"/>
              </a:rPr>
              <a:t>。</a:t>
            </a:r>
            <a:endParaRPr lang="zh-CN" altLang="en-US" sz="1200" b="0" dirty="0">
              <a:solidFill>
                <a:schemeClr val="tx2">
                  <a:lumMod val="50000"/>
                </a:schemeClr>
              </a:solidFill>
              <a:ea typeface="仿宋_GB2312"/>
            </a:endParaRPr>
          </a:p>
          <a:p>
            <a:pPr marL="171450" indent="-171450">
              <a:lnSpc>
                <a:spcPct val="150000"/>
              </a:lnSpc>
              <a:buFont typeface="Wingdings" panose="05000000000000000000" pitchFamily="2" charset="2"/>
              <a:buChar char="ü"/>
            </a:pPr>
            <a:r>
              <a:rPr lang="zh-CN" altLang="en-US" sz="1200" b="0" dirty="0">
                <a:solidFill>
                  <a:schemeClr val="tx2">
                    <a:lumMod val="50000"/>
                  </a:schemeClr>
                </a:solidFill>
                <a:latin typeface="arial" panose="020B0604020202020204" pitchFamily="34" charset="0"/>
                <a:ea typeface="仿宋_GB2312"/>
              </a:rPr>
              <a:t>“事件</a:t>
            </a:r>
            <a:r>
              <a:rPr lang="en-US" altLang="zh-CN" sz="1200" b="0" dirty="0">
                <a:solidFill>
                  <a:schemeClr val="tx2">
                    <a:lumMod val="50000"/>
                  </a:schemeClr>
                </a:solidFill>
                <a:latin typeface="arial" panose="020B0604020202020204" pitchFamily="34" charset="0"/>
                <a:ea typeface="仿宋_GB2312"/>
              </a:rPr>
              <a:t>[</a:t>
            </a:r>
            <a:r>
              <a:rPr lang="zh-CN" altLang="en-US" sz="1200" b="0" dirty="0">
                <a:solidFill>
                  <a:schemeClr val="tx2">
                    <a:lumMod val="50000"/>
                  </a:schemeClr>
                </a:solidFill>
                <a:latin typeface="arial" panose="020B0604020202020204" pitchFamily="34" charset="0"/>
                <a:ea typeface="仿宋_GB2312"/>
              </a:rPr>
              <a:t>条件</a:t>
            </a:r>
            <a:r>
              <a:rPr lang="en-US" altLang="zh-CN" sz="1200" b="0" dirty="0">
                <a:solidFill>
                  <a:schemeClr val="tx2">
                    <a:lumMod val="50000"/>
                  </a:schemeClr>
                </a:solidFill>
                <a:latin typeface="arial" panose="020B0604020202020204" pitchFamily="34" charset="0"/>
                <a:ea typeface="仿宋_GB2312"/>
              </a:rPr>
              <a:t>]/</a:t>
            </a:r>
            <a:r>
              <a:rPr lang="zh-CN" altLang="en-US" sz="1200" b="0" dirty="0">
                <a:solidFill>
                  <a:schemeClr val="tx2">
                    <a:lumMod val="50000"/>
                  </a:schemeClr>
                </a:solidFill>
                <a:latin typeface="arial" panose="020B0604020202020204" pitchFamily="34" charset="0"/>
                <a:ea typeface="仿宋_GB2312"/>
              </a:rPr>
              <a:t>动作列表”要说明的意思是：如果在某个状态下发生了“事件”，并且状态机</a:t>
            </a:r>
            <a:endParaRPr lang="zh-CN" altLang="en-US" sz="1200" b="0" dirty="0">
              <a:solidFill>
                <a:schemeClr val="tx2">
                  <a:lumMod val="50000"/>
                </a:schemeClr>
              </a:solidFill>
              <a:ea typeface="仿宋_GB2312"/>
            </a:endParaRPr>
          </a:p>
          <a:p>
            <a:pPr marL="171450" indent="-171450">
              <a:lnSpc>
                <a:spcPct val="150000"/>
              </a:lnSpc>
              <a:buFont typeface="Wingdings" panose="05000000000000000000" pitchFamily="2" charset="2"/>
              <a:buChar char="ü"/>
            </a:pPr>
            <a:r>
              <a:rPr lang="zh-CN" altLang="en-US" sz="1200" b="0" dirty="0">
                <a:solidFill>
                  <a:schemeClr val="tx2">
                    <a:lumMod val="50000"/>
                  </a:schemeClr>
                </a:solidFill>
                <a:latin typeface="arial" panose="020B0604020202020204" pitchFamily="34" charset="0"/>
                <a:ea typeface="仿宋_GB2312"/>
              </a:rPr>
              <a:t>满足“</a:t>
            </a:r>
            <a:r>
              <a:rPr lang="en-US" altLang="zh-CN" sz="1200" b="0" dirty="0">
                <a:solidFill>
                  <a:schemeClr val="tx2">
                    <a:lumMod val="50000"/>
                  </a:schemeClr>
                </a:solidFill>
                <a:latin typeface="arial" panose="020B0604020202020204" pitchFamily="34" charset="0"/>
                <a:ea typeface="仿宋_GB2312"/>
              </a:rPr>
              <a:t>[</a:t>
            </a:r>
            <a:r>
              <a:rPr lang="zh-CN" altLang="en-US" sz="1200" b="0" dirty="0">
                <a:solidFill>
                  <a:schemeClr val="tx2">
                    <a:lumMod val="50000"/>
                  </a:schemeClr>
                </a:solidFill>
                <a:latin typeface="arial" panose="020B0604020202020204" pitchFamily="34" charset="0"/>
                <a:ea typeface="仿宋_GB2312"/>
              </a:rPr>
              <a:t>条件</a:t>
            </a:r>
            <a:r>
              <a:rPr lang="en-US" altLang="zh-CN" sz="1200" b="0" dirty="0">
                <a:solidFill>
                  <a:schemeClr val="tx2">
                    <a:lumMod val="50000"/>
                  </a:schemeClr>
                </a:solidFill>
                <a:latin typeface="arial" panose="020B0604020202020204" pitchFamily="34" charset="0"/>
                <a:ea typeface="仿宋_GB2312"/>
              </a:rPr>
              <a:t>]”</a:t>
            </a:r>
            <a:r>
              <a:rPr lang="zh-CN" altLang="en-US" sz="1200" b="0" dirty="0">
                <a:solidFill>
                  <a:schemeClr val="tx2">
                    <a:lumMod val="50000"/>
                  </a:schemeClr>
                </a:solidFill>
                <a:latin typeface="arial" panose="020B0604020202020204" pitchFamily="34" charset="0"/>
                <a:ea typeface="仿宋_GB2312"/>
              </a:rPr>
              <a:t>，那么就要执行此次状态转移，同时要产生一系列“动作”，以响应事件。在这个例子里，我用“</a:t>
            </a:r>
            <a:r>
              <a:rPr lang="en-US" altLang="zh-CN" sz="1200" b="0" dirty="0">
                <a:solidFill>
                  <a:schemeClr val="tx2">
                    <a:lumMod val="50000"/>
                  </a:schemeClr>
                </a:solidFill>
                <a:latin typeface="arial" panose="020B0604020202020204" pitchFamily="34" charset="0"/>
                <a:ea typeface="仿宋_GB2312"/>
              </a:rPr>
              <a:t>KEY”</a:t>
            </a:r>
            <a:r>
              <a:rPr lang="zh-CN" altLang="en-US" sz="1200" b="0" dirty="0">
                <a:solidFill>
                  <a:schemeClr val="tx2">
                    <a:lumMod val="50000"/>
                  </a:schemeClr>
                </a:solidFill>
                <a:latin typeface="arial" panose="020B0604020202020204" pitchFamily="34" charset="0"/>
                <a:ea typeface="仿宋_GB2312"/>
              </a:rPr>
              <a:t>表示击键事件。</a:t>
            </a:r>
            <a:endParaRPr lang="zh-CN" altLang="en-US" sz="1200" b="0" dirty="0">
              <a:solidFill>
                <a:schemeClr val="tx2">
                  <a:lumMod val="50000"/>
                </a:schemeClr>
              </a:solidFill>
              <a:ea typeface="仿宋_GB2312"/>
            </a:endParaRPr>
          </a:p>
          <a:p>
            <a:pPr marL="171450" indent="-171450">
              <a:lnSpc>
                <a:spcPct val="150000"/>
              </a:lnSpc>
              <a:buFont typeface="Wingdings" panose="05000000000000000000" pitchFamily="2" charset="2"/>
              <a:buChar char="ü"/>
            </a:pPr>
            <a:r>
              <a:rPr lang="zh-CN" altLang="en-US" sz="1200" b="0" dirty="0">
                <a:solidFill>
                  <a:schemeClr val="tx2">
                    <a:lumMod val="50000"/>
                  </a:schemeClr>
                </a:solidFill>
                <a:latin typeface="arial" panose="020B0604020202020204" pitchFamily="34" charset="0"/>
                <a:ea typeface="仿宋_GB2312"/>
              </a:rPr>
              <a:t>图中有一个黑色实心圆点，表示状态机在工作之前所处的一种不可知的状态，在运行之前状态机必须强制地由这个状态迁移到初始状态，这个迁移可以有动作列表</a:t>
            </a:r>
            <a:r>
              <a:rPr lang="en-US" altLang="zh-CN" sz="1200" b="0" dirty="0">
                <a:solidFill>
                  <a:schemeClr val="tx2">
                    <a:lumMod val="50000"/>
                  </a:schemeClr>
                </a:solidFill>
                <a:latin typeface="arial" panose="020B0604020202020204" pitchFamily="34" charset="0"/>
                <a:ea typeface="仿宋_GB2312"/>
              </a:rPr>
              <a:t>(</a:t>
            </a:r>
            <a:r>
              <a:rPr lang="zh-CN" altLang="en-US" sz="1200" b="0" dirty="0">
                <a:solidFill>
                  <a:schemeClr val="tx2">
                    <a:lumMod val="50000"/>
                  </a:schemeClr>
                </a:solidFill>
                <a:latin typeface="arial" panose="020B0604020202020204" pitchFamily="34" charset="0"/>
                <a:ea typeface="仿宋_GB2312"/>
              </a:rPr>
              <a:t>如图</a:t>
            </a:r>
            <a:r>
              <a:rPr lang="en-US" altLang="zh-CN" sz="1200" b="0" dirty="0">
                <a:solidFill>
                  <a:schemeClr val="tx2">
                    <a:lumMod val="50000"/>
                  </a:schemeClr>
                </a:solidFill>
                <a:latin typeface="arial" panose="020B0604020202020204" pitchFamily="34" charset="0"/>
                <a:ea typeface="仿宋_GB2312"/>
              </a:rPr>
              <a:t>1</a:t>
            </a:r>
            <a:r>
              <a:rPr lang="zh-CN" altLang="en-US" sz="1200" b="0" dirty="0">
                <a:solidFill>
                  <a:schemeClr val="tx2">
                    <a:lumMod val="50000"/>
                  </a:schemeClr>
                </a:solidFill>
                <a:latin typeface="arial" panose="020B0604020202020204" pitchFamily="34" charset="0"/>
                <a:ea typeface="仿宋_GB2312"/>
              </a:rPr>
              <a:t>所示</a:t>
            </a:r>
            <a:r>
              <a:rPr lang="en-US" altLang="zh-CN" sz="1200" b="0" dirty="0">
                <a:solidFill>
                  <a:schemeClr val="tx2">
                    <a:lumMod val="50000"/>
                  </a:schemeClr>
                </a:solidFill>
                <a:latin typeface="arial" panose="020B0604020202020204" pitchFamily="34" charset="0"/>
                <a:ea typeface="仿宋_GB2312"/>
              </a:rPr>
              <a:t>)</a:t>
            </a:r>
            <a:r>
              <a:rPr lang="zh-CN" altLang="en-US" sz="1200" b="0" dirty="0">
                <a:solidFill>
                  <a:schemeClr val="tx2">
                    <a:lumMod val="50000"/>
                  </a:schemeClr>
                </a:solidFill>
                <a:latin typeface="arial" panose="020B0604020202020204" pitchFamily="34" charset="0"/>
                <a:ea typeface="仿宋_GB2312"/>
              </a:rPr>
              <a:t>，但不需要事件触发。</a:t>
            </a:r>
            <a:endParaRPr lang="zh-CN" altLang="en-US" sz="1200" b="0" dirty="0">
              <a:solidFill>
                <a:schemeClr val="tx2">
                  <a:lumMod val="50000"/>
                </a:schemeClr>
              </a:solidFill>
              <a:ea typeface="仿宋_GB2312"/>
            </a:endParaRPr>
          </a:p>
          <a:p>
            <a:pPr marL="171450" indent="-171450">
              <a:lnSpc>
                <a:spcPct val="150000"/>
              </a:lnSpc>
              <a:buFont typeface="Wingdings" panose="05000000000000000000" pitchFamily="2" charset="2"/>
              <a:buChar char="ü"/>
            </a:pPr>
            <a:r>
              <a:rPr lang="zh-CN" altLang="en-US" sz="1200" b="0" dirty="0">
                <a:solidFill>
                  <a:schemeClr val="tx2">
                    <a:lumMod val="50000"/>
                  </a:schemeClr>
                </a:solidFill>
                <a:latin typeface="arial" panose="020B0604020202020204" pitchFamily="34" charset="0"/>
                <a:ea typeface="仿宋_GB2312"/>
              </a:rPr>
              <a:t>图中还有一个包含黑色实心圆点的圆圈，表示状态机生命周期的结束，这个例子中的状态机生生不息，所以没有状态指向该圆圈</a:t>
            </a:r>
            <a:endParaRPr lang="zh-CN" altLang="en-US" sz="1200" b="0" dirty="0">
              <a:solidFill>
                <a:schemeClr val="tx2">
                  <a:lumMod val="50000"/>
                </a:schemeClr>
              </a:solidFill>
              <a:effectLst/>
              <a:ea typeface="仿宋_GB2312"/>
            </a:endParaRPr>
          </a:p>
        </p:txBody>
      </p:sp>
      <p:sp>
        <p:nvSpPr>
          <p:cNvPr id="9" name="圆角矩形 1">
            <a:extLst>
              <a:ext uri="{FF2B5EF4-FFF2-40B4-BE49-F238E27FC236}">
                <a16:creationId xmlns:a16="http://schemas.microsoft.com/office/drawing/2014/main" id="{467BA1F7-7F54-4FBE-9F67-E2F618AC65AF}"/>
              </a:ext>
            </a:extLst>
          </p:cNvPr>
          <p:cNvSpPr/>
          <p:nvPr/>
        </p:nvSpPr>
        <p:spPr>
          <a:xfrm>
            <a:off x="4355975" y="1484784"/>
            <a:ext cx="4680521" cy="4320480"/>
          </a:xfrm>
          <a:prstGeom prst="roundRect">
            <a:avLst>
              <a:gd name="adj" fmla="val 8734"/>
            </a:avLst>
          </a:prstGeom>
          <a:no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r>
              <a:rPr lang="en-US" altLang="zh-CN" dirty="0">
                <a:solidFill>
                  <a:srgbClr val="990000"/>
                </a:solidFill>
                <a:latin typeface="+mn-ea"/>
              </a:rPr>
              <a:t> </a:t>
            </a:r>
            <a:endParaRPr lang="zh-CN" altLang="en-US" dirty="0">
              <a:solidFill>
                <a:srgbClr val="990000"/>
              </a:solidFill>
              <a:latin typeface="+mn-ea"/>
            </a:endParaRPr>
          </a:p>
        </p:txBody>
      </p:sp>
      <p:sp>
        <p:nvSpPr>
          <p:cNvPr id="2" name="矩形 1">
            <a:extLst>
              <a:ext uri="{FF2B5EF4-FFF2-40B4-BE49-F238E27FC236}">
                <a16:creationId xmlns:a16="http://schemas.microsoft.com/office/drawing/2014/main" id="{3E95D53A-38A2-4DEB-9CAC-9BAC4FB0880E}"/>
              </a:ext>
            </a:extLst>
          </p:cNvPr>
          <p:cNvSpPr/>
          <p:nvPr/>
        </p:nvSpPr>
        <p:spPr>
          <a:xfrm>
            <a:off x="554386" y="1412776"/>
            <a:ext cx="3744416" cy="830997"/>
          </a:xfrm>
          <a:prstGeom prst="rect">
            <a:avLst/>
          </a:prstGeom>
          <a:solidFill>
            <a:srgbClr val="FFC000"/>
          </a:solidFill>
          <a:ln>
            <a:solidFill>
              <a:srgbClr val="FF0000"/>
            </a:solidFill>
          </a:ln>
        </p:spPr>
        <p:txBody>
          <a:bodyPr wrap="square">
            <a:spAutoFit/>
          </a:bodyPr>
          <a:lstStyle/>
          <a:p>
            <a:pPr marL="285750" indent="-285750">
              <a:buFont typeface="SimSun" panose="02010600030101010101" pitchFamily="2" charset="-122"/>
              <a:buChar char="※"/>
            </a:pPr>
            <a:r>
              <a:rPr lang="zh-CN" altLang="en-US" sz="1600" b="0" dirty="0">
                <a:solidFill>
                  <a:schemeClr val="tx2">
                    <a:lumMod val="75000"/>
                  </a:schemeClr>
                </a:solidFill>
                <a:latin typeface="arial" panose="020B0604020202020204" pitchFamily="34" charset="0"/>
              </a:rPr>
              <a:t>在状态机编程中，正确的顺序应该是先有状态转换图，后有程序，程序应该是根据设计好的状态图写出来的。</a:t>
            </a:r>
            <a:r>
              <a:rPr lang="zh-CN" altLang="en-US" sz="1600" b="0" dirty="0">
                <a:solidFill>
                  <a:schemeClr val="tx2">
                    <a:lumMod val="75000"/>
                  </a:schemeClr>
                </a:solidFill>
              </a:rPr>
              <a:t> </a:t>
            </a:r>
          </a:p>
        </p:txBody>
      </p:sp>
    </p:spTree>
    <p:extLst>
      <p:ext uri="{BB962C8B-B14F-4D97-AF65-F5344CB8AC3E}">
        <p14:creationId xmlns:p14="http://schemas.microsoft.com/office/powerpoint/2010/main" val="174132539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嵌入式软件架构</a:t>
            </a:r>
          </a:p>
        </p:txBody>
      </p:sp>
      <p:sp>
        <p:nvSpPr>
          <p:cNvPr id="20" name="矩形 19">
            <a:extLst>
              <a:ext uri="{FF2B5EF4-FFF2-40B4-BE49-F238E27FC236}">
                <a16:creationId xmlns:a16="http://schemas.microsoft.com/office/drawing/2014/main" id="{BFB725C5-A70D-4025-97EF-8B9948E5F001}"/>
              </a:ext>
            </a:extLst>
          </p:cNvPr>
          <p:cNvSpPr/>
          <p:nvPr/>
        </p:nvSpPr>
        <p:spPr>
          <a:xfrm>
            <a:off x="614771" y="3582568"/>
            <a:ext cx="4680520" cy="2316403"/>
          </a:xfrm>
          <a:prstGeom prst="rect">
            <a:avLst/>
          </a:prstGeom>
        </p:spPr>
        <p:txBody>
          <a:bodyPr wrap="square">
            <a:spAutoFit/>
          </a:bodyPr>
          <a:lstStyle/>
          <a:p>
            <a:pPr marL="285750" indent="-285750">
              <a:lnSpc>
                <a:spcPct val="150000"/>
              </a:lnSpc>
              <a:buFont typeface="Wingdings" panose="05000000000000000000" pitchFamily="2" charset="2"/>
              <a:buChar char="Ø"/>
            </a:pPr>
            <a:r>
              <a:rPr lang="zh-CN" altLang="en-US" sz="1400" b="0" dirty="0">
                <a:solidFill>
                  <a:srgbClr val="FF0000"/>
                </a:solidFill>
              </a:rPr>
              <a:t>状态机是一种以系统状态为中心，以事件为变量的设计方法，它专注于各个状态的特点以及状态之间相互转换的关系。状态的转换恰恰是事件引起的，那么在研究某个具体状态的时候，我们自然而然地会考虑任何一个事件对这个状态有什么样的影响。这样，每一个状态中发生的每一个事件都会在我们的考虑之中，也就不会留下逻辑漏洞。 </a:t>
            </a:r>
            <a:endParaRPr lang="zh-CN" altLang="en-US" sz="1400" b="0" dirty="0">
              <a:solidFill>
                <a:srgbClr val="FF0000"/>
              </a:solidFill>
              <a:effectLst/>
              <a:ea typeface="仿宋_GB2312"/>
            </a:endParaRPr>
          </a:p>
        </p:txBody>
      </p:sp>
      <p:sp>
        <p:nvSpPr>
          <p:cNvPr id="9" name="圆角矩形 1">
            <a:extLst>
              <a:ext uri="{FF2B5EF4-FFF2-40B4-BE49-F238E27FC236}">
                <a16:creationId xmlns:a16="http://schemas.microsoft.com/office/drawing/2014/main" id="{467BA1F7-7F54-4FBE-9F67-E2F618AC65AF}"/>
              </a:ext>
            </a:extLst>
          </p:cNvPr>
          <p:cNvSpPr/>
          <p:nvPr/>
        </p:nvSpPr>
        <p:spPr>
          <a:xfrm>
            <a:off x="614770" y="3582568"/>
            <a:ext cx="4680521" cy="2376264"/>
          </a:xfrm>
          <a:prstGeom prst="roundRect">
            <a:avLst>
              <a:gd name="adj" fmla="val 8734"/>
            </a:avLst>
          </a:prstGeom>
          <a:no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r>
              <a:rPr lang="en-US" altLang="zh-CN" dirty="0">
                <a:solidFill>
                  <a:srgbClr val="990000"/>
                </a:solidFill>
                <a:latin typeface="+mn-ea"/>
              </a:rPr>
              <a:t> </a:t>
            </a:r>
            <a:endParaRPr lang="zh-CN" altLang="en-US" dirty="0">
              <a:solidFill>
                <a:srgbClr val="990000"/>
              </a:solidFill>
              <a:latin typeface="+mn-ea"/>
            </a:endParaRPr>
          </a:p>
        </p:txBody>
      </p:sp>
      <p:sp>
        <p:nvSpPr>
          <p:cNvPr id="2" name="矩形 1">
            <a:extLst>
              <a:ext uri="{FF2B5EF4-FFF2-40B4-BE49-F238E27FC236}">
                <a16:creationId xmlns:a16="http://schemas.microsoft.com/office/drawing/2014/main" id="{3E95D53A-38A2-4DEB-9CAC-9BAC4FB0880E}"/>
              </a:ext>
            </a:extLst>
          </p:cNvPr>
          <p:cNvSpPr/>
          <p:nvPr/>
        </p:nvSpPr>
        <p:spPr>
          <a:xfrm>
            <a:off x="614770" y="3090446"/>
            <a:ext cx="3744416" cy="338554"/>
          </a:xfrm>
          <a:prstGeom prst="rect">
            <a:avLst/>
          </a:prstGeom>
          <a:solidFill>
            <a:srgbClr val="FFC000"/>
          </a:solidFill>
          <a:ln>
            <a:solidFill>
              <a:srgbClr val="FF0000"/>
            </a:solidFill>
          </a:ln>
        </p:spPr>
        <p:txBody>
          <a:bodyPr wrap="square">
            <a:spAutoFit/>
          </a:bodyPr>
          <a:lstStyle/>
          <a:p>
            <a:pPr marL="285750" indent="-285750">
              <a:buFont typeface="SimSun" panose="02010600030101010101" pitchFamily="2" charset="-122"/>
              <a:buChar char="※"/>
            </a:pPr>
            <a:r>
              <a:rPr lang="zh-CN" altLang="en-US" sz="1600" b="0" dirty="0"/>
              <a:t>状态机能解决逻辑完备性的问题 </a:t>
            </a:r>
            <a:r>
              <a:rPr lang="zh-CN" altLang="en-US" sz="1600" b="0" dirty="0">
                <a:solidFill>
                  <a:schemeClr val="tx2">
                    <a:lumMod val="75000"/>
                  </a:schemeClr>
                </a:solidFill>
                <a:latin typeface="arial" panose="020B0604020202020204" pitchFamily="34" charset="0"/>
              </a:rPr>
              <a:t>。</a:t>
            </a:r>
            <a:r>
              <a:rPr lang="zh-CN" altLang="en-US" sz="1600" b="0" dirty="0">
                <a:solidFill>
                  <a:schemeClr val="tx2">
                    <a:lumMod val="75000"/>
                  </a:schemeClr>
                </a:solidFill>
              </a:rPr>
              <a:t> </a:t>
            </a:r>
          </a:p>
        </p:txBody>
      </p:sp>
      <p:sp>
        <p:nvSpPr>
          <p:cNvPr id="8" name="矩形 7">
            <a:extLst>
              <a:ext uri="{FF2B5EF4-FFF2-40B4-BE49-F238E27FC236}">
                <a16:creationId xmlns:a16="http://schemas.microsoft.com/office/drawing/2014/main" id="{7BE45825-B4CD-4414-8717-2C8F91602733}"/>
              </a:ext>
            </a:extLst>
          </p:cNvPr>
          <p:cNvSpPr/>
          <p:nvPr/>
        </p:nvSpPr>
        <p:spPr>
          <a:xfrm>
            <a:off x="609988" y="1224995"/>
            <a:ext cx="2952330" cy="461665"/>
          </a:xfrm>
          <a:prstGeom prst="rect">
            <a:avLst/>
          </a:prstGeom>
          <a:solidFill>
            <a:schemeClr val="tx2">
              <a:lumMod val="20000"/>
              <a:lumOff val="80000"/>
            </a:schemeClr>
          </a:solidFill>
          <a:ln>
            <a:noFill/>
          </a:ln>
        </p:spPr>
        <p:txBody>
          <a:bodyPr wrap="square">
            <a:spAutoFit/>
          </a:bodyPr>
          <a:lstStyle/>
          <a:p>
            <a:pPr algn="ctr" eaLnBrk="1" hangingPunct="1"/>
            <a:r>
              <a:rPr lang="zh-CN" altLang="en-US" sz="2400" dirty="0">
                <a:solidFill>
                  <a:srgbClr val="FF0000"/>
                </a:solidFill>
                <a:latin typeface="宋体" panose="02010600030101010101" pitchFamily="2" charset="-122"/>
                <a:ea typeface="宋体" panose="02010600030101010101" pitchFamily="2" charset="-122"/>
                <a:cs typeface="Times New Roman" panose="02020603050405020304" pitchFamily="18" charset="0"/>
              </a:rPr>
              <a:t>状态机编程思想优点</a:t>
            </a:r>
            <a:endParaRPr lang="zh-CN" altLang="en-US" sz="2400" dirty="0">
              <a:solidFill>
                <a:srgbClr val="FF0000"/>
              </a:solidFill>
              <a:latin typeface="黑体" pitchFamily="49" charset="-122"/>
              <a:ea typeface="黑体" pitchFamily="49" charset="-122"/>
            </a:endParaRPr>
          </a:p>
        </p:txBody>
      </p:sp>
      <p:sp>
        <p:nvSpPr>
          <p:cNvPr id="10" name="矩形 9">
            <a:extLst>
              <a:ext uri="{FF2B5EF4-FFF2-40B4-BE49-F238E27FC236}">
                <a16:creationId xmlns:a16="http://schemas.microsoft.com/office/drawing/2014/main" id="{6AA7DFD8-BE9C-46A9-BBC9-76BE5B5D60A3}"/>
              </a:ext>
            </a:extLst>
          </p:cNvPr>
          <p:cNvSpPr/>
          <p:nvPr/>
        </p:nvSpPr>
        <p:spPr>
          <a:xfrm>
            <a:off x="609988" y="1772816"/>
            <a:ext cx="2304256" cy="1156855"/>
          </a:xfrm>
          <a:prstGeom prst="rect">
            <a:avLst/>
          </a:prstGeom>
          <a:solidFill>
            <a:srgbClr val="92D050"/>
          </a:solidFill>
          <a:ln>
            <a:solidFill>
              <a:srgbClr val="0000FF"/>
            </a:solidFill>
          </a:ln>
        </p:spPr>
        <p:txBody>
          <a:bodyPr wrap="square">
            <a:spAutoFit/>
          </a:bodyPr>
          <a:lstStyle/>
          <a:p>
            <a:pPr marL="285750" indent="-285750">
              <a:lnSpc>
                <a:spcPct val="150000"/>
              </a:lnSpc>
              <a:buFont typeface="Wingdings" panose="05000000000000000000" pitchFamily="2" charset="2"/>
              <a:buChar char="ü"/>
            </a:pPr>
            <a:r>
              <a:rPr lang="en-US" altLang="zh-CN" sz="1600" b="0" dirty="0">
                <a:solidFill>
                  <a:schemeClr val="tx2">
                    <a:lumMod val="75000"/>
                  </a:schemeClr>
                </a:solidFill>
              </a:rPr>
              <a:t>CPU</a:t>
            </a:r>
            <a:r>
              <a:rPr lang="zh-CN" altLang="en-US" sz="1600" b="0" dirty="0">
                <a:solidFill>
                  <a:schemeClr val="tx2">
                    <a:lumMod val="75000"/>
                  </a:schemeClr>
                </a:solidFill>
              </a:rPr>
              <a:t>使用效率提高</a:t>
            </a:r>
            <a:endParaRPr lang="en-US" altLang="zh-CN" sz="1600" b="0" dirty="0">
              <a:solidFill>
                <a:schemeClr val="tx2">
                  <a:lumMod val="75000"/>
                </a:schemeClr>
              </a:solidFill>
            </a:endParaRPr>
          </a:p>
          <a:p>
            <a:pPr marL="285750" indent="-285750">
              <a:lnSpc>
                <a:spcPct val="150000"/>
              </a:lnSpc>
              <a:buFont typeface="Wingdings" panose="05000000000000000000" pitchFamily="2" charset="2"/>
              <a:buChar char="ü"/>
            </a:pPr>
            <a:r>
              <a:rPr lang="zh-CN" altLang="en-US" sz="1600" b="0" dirty="0">
                <a:solidFill>
                  <a:schemeClr val="tx2">
                    <a:lumMod val="75000"/>
                  </a:schemeClr>
                </a:solidFill>
              </a:rPr>
              <a:t>逻辑完备</a:t>
            </a:r>
            <a:endParaRPr lang="en-US" altLang="zh-CN" sz="1600" b="0" dirty="0">
              <a:solidFill>
                <a:schemeClr val="tx2">
                  <a:lumMod val="75000"/>
                </a:schemeClr>
              </a:solidFill>
            </a:endParaRPr>
          </a:p>
          <a:p>
            <a:pPr marL="285750" indent="-285750">
              <a:lnSpc>
                <a:spcPct val="150000"/>
              </a:lnSpc>
              <a:buFont typeface="Wingdings" panose="05000000000000000000" pitchFamily="2" charset="2"/>
              <a:buChar char="ü"/>
            </a:pPr>
            <a:r>
              <a:rPr lang="zh-CN" altLang="en-US" sz="1600" b="0" dirty="0">
                <a:solidFill>
                  <a:schemeClr val="tx2">
                    <a:lumMod val="75000"/>
                  </a:schemeClr>
                </a:solidFill>
              </a:rPr>
              <a:t>程序结构清晰</a:t>
            </a:r>
          </a:p>
        </p:txBody>
      </p:sp>
      <p:pic>
        <p:nvPicPr>
          <p:cNvPr id="4" name="图片 3">
            <a:extLst>
              <a:ext uri="{FF2B5EF4-FFF2-40B4-BE49-F238E27FC236}">
                <a16:creationId xmlns:a16="http://schemas.microsoft.com/office/drawing/2014/main" id="{3F3F3552-BAEB-43F2-8B04-1670697277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81684" y="1394869"/>
            <a:ext cx="3357106" cy="2316403"/>
          </a:xfrm>
          <a:prstGeom prst="rect">
            <a:avLst/>
          </a:prstGeom>
        </p:spPr>
      </p:pic>
      <p:pic>
        <p:nvPicPr>
          <p:cNvPr id="6" name="图片 5">
            <a:extLst>
              <a:ext uri="{FF2B5EF4-FFF2-40B4-BE49-F238E27FC236}">
                <a16:creationId xmlns:a16="http://schemas.microsoft.com/office/drawing/2014/main" id="{23789ACC-5336-4808-B060-16DC5C1C39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21836" y="4005064"/>
            <a:ext cx="3165141" cy="1690805"/>
          </a:xfrm>
          <a:prstGeom prst="rect">
            <a:avLst/>
          </a:prstGeom>
        </p:spPr>
      </p:pic>
    </p:spTree>
    <p:extLst>
      <p:ext uri="{BB962C8B-B14F-4D97-AF65-F5344CB8AC3E}">
        <p14:creationId xmlns:p14="http://schemas.microsoft.com/office/powerpoint/2010/main" val="142075202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txBox="1">
            <a:spLocks noChangeArrowheads="1"/>
          </p:cNvSpPr>
          <p:nvPr/>
        </p:nvSpPr>
        <p:spPr bwMode="auto">
          <a:xfrm>
            <a:off x="5651500" y="115888"/>
            <a:ext cx="3082925" cy="50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2000" b="1">
                <a:solidFill>
                  <a:schemeClr val="tx1"/>
                </a:solidFill>
                <a:latin typeface="仿宋_GB2312" charset="-122"/>
                <a:ea typeface="仿宋_GB2312" charset="-122"/>
              </a:defRPr>
            </a:lvl1pPr>
            <a:lvl2pPr marL="742950" indent="-285750" eaLnBrk="0" hangingPunct="0">
              <a:defRPr sz="2000" b="1">
                <a:solidFill>
                  <a:schemeClr val="tx1"/>
                </a:solidFill>
                <a:latin typeface="仿宋_GB2312" charset="-122"/>
                <a:ea typeface="仿宋_GB2312" charset="-122"/>
              </a:defRPr>
            </a:lvl2pPr>
            <a:lvl3pPr marL="1143000" indent="-228600" eaLnBrk="0" hangingPunct="0">
              <a:defRPr sz="2000" b="1">
                <a:solidFill>
                  <a:schemeClr val="tx1"/>
                </a:solidFill>
                <a:latin typeface="仿宋_GB2312" charset="-122"/>
                <a:ea typeface="仿宋_GB2312" charset="-122"/>
              </a:defRPr>
            </a:lvl3pPr>
            <a:lvl4pPr marL="1600200" indent="-228600" eaLnBrk="0" hangingPunct="0">
              <a:defRPr sz="2000" b="1">
                <a:solidFill>
                  <a:schemeClr val="tx1"/>
                </a:solidFill>
                <a:latin typeface="仿宋_GB2312" charset="-122"/>
                <a:ea typeface="仿宋_GB2312" charset="-122"/>
              </a:defRPr>
            </a:lvl4pPr>
            <a:lvl5pPr marL="2057400" indent="-228600" eaLnBrk="0" hangingPunct="0">
              <a:defRPr sz="2000" b="1">
                <a:solidFill>
                  <a:schemeClr val="tx1"/>
                </a:solidFill>
                <a:latin typeface="仿宋_GB2312" charset="-122"/>
                <a:ea typeface="仿宋_GB2312" charset="-122"/>
              </a:defRPr>
            </a:lvl5pPr>
            <a:lvl6pPr marL="2514600" indent="-228600" algn="ctr" eaLnBrk="0" fontAlgn="base" hangingPunct="0">
              <a:spcBef>
                <a:spcPct val="0"/>
              </a:spcBef>
              <a:spcAft>
                <a:spcPct val="0"/>
              </a:spcAft>
              <a:defRPr sz="2000" b="1">
                <a:solidFill>
                  <a:schemeClr val="tx1"/>
                </a:solidFill>
                <a:latin typeface="仿宋_GB2312" charset="-122"/>
                <a:ea typeface="仿宋_GB2312" charset="-122"/>
              </a:defRPr>
            </a:lvl6pPr>
            <a:lvl7pPr marL="2971800" indent="-228600" algn="ctr" eaLnBrk="0" fontAlgn="base" hangingPunct="0">
              <a:spcBef>
                <a:spcPct val="0"/>
              </a:spcBef>
              <a:spcAft>
                <a:spcPct val="0"/>
              </a:spcAft>
              <a:defRPr sz="2000" b="1">
                <a:solidFill>
                  <a:schemeClr val="tx1"/>
                </a:solidFill>
                <a:latin typeface="仿宋_GB2312" charset="-122"/>
                <a:ea typeface="仿宋_GB2312" charset="-122"/>
              </a:defRPr>
            </a:lvl7pPr>
            <a:lvl8pPr marL="3429000" indent="-228600" algn="ctr" eaLnBrk="0" fontAlgn="base" hangingPunct="0">
              <a:spcBef>
                <a:spcPct val="0"/>
              </a:spcBef>
              <a:spcAft>
                <a:spcPct val="0"/>
              </a:spcAft>
              <a:defRPr sz="2000" b="1">
                <a:solidFill>
                  <a:schemeClr val="tx1"/>
                </a:solidFill>
                <a:latin typeface="仿宋_GB2312" charset="-122"/>
                <a:ea typeface="仿宋_GB2312" charset="-122"/>
              </a:defRPr>
            </a:lvl8pPr>
            <a:lvl9pPr marL="3886200" indent="-228600" algn="ctr" eaLnBrk="0" fontAlgn="base" hangingPunct="0">
              <a:spcBef>
                <a:spcPct val="0"/>
              </a:spcBef>
              <a:spcAft>
                <a:spcPct val="0"/>
              </a:spcAft>
              <a:defRPr sz="2000" b="1">
                <a:solidFill>
                  <a:schemeClr val="tx1"/>
                </a:solidFill>
                <a:latin typeface="仿宋_GB2312" charset="-122"/>
                <a:ea typeface="仿宋_GB2312" charset="-122"/>
              </a:defRPr>
            </a:lvl9pPr>
          </a:lstStyle>
          <a:p>
            <a:pPr eaLnBrk="1" hangingPunct="1">
              <a:lnSpc>
                <a:spcPct val="130000"/>
              </a:lnSpc>
            </a:pPr>
            <a:r>
              <a:rPr lang="zh-CN" altLang="en-US" sz="3200">
                <a:solidFill>
                  <a:schemeClr val="bg1"/>
                </a:solidFill>
                <a:latin typeface="微软雅黑" pitchFamily="34" charset="-122"/>
                <a:ea typeface="微软雅黑" pitchFamily="34" charset="-122"/>
              </a:rPr>
              <a:t>目   录</a:t>
            </a:r>
            <a:endParaRPr lang="en-US" altLang="zh-CN" sz="3200">
              <a:solidFill>
                <a:schemeClr val="bg1"/>
              </a:solidFill>
              <a:latin typeface="微软雅黑" pitchFamily="34" charset="-122"/>
              <a:ea typeface="微软雅黑" pitchFamily="34" charset="-122"/>
            </a:endParaRPr>
          </a:p>
        </p:txBody>
      </p:sp>
      <p:sp>
        <p:nvSpPr>
          <p:cNvPr id="5124" name="Rectangle 35"/>
          <p:cNvSpPr>
            <a:spLocks noChangeArrowheads="1"/>
          </p:cNvSpPr>
          <p:nvPr/>
        </p:nvSpPr>
        <p:spPr bwMode="auto">
          <a:xfrm>
            <a:off x="1073445" y="1771076"/>
            <a:ext cx="3138508"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a:r>
              <a:rPr lang="zh-CN" altLang="en-US" sz="2800" dirty="0">
                <a:solidFill>
                  <a:schemeClr val="bg1"/>
                </a:solidFill>
                <a:latin typeface="黑体" pitchFamily="49" charset="-122"/>
                <a:ea typeface="黑体" pitchFamily="49" charset="-122"/>
              </a:rPr>
              <a:t>嵌入式软件架构</a:t>
            </a:r>
          </a:p>
        </p:txBody>
      </p:sp>
      <p:sp>
        <p:nvSpPr>
          <p:cNvPr id="5126" name="Rectangle 35"/>
          <p:cNvSpPr>
            <a:spLocks noChangeArrowheads="1"/>
          </p:cNvSpPr>
          <p:nvPr/>
        </p:nvSpPr>
        <p:spPr bwMode="auto">
          <a:xfrm>
            <a:off x="2493536" y="3297066"/>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嵌入式软件思想</a:t>
            </a:r>
          </a:p>
        </p:txBody>
      </p:sp>
      <p:cxnSp>
        <p:nvCxnSpPr>
          <p:cNvPr id="4" name="直接连接符 3"/>
          <p:cNvCxnSpPr>
            <a:cxnSpLocks/>
          </p:cNvCxnSpPr>
          <p:nvPr/>
        </p:nvCxnSpPr>
        <p:spPr>
          <a:xfrm>
            <a:off x="2081557" y="2380676"/>
            <a:ext cx="0" cy="2054696"/>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2096291" y="3643284"/>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8" name="Rectangle 35"/>
          <p:cNvSpPr>
            <a:spLocks noChangeArrowheads="1"/>
          </p:cNvSpPr>
          <p:nvPr/>
        </p:nvSpPr>
        <p:spPr bwMode="auto">
          <a:xfrm>
            <a:off x="2494034" y="2508365"/>
            <a:ext cx="4959523"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常见嵌入式软件架构</a:t>
            </a:r>
          </a:p>
        </p:txBody>
      </p:sp>
      <p:cxnSp>
        <p:nvCxnSpPr>
          <p:cNvPr id="19" name="直接连接符 18"/>
          <p:cNvCxnSpPr>
            <a:cxnSpLocks/>
            <a:endCxn id="18" idx="1"/>
          </p:cNvCxnSpPr>
          <p:nvPr/>
        </p:nvCxnSpPr>
        <p:spPr>
          <a:xfrm>
            <a:off x="2096291" y="2813165"/>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 name="右箭头 19"/>
          <p:cNvSpPr/>
          <p:nvPr/>
        </p:nvSpPr>
        <p:spPr>
          <a:xfrm>
            <a:off x="1073445" y="4083578"/>
            <a:ext cx="72008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35">
            <a:extLst>
              <a:ext uri="{FF2B5EF4-FFF2-40B4-BE49-F238E27FC236}">
                <a16:creationId xmlns:a16="http://schemas.microsoft.com/office/drawing/2014/main" id="{FC0D0968-C147-407D-9869-FD00F3CA13B1}"/>
              </a:ext>
            </a:extLst>
          </p:cNvPr>
          <p:cNvSpPr>
            <a:spLocks noChangeArrowheads="1"/>
          </p:cNvSpPr>
          <p:nvPr/>
        </p:nvSpPr>
        <p:spPr bwMode="auto">
          <a:xfrm>
            <a:off x="2493536" y="4083578"/>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solidFill>
                <a:latin typeface="黑体" pitchFamily="49" charset="-122"/>
                <a:ea typeface="黑体" pitchFamily="49" charset="-122"/>
              </a:rPr>
              <a:t>嵌入式系统架构</a:t>
            </a:r>
          </a:p>
        </p:txBody>
      </p:sp>
      <p:cxnSp>
        <p:nvCxnSpPr>
          <p:cNvPr id="12" name="直接连接符 11">
            <a:extLst>
              <a:ext uri="{FF2B5EF4-FFF2-40B4-BE49-F238E27FC236}">
                <a16:creationId xmlns:a16="http://schemas.microsoft.com/office/drawing/2014/main" id="{5B5FBAF0-FDC8-49FB-BA70-404638A7B2A8}"/>
              </a:ext>
            </a:extLst>
          </p:cNvPr>
          <p:cNvCxnSpPr/>
          <p:nvPr/>
        </p:nvCxnSpPr>
        <p:spPr>
          <a:xfrm>
            <a:off x="2096291" y="4435372"/>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0665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圆角矩形 1">
            <a:extLst>
              <a:ext uri="{FF2B5EF4-FFF2-40B4-BE49-F238E27FC236}">
                <a16:creationId xmlns:a16="http://schemas.microsoft.com/office/drawing/2014/main" id="{98D690D0-52C4-4978-BEDA-04F45C2470F1}"/>
              </a:ext>
            </a:extLst>
          </p:cNvPr>
          <p:cNvSpPr/>
          <p:nvPr/>
        </p:nvSpPr>
        <p:spPr>
          <a:xfrm>
            <a:off x="461290" y="4149081"/>
            <a:ext cx="5262838" cy="1584176"/>
          </a:xfrm>
          <a:prstGeom prst="roundRect">
            <a:avLst>
              <a:gd name="adj" fmla="val 8734"/>
            </a:avLst>
          </a:prstGeom>
          <a:solidFill>
            <a:schemeClr val="bg1"/>
          </a:solid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微处理器</a:t>
            </a:r>
          </a:p>
        </p:txBody>
      </p:sp>
      <p:sp>
        <p:nvSpPr>
          <p:cNvPr id="30" name="矩形 29">
            <a:extLst>
              <a:ext uri="{FF2B5EF4-FFF2-40B4-BE49-F238E27FC236}">
                <a16:creationId xmlns:a16="http://schemas.microsoft.com/office/drawing/2014/main" id="{2BFA8148-4BBF-4539-B3B9-456875D05919}"/>
              </a:ext>
            </a:extLst>
          </p:cNvPr>
          <p:cNvSpPr/>
          <p:nvPr/>
        </p:nvSpPr>
        <p:spPr>
          <a:xfrm>
            <a:off x="613856" y="1196752"/>
            <a:ext cx="2659703"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00FF"/>
                </a:solidFill>
                <a:latin typeface="黑体" pitchFamily="49" charset="-122"/>
                <a:ea typeface="黑体" pitchFamily="49" charset="-122"/>
              </a:rPr>
              <a:t>什么是微处理器？</a:t>
            </a:r>
          </a:p>
        </p:txBody>
      </p:sp>
      <p:sp>
        <p:nvSpPr>
          <p:cNvPr id="31" name="圆角矩形 1">
            <a:extLst>
              <a:ext uri="{FF2B5EF4-FFF2-40B4-BE49-F238E27FC236}">
                <a16:creationId xmlns:a16="http://schemas.microsoft.com/office/drawing/2014/main" id="{441C611C-6E48-41AF-8359-F21DA98CC937}"/>
              </a:ext>
            </a:extLst>
          </p:cNvPr>
          <p:cNvSpPr/>
          <p:nvPr/>
        </p:nvSpPr>
        <p:spPr>
          <a:xfrm>
            <a:off x="467544" y="1937371"/>
            <a:ext cx="5256584" cy="1881283"/>
          </a:xfrm>
          <a:prstGeom prst="roundRect">
            <a:avLst>
              <a:gd name="adj" fmla="val 8734"/>
            </a:avLst>
          </a:prstGeom>
          <a:solidFill>
            <a:schemeClr val="bg1"/>
          </a:solid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endParaRPr lang="zh-CN" altLang="en-US" dirty="0">
              <a:solidFill>
                <a:srgbClr val="990000"/>
              </a:solidFill>
              <a:latin typeface="+mn-ea"/>
            </a:endParaRPr>
          </a:p>
        </p:txBody>
      </p:sp>
      <p:sp>
        <p:nvSpPr>
          <p:cNvPr id="8" name="矩形 7">
            <a:extLst>
              <a:ext uri="{FF2B5EF4-FFF2-40B4-BE49-F238E27FC236}">
                <a16:creationId xmlns:a16="http://schemas.microsoft.com/office/drawing/2014/main" id="{16C73439-C774-44A6-A74D-D498C8C5F6CB}"/>
              </a:ext>
            </a:extLst>
          </p:cNvPr>
          <p:cNvSpPr/>
          <p:nvPr/>
        </p:nvSpPr>
        <p:spPr>
          <a:xfrm>
            <a:off x="613856" y="1864434"/>
            <a:ext cx="5110272" cy="1881284"/>
          </a:xfrm>
          <a:prstGeom prst="rect">
            <a:avLst/>
          </a:prstGeom>
        </p:spPr>
        <p:txBody>
          <a:bodyPr wrap="square">
            <a:spAutoFit/>
          </a:bodyPr>
          <a:lstStyle/>
          <a:p>
            <a:pPr>
              <a:lnSpc>
                <a:spcPct val="150000"/>
              </a:lnSpc>
            </a:pPr>
            <a:r>
              <a:rPr lang="zh-CN" altLang="en-US" dirty="0">
                <a:solidFill>
                  <a:srgbClr val="C00000"/>
                </a:solidFill>
                <a:ea typeface="宋体" panose="02010600030101010101" pitchFamily="2" charset="-122"/>
                <a:cs typeface="Times New Roman" panose="02020603050405020304" pitchFamily="18" charset="0"/>
              </a:rPr>
              <a:t>中文名称：</a:t>
            </a:r>
            <a:r>
              <a:rPr lang="zh-CN" altLang="zh-CN" dirty="0">
                <a:solidFill>
                  <a:srgbClr val="C00000"/>
                </a:solidFill>
                <a:ea typeface="宋体" panose="02010600030101010101" pitchFamily="2" charset="-122"/>
                <a:cs typeface="Times New Roman" panose="02020603050405020304" pitchFamily="18" charset="0"/>
              </a:rPr>
              <a:t>微处理器</a:t>
            </a:r>
            <a:endParaRPr lang="en-US" altLang="zh-CN" dirty="0">
              <a:solidFill>
                <a:srgbClr val="C00000"/>
              </a:solidFill>
              <a:ea typeface="宋体" panose="02010600030101010101" pitchFamily="2" charset="-122"/>
              <a:cs typeface="Times New Roman" panose="02020603050405020304" pitchFamily="18" charset="0"/>
            </a:endParaRPr>
          </a:p>
          <a:p>
            <a:pPr>
              <a:lnSpc>
                <a:spcPct val="150000"/>
              </a:lnSpc>
            </a:pPr>
            <a:r>
              <a:rPr lang="zh-CN" altLang="zh-CN" dirty="0">
                <a:solidFill>
                  <a:srgbClr val="C00000"/>
                </a:solidFill>
                <a:ea typeface="宋体" panose="02010600030101010101" pitchFamily="2" charset="-122"/>
                <a:cs typeface="Times New Roman" panose="02020603050405020304" pitchFamily="18" charset="0"/>
              </a:rPr>
              <a:t>英文名称：</a:t>
            </a:r>
            <a:r>
              <a:rPr lang="en-US" altLang="zh-CN" dirty="0">
                <a:solidFill>
                  <a:srgbClr val="C00000"/>
                </a:solidFill>
                <a:ea typeface="宋体" panose="02010600030101010101" pitchFamily="2" charset="-122"/>
                <a:cs typeface="Times New Roman" panose="02020603050405020304" pitchFamily="18" charset="0"/>
              </a:rPr>
              <a:t>Microprocessor</a:t>
            </a:r>
          </a:p>
          <a:p>
            <a:pPr marL="342900" indent="-342900">
              <a:lnSpc>
                <a:spcPct val="150000"/>
              </a:lnSpc>
              <a:buFont typeface="SimSun" panose="02010600030101010101" pitchFamily="2" charset="-122"/>
              <a:buChar char="※"/>
            </a:pPr>
            <a:r>
              <a:rPr lang="zh-CN" altLang="zh-CN" dirty="0">
                <a:solidFill>
                  <a:srgbClr val="C00000"/>
                </a:solidFill>
                <a:ea typeface="宋体" panose="02010600030101010101" pitchFamily="2" charset="-122"/>
                <a:cs typeface="Times New Roman" panose="02020603050405020304" pitchFamily="18" charset="0"/>
              </a:rPr>
              <a:t>是一种能够具有控制和算术逻辑功能的集成电路</a:t>
            </a:r>
            <a:r>
              <a:rPr lang="zh-CN" altLang="en-US" dirty="0">
                <a:solidFill>
                  <a:srgbClr val="C00000"/>
                </a:solidFill>
                <a:ea typeface="宋体" panose="02010600030101010101" pitchFamily="2" charset="-122"/>
                <a:cs typeface="Times New Roman" panose="02020603050405020304" pitchFamily="18" charset="0"/>
              </a:rPr>
              <a:t>。</a:t>
            </a:r>
          </a:p>
        </p:txBody>
      </p:sp>
      <p:sp>
        <p:nvSpPr>
          <p:cNvPr id="11" name="矩形 10">
            <a:extLst>
              <a:ext uri="{FF2B5EF4-FFF2-40B4-BE49-F238E27FC236}">
                <a16:creationId xmlns:a16="http://schemas.microsoft.com/office/drawing/2014/main" id="{FFA7B36C-6B03-4C59-8393-534EDAD95568}"/>
              </a:ext>
            </a:extLst>
          </p:cNvPr>
          <p:cNvSpPr/>
          <p:nvPr/>
        </p:nvSpPr>
        <p:spPr>
          <a:xfrm>
            <a:off x="461290" y="4208192"/>
            <a:ext cx="5190210" cy="1419619"/>
          </a:xfrm>
          <a:prstGeom prst="rect">
            <a:avLst/>
          </a:prstGeom>
        </p:spPr>
        <p:txBody>
          <a:bodyPr wrap="square">
            <a:spAutoFit/>
          </a:bodyPr>
          <a:lstStyle/>
          <a:p>
            <a:pPr marL="342900" indent="-342900">
              <a:lnSpc>
                <a:spcPct val="150000"/>
              </a:lnSpc>
              <a:buFont typeface="Wingdings" panose="05000000000000000000" pitchFamily="2" charset="2"/>
              <a:buChar char="ü"/>
            </a:pPr>
            <a:r>
              <a:rPr lang="zh-CN" altLang="zh-CN" dirty="0">
                <a:solidFill>
                  <a:srgbClr val="C00000"/>
                </a:solidFill>
                <a:ea typeface="宋体" panose="02010600030101010101" pitchFamily="2" charset="-122"/>
                <a:cs typeface="Times New Roman" panose="02020603050405020304" pitchFamily="18" charset="0"/>
              </a:rPr>
              <a:t>微处理器能完成取指令、执行指令，以及与外界存储器和逻辑部件交换信息等操作，是计算机系统的运算核心和控制核心</a:t>
            </a:r>
            <a:r>
              <a:rPr lang="zh-CN" altLang="en-US" dirty="0">
                <a:solidFill>
                  <a:srgbClr val="C00000"/>
                </a:solidFill>
                <a:ea typeface="宋体" panose="02010600030101010101" pitchFamily="2" charset="-122"/>
                <a:cs typeface="Times New Roman" panose="02020603050405020304" pitchFamily="18" charset="0"/>
              </a:rPr>
              <a:t>。</a:t>
            </a:r>
          </a:p>
        </p:txBody>
      </p:sp>
      <p:pic>
        <p:nvPicPr>
          <p:cNvPr id="15" name="图片 14">
            <a:extLst>
              <a:ext uri="{FF2B5EF4-FFF2-40B4-BE49-F238E27FC236}">
                <a16:creationId xmlns:a16="http://schemas.microsoft.com/office/drawing/2014/main" id="{0D40B27B-79EF-447C-B2FA-7CF7F2941C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84168" y="1168101"/>
            <a:ext cx="2600050" cy="1319728"/>
          </a:xfrm>
          <a:prstGeom prst="rect">
            <a:avLst/>
          </a:prstGeom>
        </p:spPr>
      </p:pic>
      <p:pic>
        <p:nvPicPr>
          <p:cNvPr id="17" name="图片 16">
            <a:extLst>
              <a:ext uri="{FF2B5EF4-FFF2-40B4-BE49-F238E27FC236}">
                <a16:creationId xmlns:a16="http://schemas.microsoft.com/office/drawing/2014/main" id="{2B94DC92-F332-4EED-8328-D28FEC7EB39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72200" y="2578148"/>
            <a:ext cx="2232248" cy="2001564"/>
          </a:xfrm>
          <a:prstGeom prst="rect">
            <a:avLst/>
          </a:prstGeom>
        </p:spPr>
      </p:pic>
      <p:pic>
        <p:nvPicPr>
          <p:cNvPr id="19" name="图片 18">
            <a:extLst>
              <a:ext uri="{FF2B5EF4-FFF2-40B4-BE49-F238E27FC236}">
                <a16:creationId xmlns:a16="http://schemas.microsoft.com/office/drawing/2014/main" id="{99106F00-D6F8-47AC-A647-CB178F09A28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51969" y="4540676"/>
            <a:ext cx="2232248" cy="1795132"/>
          </a:xfrm>
          <a:prstGeom prst="rect">
            <a:avLst/>
          </a:prstGeom>
        </p:spPr>
      </p:pic>
    </p:spTree>
    <p:extLst>
      <p:ext uri="{BB962C8B-B14F-4D97-AF65-F5344CB8AC3E}">
        <p14:creationId xmlns:p14="http://schemas.microsoft.com/office/powerpoint/2010/main" val="404661467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标题 1"/>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dirty="0">
                <a:solidFill>
                  <a:schemeClr val="bg1"/>
                </a:solidFill>
              </a:rPr>
              <a:t>嵌入式系统架构</a:t>
            </a:r>
          </a:p>
        </p:txBody>
      </p:sp>
      <p:sp>
        <p:nvSpPr>
          <p:cNvPr id="8" name="矩形 7">
            <a:extLst>
              <a:ext uri="{FF2B5EF4-FFF2-40B4-BE49-F238E27FC236}">
                <a16:creationId xmlns:a16="http://schemas.microsoft.com/office/drawing/2014/main" id="{7BE45825-B4CD-4414-8717-2C8F91602733}"/>
              </a:ext>
            </a:extLst>
          </p:cNvPr>
          <p:cNvSpPr/>
          <p:nvPr/>
        </p:nvSpPr>
        <p:spPr>
          <a:xfrm>
            <a:off x="611560" y="1052736"/>
            <a:ext cx="865668" cy="461665"/>
          </a:xfrm>
          <a:prstGeom prst="rect">
            <a:avLst/>
          </a:prstGeom>
          <a:solidFill>
            <a:schemeClr val="tx2">
              <a:lumMod val="20000"/>
              <a:lumOff val="80000"/>
            </a:schemeClr>
          </a:solidFill>
          <a:ln>
            <a:noFill/>
          </a:ln>
        </p:spPr>
        <p:txBody>
          <a:bodyPr wrap="square">
            <a:spAutoFit/>
          </a:bodyPr>
          <a:lstStyle/>
          <a:p>
            <a:pPr algn="ctr" eaLnBrk="1" hangingPunct="1"/>
            <a:r>
              <a:rPr lang="zh-CN" altLang="en-US" sz="2400" dirty="0">
                <a:solidFill>
                  <a:srgbClr val="FF0000"/>
                </a:solidFill>
                <a:latin typeface="宋体" panose="02010600030101010101" pitchFamily="2" charset="-122"/>
                <a:ea typeface="宋体" panose="02010600030101010101" pitchFamily="2" charset="-122"/>
                <a:cs typeface="Times New Roman" panose="02020603050405020304" pitchFamily="18" charset="0"/>
              </a:rPr>
              <a:t>思考：</a:t>
            </a:r>
            <a:endParaRPr lang="zh-CN" altLang="en-US" sz="2400" dirty="0">
              <a:solidFill>
                <a:srgbClr val="FF0000"/>
              </a:solidFill>
              <a:latin typeface="黑体" pitchFamily="49" charset="-122"/>
              <a:ea typeface="黑体" pitchFamily="49" charset="-122"/>
            </a:endParaRPr>
          </a:p>
        </p:txBody>
      </p:sp>
      <p:pic>
        <p:nvPicPr>
          <p:cNvPr id="11" name="图片 10">
            <a:extLst>
              <a:ext uri="{FF2B5EF4-FFF2-40B4-BE49-F238E27FC236}">
                <a16:creationId xmlns:a16="http://schemas.microsoft.com/office/drawing/2014/main" id="{4E856D40-2AFF-489E-9596-DF3FD92EA19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59250" y="1946501"/>
            <a:ext cx="1152128" cy="812140"/>
          </a:xfrm>
          <a:prstGeom prst="rect">
            <a:avLst/>
          </a:prstGeom>
        </p:spPr>
      </p:pic>
      <p:pic>
        <p:nvPicPr>
          <p:cNvPr id="5" name="图片 4">
            <a:extLst>
              <a:ext uri="{FF2B5EF4-FFF2-40B4-BE49-F238E27FC236}">
                <a16:creationId xmlns:a16="http://schemas.microsoft.com/office/drawing/2014/main" id="{0F9185D9-69FC-4365-AE65-AF13B95BA52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68144" y="1772816"/>
            <a:ext cx="1163215" cy="985825"/>
          </a:xfrm>
          <a:prstGeom prst="rect">
            <a:avLst/>
          </a:prstGeom>
        </p:spPr>
      </p:pic>
      <p:sp>
        <p:nvSpPr>
          <p:cNvPr id="7" name="箭头: 右 6">
            <a:extLst>
              <a:ext uri="{FF2B5EF4-FFF2-40B4-BE49-F238E27FC236}">
                <a16:creationId xmlns:a16="http://schemas.microsoft.com/office/drawing/2014/main" id="{963B329B-B10D-486B-BB9C-685F9C8F4F35}"/>
              </a:ext>
            </a:extLst>
          </p:cNvPr>
          <p:cNvSpPr/>
          <p:nvPr/>
        </p:nvSpPr>
        <p:spPr>
          <a:xfrm>
            <a:off x="3499410" y="2443832"/>
            <a:ext cx="2088232"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54B075FA-5E27-4D2B-BFFC-A6903DB853D2}"/>
              </a:ext>
            </a:extLst>
          </p:cNvPr>
          <p:cNvSpPr/>
          <p:nvPr/>
        </p:nvSpPr>
        <p:spPr>
          <a:xfrm>
            <a:off x="874883" y="2112310"/>
            <a:ext cx="864096" cy="646331"/>
          </a:xfrm>
          <a:prstGeom prst="rect">
            <a:avLst/>
          </a:prstGeom>
          <a:solidFill>
            <a:schemeClr val="tx2">
              <a:lumMod val="20000"/>
              <a:lumOff val="80000"/>
            </a:schemeClr>
          </a:solidFill>
          <a:ln>
            <a:solidFill>
              <a:srgbClr val="002060"/>
            </a:solidFill>
          </a:ln>
        </p:spPr>
        <p:txBody>
          <a:bodyPr wrap="square">
            <a:spAutoFit/>
          </a:bodyPr>
          <a:lstStyle/>
          <a:p>
            <a:pPr algn="ctr" eaLnBrk="1" hangingPunct="1"/>
            <a:r>
              <a:rPr lang="zh-CN" altLang="en-US" sz="1800" dirty="0">
                <a:solidFill>
                  <a:srgbClr val="0000FF"/>
                </a:solidFill>
                <a:latin typeface="宋体" panose="02010600030101010101" pitchFamily="2" charset="-122"/>
                <a:ea typeface="宋体" panose="02010600030101010101" pitchFamily="2" charset="-122"/>
                <a:cs typeface="Times New Roman" panose="02020603050405020304" pitchFamily="18" charset="0"/>
              </a:rPr>
              <a:t>微处理器</a:t>
            </a:r>
            <a:endParaRPr lang="zh-CN" altLang="en-US" sz="1800" dirty="0">
              <a:solidFill>
                <a:srgbClr val="0000FF"/>
              </a:solidFill>
              <a:latin typeface="黑体" pitchFamily="49" charset="-122"/>
              <a:ea typeface="黑体" pitchFamily="49" charset="-122"/>
            </a:endParaRPr>
          </a:p>
        </p:txBody>
      </p:sp>
      <p:sp>
        <p:nvSpPr>
          <p:cNvPr id="15" name="矩形 14">
            <a:extLst>
              <a:ext uri="{FF2B5EF4-FFF2-40B4-BE49-F238E27FC236}">
                <a16:creationId xmlns:a16="http://schemas.microsoft.com/office/drawing/2014/main" id="{92BF05A1-6EDC-4858-8798-F34EAF25C7F1}"/>
              </a:ext>
            </a:extLst>
          </p:cNvPr>
          <p:cNvSpPr/>
          <p:nvPr/>
        </p:nvSpPr>
        <p:spPr>
          <a:xfrm>
            <a:off x="2163497" y="2751211"/>
            <a:ext cx="943633" cy="261610"/>
          </a:xfrm>
          <a:prstGeom prst="rect">
            <a:avLst/>
          </a:prstGeom>
          <a:noFill/>
          <a:ln>
            <a:noFill/>
          </a:ln>
        </p:spPr>
        <p:txBody>
          <a:bodyPr wrap="square">
            <a:spAutoFit/>
          </a:bodyPr>
          <a:lstStyle/>
          <a:p>
            <a:pPr algn="ctr" eaLnBrk="1" hangingPunct="1"/>
            <a:r>
              <a:rPr lang="zh-CN" altLang="en-US" sz="1100" dirty="0">
                <a:solidFill>
                  <a:srgbClr val="FF0000"/>
                </a:solidFill>
                <a:latin typeface="宋体" panose="02010600030101010101" pitchFamily="2" charset="-122"/>
                <a:ea typeface="宋体" panose="02010600030101010101" pitchFamily="2" charset="-122"/>
                <a:cs typeface="Times New Roman" panose="02020603050405020304" pitchFamily="18" charset="0"/>
              </a:rPr>
              <a:t>单核处理器</a:t>
            </a:r>
            <a:endParaRPr lang="zh-CN" altLang="en-US" sz="1100" dirty="0">
              <a:solidFill>
                <a:srgbClr val="FF0000"/>
              </a:solidFill>
              <a:latin typeface="黑体" pitchFamily="49" charset="-122"/>
              <a:ea typeface="黑体" pitchFamily="49" charset="-122"/>
            </a:endParaRPr>
          </a:p>
        </p:txBody>
      </p:sp>
      <p:sp>
        <p:nvSpPr>
          <p:cNvPr id="16" name="矩形 15">
            <a:extLst>
              <a:ext uri="{FF2B5EF4-FFF2-40B4-BE49-F238E27FC236}">
                <a16:creationId xmlns:a16="http://schemas.microsoft.com/office/drawing/2014/main" id="{E511AD0C-D9BB-4576-BC00-F9D62BFB13DC}"/>
              </a:ext>
            </a:extLst>
          </p:cNvPr>
          <p:cNvSpPr/>
          <p:nvPr/>
        </p:nvSpPr>
        <p:spPr>
          <a:xfrm>
            <a:off x="5964563" y="2728937"/>
            <a:ext cx="975873" cy="261610"/>
          </a:xfrm>
          <a:prstGeom prst="rect">
            <a:avLst/>
          </a:prstGeom>
          <a:noFill/>
          <a:ln>
            <a:noFill/>
          </a:ln>
        </p:spPr>
        <p:txBody>
          <a:bodyPr wrap="square">
            <a:spAutoFit/>
          </a:bodyPr>
          <a:lstStyle/>
          <a:p>
            <a:pPr algn="ctr" eaLnBrk="1" hangingPunct="1"/>
            <a:r>
              <a:rPr lang="zh-CN" altLang="en-US" sz="1100" dirty="0">
                <a:solidFill>
                  <a:srgbClr val="FF0000"/>
                </a:solidFill>
                <a:latin typeface="宋体" panose="02010600030101010101" pitchFamily="2" charset="-122"/>
                <a:ea typeface="宋体" panose="02010600030101010101" pitchFamily="2" charset="-122"/>
                <a:cs typeface="Times New Roman" panose="02020603050405020304" pitchFamily="18" charset="0"/>
              </a:rPr>
              <a:t>多核处理器</a:t>
            </a:r>
          </a:p>
        </p:txBody>
      </p:sp>
      <p:sp>
        <p:nvSpPr>
          <p:cNvPr id="17" name="矩形 16">
            <a:extLst>
              <a:ext uri="{FF2B5EF4-FFF2-40B4-BE49-F238E27FC236}">
                <a16:creationId xmlns:a16="http://schemas.microsoft.com/office/drawing/2014/main" id="{FDEC7ABC-4C1F-4AAD-BB15-BDAF5A9FDFD8}"/>
              </a:ext>
            </a:extLst>
          </p:cNvPr>
          <p:cNvSpPr/>
          <p:nvPr/>
        </p:nvSpPr>
        <p:spPr>
          <a:xfrm>
            <a:off x="7311861" y="2085526"/>
            <a:ext cx="864096" cy="646331"/>
          </a:xfrm>
          <a:prstGeom prst="rect">
            <a:avLst/>
          </a:prstGeom>
          <a:solidFill>
            <a:srgbClr val="FFC000"/>
          </a:solidFill>
          <a:ln>
            <a:noFill/>
          </a:ln>
        </p:spPr>
        <p:txBody>
          <a:bodyPr wrap="square">
            <a:spAutoFit/>
          </a:bodyPr>
          <a:lstStyle/>
          <a:p>
            <a:pPr algn="ctr" eaLnBrk="1" hangingPunct="1"/>
            <a:r>
              <a:rPr lang="zh-CN" altLang="en-US" sz="1800" dirty="0">
                <a:solidFill>
                  <a:srgbClr val="990000"/>
                </a:solidFill>
                <a:latin typeface="宋体" panose="02010600030101010101" pitchFamily="2" charset="-122"/>
                <a:ea typeface="宋体" panose="02010600030101010101" pitchFamily="2" charset="-122"/>
                <a:cs typeface="Times New Roman" panose="02020603050405020304" pitchFamily="18" charset="0"/>
              </a:rPr>
              <a:t>核间通信</a:t>
            </a:r>
            <a:endParaRPr lang="zh-CN" altLang="en-US" sz="1800" dirty="0">
              <a:solidFill>
                <a:srgbClr val="990000"/>
              </a:solidFill>
              <a:latin typeface="黑体" pitchFamily="49" charset="-122"/>
              <a:ea typeface="黑体" pitchFamily="49" charset="-122"/>
            </a:endParaRPr>
          </a:p>
        </p:txBody>
      </p:sp>
      <p:sp>
        <p:nvSpPr>
          <p:cNvPr id="18" name="矩形 17">
            <a:extLst>
              <a:ext uri="{FF2B5EF4-FFF2-40B4-BE49-F238E27FC236}">
                <a16:creationId xmlns:a16="http://schemas.microsoft.com/office/drawing/2014/main" id="{B1208AEA-BF58-4EE5-8F14-7D9141DA1D48}"/>
              </a:ext>
            </a:extLst>
          </p:cNvPr>
          <p:cNvSpPr/>
          <p:nvPr/>
        </p:nvSpPr>
        <p:spPr>
          <a:xfrm>
            <a:off x="880426" y="3533218"/>
            <a:ext cx="864096" cy="584775"/>
          </a:xfrm>
          <a:prstGeom prst="rect">
            <a:avLst/>
          </a:prstGeom>
          <a:solidFill>
            <a:schemeClr val="tx2">
              <a:lumMod val="20000"/>
              <a:lumOff val="80000"/>
            </a:schemeClr>
          </a:solidFill>
          <a:ln>
            <a:solidFill>
              <a:srgbClr val="002060"/>
            </a:solidFill>
          </a:ln>
        </p:spPr>
        <p:txBody>
          <a:bodyPr wrap="square">
            <a:spAutoFit/>
          </a:bodyPr>
          <a:lstStyle/>
          <a:p>
            <a:pPr algn="ctr" eaLnBrk="1" hangingPunct="1"/>
            <a:r>
              <a:rPr lang="zh-CN" altLang="en-US" sz="1600" dirty="0">
                <a:solidFill>
                  <a:srgbClr val="0000FF"/>
                </a:solidFill>
                <a:latin typeface="宋体" panose="02010600030101010101" pitchFamily="2" charset="-122"/>
                <a:ea typeface="宋体" panose="02010600030101010101" pitchFamily="2" charset="-122"/>
                <a:cs typeface="Times New Roman" panose="02020603050405020304" pitchFamily="18" charset="0"/>
              </a:rPr>
              <a:t>嵌入式软件</a:t>
            </a:r>
            <a:endParaRPr lang="zh-CN" altLang="en-US" sz="1600" dirty="0">
              <a:solidFill>
                <a:srgbClr val="0000FF"/>
              </a:solidFill>
              <a:latin typeface="黑体" pitchFamily="49" charset="-122"/>
              <a:ea typeface="黑体" pitchFamily="49" charset="-122"/>
            </a:endParaRPr>
          </a:p>
        </p:txBody>
      </p:sp>
      <p:sp>
        <p:nvSpPr>
          <p:cNvPr id="19" name="矩形 18">
            <a:extLst>
              <a:ext uri="{FF2B5EF4-FFF2-40B4-BE49-F238E27FC236}">
                <a16:creationId xmlns:a16="http://schemas.microsoft.com/office/drawing/2014/main" id="{3FB34EFF-DA56-4D41-9FE1-1CB3684E03F5}"/>
              </a:ext>
            </a:extLst>
          </p:cNvPr>
          <p:cNvSpPr/>
          <p:nvPr/>
        </p:nvSpPr>
        <p:spPr>
          <a:xfrm>
            <a:off x="2255597" y="3692644"/>
            <a:ext cx="1072590" cy="523220"/>
          </a:xfrm>
          <a:prstGeom prst="rect">
            <a:avLst/>
          </a:prstGeom>
          <a:solidFill>
            <a:schemeClr val="accent4">
              <a:lumMod val="40000"/>
              <a:lumOff val="60000"/>
            </a:schemeClr>
          </a:solidFill>
          <a:ln w="19050">
            <a:solidFill>
              <a:srgbClr val="0000FF"/>
            </a:solidFill>
          </a:ln>
        </p:spPr>
        <p:txBody>
          <a:bodyPr wrap="square">
            <a:spAutoFit/>
          </a:bodyPr>
          <a:lstStyle/>
          <a:p>
            <a:pPr algn="ctr" eaLnBrk="1" hangingPunct="1"/>
            <a:r>
              <a:rPr lang="zh-CN" altLang="en-US" sz="1400" b="0" dirty="0">
                <a:solidFill>
                  <a:schemeClr val="accent5">
                    <a:lumMod val="50000"/>
                  </a:schemeClr>
                </a:solidFill>
              </a:rPr>
              <a:t>顺序执行的前后台系统 </a:t>
            </a:r>
            <a:endParaRPr lang="zh-CN" altLang="en-US" sz="1400" b="0" dirty="0">
              <a:solidFill>
                <a:schemeClr val="accent5">
                  <a:lumMod val="50000"/>
                </a:schemeClr>
              </a:solidFill>
              <a:latin typeface="黑体" pitchFamily="49" charset="-122"/>
              <a:ea typeface="仿宋_GB2312"/>
            </a:endParaRPr>
          </a:p>
        </p:txBody>
      </p:sp>
      <p:sp>
        <p:nvSpPr>
          <p:cNvPr id="21" name="箭头: 右 20">
            <a:extLst>
              <a:ext uri="{FF2B5EF4-FFF2-40B4-BE49-F238E27FC236}">
                <a16:creationId xmlns:a16="http://schemas.microsoft.com/office/drawing/2014/main" id="{0D2CEFC1-328F-41D8-AC4C-70403DDB3147}"/>
              </a:ext>
            </a:extLst>
          </p:cNvPr>
          <p:cNvSpPr/>
          <p:nvPr/>
        </p:nvSpPr>
        <p:spPr>
          <a:xfrm>
            <a:off x="3493866" y="3846242"/>
            <a:ext cx="2088232"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a:extLst>
              <a:ext uri="{FF2B5EF4-FFF2-40B4-BE49-F238E27FC236}">
                <a16:creationId xmlns:a16="http://schemas.microsoft.com/office/drawing/2014/main" id="{EAB6E8F6-68AC-433D-8F11-A57B33ADFA0B}"/>
              </a:ext>
            </a:extLst>
          </p:cNvPr>
          <p:cNvSpPr/>
          <p:nvPr/>
        </p:nvSpPr>
        <p:spPr>
          <a:xfrm>
            <a:off x="5913456" y="3692644"/>
            <a:ext cx="1072590" cy="523220"/>
          </a:xfrm>
          <a:prstGeom prst="rect">
            <a:avLst/>
          </a:prstGeom>
          <a:solidFill>
            <a:srgbClr val="FEE3D2"/>
          </a:solidFill>
          <a:ln w="19050">
            <a:solidFill>
              <a:srgbClr val="FF0000"/>
            </a:solidFill>
          </a:ln>
        </p:spPr>
        <p:txBody>
          <a:bodyPr wrap="square">
            <a:spAutoFit/>
          </a:bodyPr>
          <a:lstStyle/>
          <a:p>
            <a:pPr algn="ctr" eaLnBrk="1" hangingPunct="1"/>
            <a:r>
              <a:rPr lang="zh-CN" altLang="en-US" sz="1400" b="0" dirty="0">
                <a:solidFill>
                  <a:schemeClr val="accent5">
                    <a:lumMod val="50000"/>
                  </a:schemeClr>
                </a:solidFill>
              </a:rPr>
              <a:t>多线程操作系统</a:t>
            </a:r>
            <a:endParaRPr lang="zh-CN" altLang="en-US" sz="1400" b="0" dirty="0">
              <a:solidFill>
                <a:schemeClr val="accent5">
                  <a:lumMod val="50000"/>
                </a:schemeClr>
              </a:solidFill>
              <a:latin typeface="黑体" pitchFamily="49" charset="-122"/>
              <a:ea typeface="仿宋_GB2312"/>
            </a:endParaRPr>
          </a:p>
        </p:txBody>
      </p:sp>
      <p:sp>
        <p:nvSpPr>
          <p:cNvPr id="23" name="矩形 22">
            <a:extLst>
              <a:ext uri="{FF2B5EF4-FFF2-40B4-BE49-F238E27FC236}">
                <a16:creationId xmlns:a16="http://schemas.microsoft.com/office/drawing/2014/main" id="{986744B1-25C0-4076-8C1A-2EBB5CA99D9C}"/>
              </a:ext>
            </a:extLst>
          </p:cNvPr>
          <p:cNvSpPr/>
          <p:nvPr/>
        </p:nvSpPr>
        <p:spPr>
          <a:xfrm>
            <a:off x="7311861" y="3538755"/>
            <a:ext cx="864096" cy="830997"/>
          </a:xfrm>
          <a:prstGeom prst="rect">
            <a:avLst/>
          </a:prstGeom>
          <a:solidFill>
            <a:srgbClr val="FFC000"/>
          </a:solidFill>
          <a:ln>
            <a:noFill/>
          </a:ln>
        </p:spPr>
        <p:txBody>
          <a:bodyPr wrap="square">
            <a:spAutoFit/>
          </a:bodyPr>
          <a:lstStyle/>
          <a:p>
            <a:pPr algn="ctr" eaLnBrk="1" hangingPunct="1"/>
            <a:r>
              <a:rPr lang="zh-CN" altLang="en-US" sz="1600" dirty="0">
                <a:solidFill>
                  <a:srgbClr val="990000"/>
                </a:solidFill>
                <a:latin typeface="宋体" panose="02010600030101010101" pitchFamily="2" charset="-122"/>
                <a:ea typeface="宋体" panose="02010600030101010101" pitchFamily="2" charset="-122"/>
                <a:cs typeface="Times New Roman" panose="02020603050405020304" pitchFamily="18" charset="0"/>
              </a:rPr>
              <a:t>线程</a:t>
            </a:r>
            <a:r>
              <a:rPr lang="en-US" altLang="zh-CN" sz="1600" dirty="0">
                <a:solidFill>
                  <a:srgbClr val="990000"/>
                </a:solidFill>
                <a:latin typeface="宋体" panose="02010600030101010101" pitchFamily="2" charset="-122"/>
                <a:ea typeface="宋体" panose="02010600030101010101" pitchFamily="2" charset="-122"/>
                <a:cs typeface="Times New Roman" panose="02020603050405020304" pitchFamily="18" charset="0"/>
              </a:rPr>
              <a:t>/</a:t>
            </a:r>
            <a:r>
              <a:rPr lang="zh-CN" altLang="en-US" sz="1600" dirty="0">
                <a:solidFill>
                  <a:srgbClr val="990000"/>
                </a:solidFill>
                <a:latin typeface="宋体" panose="02010600030101010101" pitchFamily="2" charset="-122"/>
                <a:ea typeface="宋体" panose="02010600030101010101" pitchFamily="2" charset="-122"/>
                <a:cs typeface="Times New Roman" panose="02020603050405020304" pitchFamily="18" charset="0"/>
              </a:rPr>
              <a:t>进程间通信</a:t>
            </a:r>
            <a:endParaRPr lang="zh-CN" altLang="en-US" sz="1600" dirty="0">
              <a:solidFill>
                <a:srgbClr val="990000"/>
              </a:solidFill>
              <a:latin typeface="黑体" pitchFamily="49" charset="-122"/>
              <a:ea typeface="黑体" pitchFamily="49" charset="-122"/>
            </a:endParaRPr>
          </a:p>
        </p:txBody>
      </p:sp>
      <p:sp>
        <p:nvSpPr>
          <p:cNvPr id="24" name="矩形 23">
            <a:extLst>
              <a:ext uri="{FF2B5EF4-FFF2-40B4-BE49-F238E27FC236}">
                <a16:creationId xmlns:a16="http://schemas.microsoft.com/office/drawing/2014/main" id="{F4C2B9F4-9725-43B0-B932-26E8B8563EFA}"/>
              </a:ext>
            </a:extLst>
          </p:cNvPr>
          <p:cNvSpPr/>
          <p:nvPr/>
        </p:nvSpPr>
        <p:spPr>
          <a:xfrm>
            <a:off x="878443" y="4941168"/>
            <a:ext cx="864096" cy="830997"/>
          </a:xfrm>
          <a:prstGeom prst="rect">
            <a:avLst/>
          </a:prstGeom>
          <a:solidFill>
            <a:schemeClr val="tx2">
              <a:lumMod val="20000"/>
              <a:lumOff val="80000"/>
            </a:schemeClr>
          </a:solidFill>
          <a:ln>
            <a:solidFill>
              <a:srgbClr val="0070C0"/>
            </a:solidFill>
          </a:ln>
        </p:spPr>
        <p:txBody>
          <a:bodyPr wrap="square">
            <a:spAutoFit/>
          </a:bodyPr>
          <a:lstStyle/>
          <a:p>
            <a:pPr algn="ctr" eaLnBrk="1" hangingPunct="1"/>
            <a:r>
              <a:rPr lang="zh-CN" altLang="en-US" sz="1600" dirty="0">
                <a:solidFill>
                  <a:srgbClr val="0000FF"/>
                </a:solidFill>
                <a:latin typeface="宋体" panose="02010600030101010101" pitchFamily="2" charset="-122"/>
                <a:ea typeface="宋体" panose="02010600030101010101" pitchFamily="2" charset="-122"/>
                <a:cs typeface="Times New Roman" panose="02020603050405020304" pitchFamily="18" charset="0"/>
              </a:rPr>
              <a:t>嵌入式系统架构</a:t>
            </a:r>
            <a:endParaRPr lang="zh-CN" altLang="en-US" sz="1600" dirty="0">
              <a:solidFill>
                <a:srgbClr val="0000FF"/>
              </a:solidFill>
              <a:latin typeface="黑体" pitchFamily="49" charset="-122"/>
              <a:ea typeface="黑体" pitchFamily="49" charset="-122"/>
            </a:endParaRPr>
          </a:p>
        </p:txBody>
      </p:sp>
      <p:sp>
        <p:nvSpPr>
          <p:cNvPr id="25" name="矩形 24">
            <a:extLst>
              <a:ext uri="{FF2B5EF4-FFF2-40B4-BE49-F238E27FC236}">
                <a16:creationId xmlns:a16="http://schemas.microsoft.com/office/drawing/2014/main" id="{EA941FB6-320B-4EB1-98D5-3CE2D6EE2187}"/>
              </a:ext>
            </a:extLst>
          </p:cNvPr>
          <p:cNvSpPr/>
          <p:nvPr/>
        </p:nvSpPr>
        <p:spPr>
          <a:xfrm>
            <a:off x="2387052" y="5157192"/>
            <a:ext cx="792087" cy="523220"/>
          </a:xfrm>
          <a:prstGeom prst="rect">
            <a:avLst/>
          </a:prstGeom>
          <a:solidFill>
            <a:srgbClr val="00B0F0"/>
          </a:solidFill>
          <a:ln w="19050">
            <a:solidFill>
              <a:srgbClr val="FF0000"/>
            </a:solidFill>
          </a:ln>
        </p:spPr>
        <p:txBody>
          <a:bodyPr wrap="square">
            <a:spAutoFit/>
          </a:bodyPr>
          <a:lstStyle/>
          <a:p>
            <a:pPr algn="ctr" eaLnBrk="1" hangingPunct="1"/>
            <a:r>
              <a:rPr lang="zh-CN" altLang="en-US" sz="1400" b="0" dirty="0">
                <a:solidFill>
                  <a:schemeClr val="tx2">
                    <a:lumMod val="50000"/>
                  </a:schemeClr>
                </a:solidFill>
              </a:rPr>
              <a:t>主从式系统 </a:t>
            </a:r>
            <a:endParaRPr lang="zh-CN" altLang="en-US" sz="1400" b="0" dirty="0">
              <a:solidFill>
                <a:schemeClr val="tx2">
                  <a:lumMod val="50000"/>
                </a:schemeClr>
              </a:solidFill>
              <a:latin typeface="黑体" pitchFamily="49" charset="-122"/>
              <a:ea typeface="仿宋_GB2312"/>
            </a:endParaRPr>
          </a:p>
        </p:txBody>
      </p:sp>
      <p:sp>
        <p:nvSpPr>
          <p:cNvPr id="26" name="箭头: 右 25">
            <a:extLst>
              <a:ext uri="{FF2B5EF4-FFF2-40B4-BE49-F238E27FC236}">
                <a16:creationId xmlns:a16="http://schemas.microsoft.com/office/drawing/2014/main" id="{8471C335-E49D-4F31-8D1A-198F3DA68E0A}"/>
              </a:ext>
            </a:extLst>
          </p:cNvPr>
          <p:cNvSpPr/>
          <p:nvPr/>
        </p:nvSpPr>
        <p:spPr>
          <a:xfrm>
            <a:off x="3499410" y="5248653"/>
            <a:ext cx="2088232"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B9F36A98-F7D8-4D5D-B851-F985C1A40086}"/>
              </a:ext>
            </a:extLst>
          </p:cNvPr>
          <p:cNvSpPr/>
          <p:nvPr/>
        </p:nvSpPr>
        <p:spPr>
          <a:xfrm>
            <a:off x="6056457" y="5157192"/>
            <a:ext cx="792087" cy="523220"/>
          </a:xfrm>
          <a:prstGeom prst="rect">
            <a:avLst/>
          </a:prstGeom>
          <a:solidFill>
            <a:srgbClr val="FFFF00"/>
          </a:solidFill>
          <a:ln w="19050">
            <a:solidFill>
              <a:schemeClr val="accent4">
                <a:lumMod val="50000"/>
              </a:schemeClr>
            </a:solidFill>
          </a:ln>
        </p:spPr>
        <p:txBody>
          <a:bodyPr wrap="square">
            <a:spAutoFit/>
          </a:bodyPr>
          <a:lstStyle/>
          <a:p>
            <a:pPr algn="ctr" eaLnBrk="1" hangingPunct="1"/>
            <a:r>
              <a:rPr lang="zh-CN" altLang="en-US" sz="1400" b="0" dirty="0">
                <a:solidFill>
                  <a:schemeClr val="tx2">
                    <a:lumMod val="50000"/>
                  </a:schemeClr>
                </a:solidFill>
              </a:rPr>
              <a:t>分布式系统 </a:t>
            </a:r>
            <a:endParaRPr lang="zh-CN" altLang="en-US" sz="1400" b="0" dirty="0">
              <a:solidFill>
                <a:schemeClr val="tx2">
                  <a:lumMod val="50000"/>
                </a:schemeClr>
              </a:solidFill>
              <a:latin typeface="黑体" pitchFamily="49" charset="-122"/>
              <a:ea typeface="仿宋_GB2312"/>
            </a:endParaRPr>
          </a:p>
        </p:txBody>
      </p:sp>
      <p:sp>
        <p:nvSpPr>
          <p:cNvPr id="28" name="矩形 27">
            <a:extLst>
              <a:ext uri="{FF2B5EF4-FFF2-40B4-BE49-F238E27FC236}">
                <a16:creationId xmlns:a16="http://schemas.microsoft.com/office/drawing/2014/main" id="{5EDE18E4-BD68-441E-9BBA-B0DEEC430BA7}"/>
              </a:ext>
            </a:extLst>
          </p:cNvPr>
          <p:cNvSpPr/>
          <p:nvPr/>
        </p:nvSpPr>
        <p:spPr>
          <a:xfrm>
            <a:off x="7311861" y="5089773"/>
            <a:ext cx="864096" cy="584775"/>
          </a:xfrm>
          <a:prstGeom prst="rect">
            <a:avLst/>
          </a:prstGeom>
          <a:solidFill>
            <a:srgbClr val="FFC000"/>
          </a:solidFill>
          <a:ln>
            <a:noFill/>
          </a:ln>
        </p:spPr>
        <p:txBody>
          <a:bodyPr wrap="square">
            <a:spAutoFit/>
          </a:bodyPr>
          <a:lstStyle/>
          <a:p>
            <a:pPr algn="ctr" eaLnBrk="1" hangingPunct="1"/>
            <a:r>
              <a:rPr lang="zh-CN" altLang="en-US" sz="1600" dirty="0">
                <a:solidFill>
                  <a:srgbClr val="990000"/>
                </a:solidFill>
                <a:latin typeface="宋体" panose="02010600030101010101" pitchFamily="2" charset="-122"/>
                <a:ea typeface="宋体" panose="02010600030101010101" pitchFamily="2" charset="-122"/>
                <a:cs typeface="Times New Roman" panose="02020603050405020304" pitchFamily="18" charset="0"/>
              </a:rPr>
              <a:t>网络</a:t>
            </a:r>
            <a:endParaRPr lang="en-US" altLang="zh-CN" sz="1600" dirty="0">
              <a:solidFill>
                <a:srgbClr val="990000"/>
              </a:solidFill>
              <a:latin typeface="宋体" panose="02010600030101010101" pitchFamily="2" charset="-122"/>
              <a:ea typeface="宋体" panose="02010600030101010101" pitchFamily="2" charset="-122"/>
              <a:cs typeface="Times New Roman" panose="02020603050405020304" pitchFamily="18" charset="0"/>
            </a:endParaRPr>
          </a:p>
          <a:p>
            <a:pPr algn="ctr" eaLnBrk="1" hangingPunct="1"/>
            <a:r>
              <a:rPr lang="zh-CN" altLang="en-US" sz="1600" dirty="0">
                <a:solidFill>
                  <a:srgbClr val="990000"/>
                </a:solidFill>
                <a:latin typeface="宋体" panose="02010600030101010101" pitchFamily="2" charset="-122"/>
                <a:ea typeface="宋体" panose="02010600030101010101" pitchFamily="2" charset="-122"/>
                <a:cs typeface="Times New Roman" panose="02020603050405020304" pitchFamily="18" charset="0"/>
              </a:rPr>
              <a:t>通信</a:t>
            </a:r>
            <a:endParaRPr lang="zh-CN" altLang="en-US" sz="1600" dirty="0">
              <a:solidFill>
                <a:srgbClr val="990000"/>
              </a:solidFill>
              <a:latin typeface="黑体" pitchFamily="49" charset="-122"/>
              <a:ea typeface="黑体" pitchFamily="49" charset="-122"/>
            </a:endParaRPr>
          </a:p>
        </p:txBody>
      </p:sp>
    </p:spTree>
    <p:extLst>
      <p:ext uri="{BB962C8B-B14F-4D97-AF65-F5344CB8AC3E}">
        <p14:creationId xmlns:p14="http://schemas.microsoft.com/office/powerpoint/2010/main" val="226262812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p:cNvPr>
          <p:cNvSpPr>
            <a:spLocks noGrp="1"/>
          </p:cNvSpPr>
          <p:nvPr>
            <p:ph type="title"/>
          </p:nvPr>
        </p:nvSpPr>
        <p:spPr>
          <a:xfrm>
            <a:off x="971600" y="2564904"/>
            <a:ext cx="8065269" cy="1347044"/>
          </a:xfrm>
        </p:spPr>
        <p:txBody>
          <a:bodyPr/>
          <a:lstStyle/>
          <a:p>
            <a:pPr algn="ctr">
              <a:lnSpc>
                <a:spcPct val="150000"/>
              </a:lnSpc>
              <a:defRPr/>
            </a:pPr>
            <a:r>
              <a:rPr lang="zh-CN" altLang="en-US" sz="6000" dirty="0">
                <a:solidFill>
                  <a:srgbClr val="0000FF"/>
                </a:solidFill>
                <a:latin typeface="黑体" pitchFamily="49" charset="-122"/>
                <a:ea typeface="黑体" pitchFamily="49" charset="-122"/>
              </a:rPr>
              <a:t>谢  谢！</a:t>
            </a:r>
            <a:endParaRPr lang="zh-CN" altLang="en-US" sz="2800" dirty="0">
              <a:solidFill>
                <a:srgbClr val="0000FF"/>
              </a:solidFill>
              <a:latin typeface="黑体" pitchFamily="49" charset="-122"/>
              <a:ea typeface="黑体" pitchFamily="49" charset="-122"/>
            </a:endParaRPr>
          </a:p>
        </p:txBody>
      </p:sp>
      <p:sp>
        <p:nvSpPr>
          <p:cNvPr id="4099" name="灯片编号占位符 3"/>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仿宋_GB2312" pitchFamily="49" charset="-122"/>
                <a:ea typeface="仿宋_GB2312" pitchFamily="49" charset="-122"/>
              </a:defRPr>
            </a:lvl1pPr>
            <a:lvl2pPr marL="742950" indent="-285750">
              <a:defRPr sz="2000" b="1">
                <a:solidFill>
                  <a:schemeClr val="tx1"/>
                </a:solidFill>
                <a:latin typeface="仿宋_GB2312" pitchFamily="49" charset="-122"/>
                <a:ea typeface="仿宋_GB2312" pitchFamily="49" charset="-122"/>
              </a:defRPr>
            </a:lvl2pPr>
            <a:lvl3pPr marL="1143000" indent="-228600">
              <a:defRPr sz="2000" b="1">
                <a:solidFill>
                  <a:schemeClr val="tx1"/>
                </a:solidFill>
                <a:latin typeface="仿宋_GB2312" pitchFamily="49" charset="-122"/>
                <a:ea typeface="仿宋_GB2312" pitchFamily="49" charset="-122"/>
              </a:defRPr>
            </a:lvl3pPr>
            <a:lvl4pPr marL="1600200" indent="-228600">
              <a:defRPr sz="2000" b="1">
                <a:solidFill>
                  <a:schemeClr val="tx1"/>
                </a:solidFill>
                <a:latin typeface="仿宋_GB2312" pitchFamily="49" charset="-122"/>
                <a:ea typeface="仿宋_GB2312" pitchFamily="49" charset="-122"/>
              </a:defRPr>
            </a:lvl4pPr>
            <a:lvl5pPr marL="2057400" indent="-228600">
              <a:defRPr sz="2000" b="1">
                <a:solidFill>
                  <a:schemeClr val="tx1"/>
                </a:solidFill>
                <a:latin typeface="仿宋_GB2312" pitchFamily="49" charset="-122"/>
                <a:ea typeface="仿宋_GB2312" pitchFamily="49" charset="-122"/>
              </a:defRPr>
            </a:lvl5pPr>
            <a:lvl6pPr marL="25146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6pPr>
            <a:lvl7pPr marL="29718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7pPr>
            <a:lvl8pPr marL="34290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8pPr>
            <a:lvl9pPr marL="3886200" indent="-228600" eaLnBrk="0" fontAlgn="base" hangingPunct="0">
              <a:spcBef>
                <a:spcPct val="0"/>
              </a:spcBef>
              <a:spcAft>
                <a:spcPct val="0"/>
              </a:spcAft>
              <a:defRPr sz="2000" b="1">
                <a:solidFill>
                  <a:schemeClr val="tx1"/>
                </a:solidFill>
                <a:latin typeface="仿宋_GB2312" pitchFamily="49" charset="-122"/>
                <a:ea typeface="仿宋_GB2312" pitchFamily="49" charset="-122"/>
              </a:defRPr>
            </a:lvl9pPr>
          </a:lstStyle>
          <a:p>
            <a:fld id="{5CA15F17-FC48-4ED6-8880-9AD1FFCCED90}" type="slidenum">
              <a:rPr lang="zh-CN" altLang="en-US" sz="1200" b="0" smtClean="0">
                <a:solidFill>
                  <a:srgbClr val="898989"/>
                </a:solidFill>
                <a:latin typeface="Calibri" pitchFamily="34" charset="0"/>
                <a:ea typeface="宋体" charset="-122"/>
              </a:rPr>
              <a:pPr/>
              <a:t>61</a:t>
            </a:fld>
            <a:endParaRPr lang="zh-CN" altLang="en-US" sz="1200" b="0">
              <a:solidFill>
                <a:srgbClr val="898989"/>
              </a:solidFill>
              <a:latin typeface="Calibri" pitchFamily="34" charset="0"/>
              <a:ea typeface="宋体" charset="-122"/>
            </a:endParaRPr>
          </a:p>
        </p:txBody>
      </p:sp>
      <p:sp>
        <p:nvSpPr>
          <p:cNvPr id="5" name="标题 1"/>
          <p:cNvSpPr txBox="1">
            <a:spLocks/>
          </p:cNvSpPr>
          <p:nvPr/>
        </p:nvSpPr>
        <p:spPr bwMode="auto">
          <a:xfrm>
            <a:off x="5683076"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800" dirty="0">
                <a:solidFill>
                  <a:schemeClr val="bg1"/>
                </a:solidFill>
                <a:latin typeface="黑体" panose="02010609060101010101" pitchFamily="49" charset="-122"/>
                <a:ea typeface="黑体" panose="02010609060101010101" pitchFamily="49" charset="-122"/>
              </a:rPr>
              <a:t>谢 谢</a:t>
            </a:r>
            <a:endParaRPr lang="zh-CN" altLang="en-US" sz="2800" dirty="0">
              <a:solidFill>
                <a:schemeClr val="bg1"/>
              </a:solidFill>
            </a:endParaRPr>
          </a:p>
        </p:txBody>
      </p:sp>
    </p:spTree>
    <p:extLst>
      <p:ext uri="{BB962C8B-B14F-4D97-AF65-F5344CB8AC3E}">
        <p14:creationId xmlns:p14="http://schemas.microsoft.com/office/powerpoint/2010/main" val="2184529808"/>
      </p:ext>
    </p:extLst>
  </p:cSld>
  <p:clrMapOvr>
    <a:masterClrMapping/>
  </p:clrMapOvr>
  <mc:AlternateContent xmlns:mc="http://schemas.openxmlformats.org/markup-compatibility/2006" xmlns:p14="http://schemas.microsoft.com/office/powerpoint/2010/main">
    <mc:Choice Requires="p14">
      <p:transition spd="slow" p14:dur="2000" advTm="14257"/>
    </mc:Choice>
    <mc:Fallback xmlns="">
      <p:transition spd="slow" advTm="14257"/>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txBox="1">
            <a:spLocks noChangeArrowheads="1"/>
          </p:cNvSpPr>
          <p:nvPr/>
        </p:nvSpPr>
        <p:spPr bwMode="auto">
          <a:xfrm>
            <a:off x="5651500" y="115888"/>
            <a:ext cx="3082925" cy="50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2000" b="1">
                <a:solidFill>
                  <a:schemeClr val="tx1"/>
                </a:solidFill>
                <a:latin typeface="仿宋_GB2312" charset="-122"/>
                <a:ea typeface="仿宋_GB2312" charset="-122"/>
              </a:defRPr>
            </a:lvl1pPr>
            <a:lvl2pPr marL="742950" indent="-285750" eaLnBrk="0" hangingPunct="0">
              <a:defRPr sz="2000" b="1">
                <a:solidFill>
                  <a:schemeClr val="tx1"/>
                </a:solidFill>
                <a:latin typeface="仿宋_GB2312" charset="-122"/>
                <a:ea typeface="仿宋_GB2312" charset="-122"/>
              </a:defRPr>
            </a:lvl2pPr>
            <a:lvl3pPr marL="1143000" indent="-228600" eaLnBrk="0" hangingPunct="0">
              <a:defRPr sz="2000" b="1">
                <a:solidFill>
                  <a:schemeClr val="tx1"/>
                </a:solidFill>
                <a:latin typeface="仿宋_GB2312" charset="-122"/>
                <a:ea typeface="仿宋_GB2312" charset="-122"/>
              </a:defRPr>
            </a:lvl3pPr>
            <a:lvl4pPr marL="1600200" indent="-228600" eaLnBrk="0" hangingPunct="0">
              <a:defRPr sz="2000" b="1">
                <a:solidFill>
                  <a:schemeClr val="tx1"/>
                </a:solidFill>
                <a:latin typeface="仿宋_GB2312" charset="-122"/>
                <a:ea typeface="仿宋_GB2312" charset="-122"/>
              </a:defRPr>
            </a:lvl4pPr>
            <a:lvl5pPr marL="2057400" indent="-228600" eaLnBrk="0" hangingPunct="0">
              <a:defRPr sz="2000" b="1">
                <a:solidFill>
                  <a:schemeClr val="tx1"/>
                </a:solidFill>
                <a:latin typeface="仿宋_GB2312" charset="-122"/>
                <a:ea typeface="仿宋_GB2312" charset="-122"/>
              </a:defRPr>
            </a:lvl5pPr>
            <a:lvl6pPr marL="2514600" indent="-228600" algn="ctr" eaLnBrk="0" fontAlgn="base" hangingPunct="0">
              <a:spcBef>
                <a:spcPct val="0"/>
              </a:spcBef>
              <a:spcAft>
                <a:spcPct val="0"/>
              </a:spcAft>
              <a:defRPr sz="2000" b="1">
                <a:solidFill>
                  <a:schemeClr val="tx1"/>
                </a:solidFill>
                <a:latin typeface="仿宋_GB2312" charset="-122"/>
                <a:ea typeface="仿宋_GB2312" charset="-122"/>
              </a:defRPr>
            </a:lvl6pPr>
            <a:lvl7pPr marL="2971800" indent="-228600" algn="ctr" eaLnBrk="0" fontAlgn="base" hangingPunct="0">
              <a:spcBef>
                <a:spcPct val="0"/>
              </a:spcBef>
              <a:spcAft>
                <a:spcPct val="0"/>
              </a:spcAft>
              <a:defRPr sz="2000" b="1">
                <a:solidFill>
                  <a:schemeClr val="tx1"/>
                </a:solidFill>
                <a:latin typeface="仿宋_GB2312" charset="-122"/>
                <a:ea typeface="仿宋_GB2312" charset="-122"/>
              </a:defRPr>
            </a:lvl7pPr>
            <a:lvl8pPr marL="3429000" indent="-228600" algn="ctr" eaLnBrk="0" fontAlgn="base" hangingPunct="0">
              <a:spcBef>
                <a:spcPct val="0"/>
              </a:spcBef>
              <a:spcAft>
                <a:spcPct val="0"/>
              </a:spcAft>
              <a:defRPr sz="2000" b="1">
                <a:solidFill>
                  <a:schemeClr val="tx1"/>
                </a:solidFill>
                <a:latin typeface="仿宋_GB2312" charset="-122"/>
                <a:ea typeface="仿宋_GB2312" charset="-122"/>
              </a:defRPr>
            </a:lvl8pPr>
            <a:lvl9pPr marL="3886200" indent="-228600" algn="ctr" eaLnBrk="0" fontAlgn="base" hangingPunct="0">
              <a:spcBef>
                <a:spcPct val="0"/>
              </a:spcBef>
              <a:spcAft>
                <a:spcPct val="0"/>
              </a:spcAft>
              <a:defRPr sz="2000" b="1">
                <a:solidFill>
                  <a:schemeClr val="tx1"/>
                </a:solidFill>
                <a:latin typeface="仿宋_GB2312" charset="-122"/>
                <a:ea typeface="仿宋_GB2312" charset="-122"/>
              </a:defRPr>
            </a:lvl9pPr>
          </a:lstStyle>
          <a:p>
            <a:pPr eaLnBrk="1" hangingPunct="1">
              <a:lnSpc>
                <a:spcPct val="130000"/>
              </a:lnSpc>
            </a:pPr>
            <a:r>
              <a:rPr lang="zh-CN" altLang="en-US" sz="3200">
                <a:solidFill>
                  <a:schemeClr val="bg1"/>
                </a:solidFill>
                <a:latin typeface="微软雅黑" pitchFamily="34" charset="-122"/>
                <a:ea typeface="微软雅黑" pitchFamily="34" charset="-122"/>
              </a:rPr>
              <a:t>目   录</a:t>
            </a:r>
            <a:endParaRPr lang="en-US" altLang="zh-CN" sz="3200">
              <a:solidFill>
                <a:schemeClr val="bg1"/>
              </a:solidFill>
              <a:latin typeface="微软雅黑" pitchFamily="34" charset="-122"/>
              <a:ea typeface="微软雅黑" pitchFamily="34" charset="-122"/>
            </a:endParaRPr>
          </a:p>
        </p:txBody>
      </p:sp>
      <p:sp>
        <p:nvSpPr>
          <p:cNvPr id="5124" name="Rectangle 35"/>
          <p:cNvSpPr>
            <a:spLocks noChangeArrowheads="1"/>
          </p:cNvSpPr>
          <p:nvPr/>
        </p:nvSpPr>
        <p:spPr bwMode="auto">
          <a:xfrm>
            <a:off x="785413" y="980728"/>
            <a:ext cx="2520271"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a:r>
              <a:rPr lang="zh-CN" altLang="en-US" sz="2800" dirty="0">
                <a:solidFill>
                  <a:schemeClr val="bg1"/>
                </a:solidFill>
                <a:latin typeface="黑体" pitchFamily="49" charset="-122"/>
                <a:ea typeface="黑体" pitchFamily="49" charset="-122"/>
              </a:rPr>
              <a:t>微处理器概述</a:t>
            </a:r>
          </a:p>
        </p:txBody>
      </p:sp>
      <p:sp>
        <p:nvSpPr>
          <p:cNvPr id="5126" name="Rectangle 35"/>
          <p:cNvSpPr>
            <a:spLocks noChangeArrowheads="1"/>
          </p:cNvSpPr>
          <p:nvPr/>
        </p:nvSpPr>
        <p:spPr bwMode="auto">
          <a:xfrm>
            <a:off x="2205504" y="2506718"/>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solidFill>
                <a:latin typeface="黑体" pitchFamily="49" charset="-122"/>
                <a:ea typeface="黑体" pitchFamily="49" charset="-122"/>
              </a:rPr>
              <a:t>微处理器的发展</a:t>
            </a:r>
          </a:p>
        </p:txBody>
      </p:sp>
      <p:cxnSp>
        <p:nvCxnSpPr>
          <p:cNvPr id="4" name="直接连接符 3"/>
          <p:cNvCxnSpPr>
            <a:cxnSpLocks/>
          </p:cNvCxnSpPr>
          <p:nvPr/>
        </p:nvCxnSpPr>
        <p:spPr>
          <a:xfrm>
            <a:off x="1793525" y="1590328"/>
            <a:ext cx="0" cy="435895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808259" y="2852936"/>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8" name="Rectangle 35"/>
          <p:cNvSpPr>
            <a:spLocks noChangeArrowheads="1"/>
          </p:cNvSpPr>
          <p:nvPr/>
        </p:nvSpPr>
        <p:spPr bwMode="auto">
          <a:xfrm>
            <a:off x="2206002" y="1718017"/>
            <a:ext cx="4959523"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什么是微处理器</a:t>
            </a:r>
          </a:p>
        </p:txBody>
      </p:sp>
      <p:cxnSp>
        <p:nvCxnSpPr>
          <p:cNvPr id="19" name="直接连接符 18"/>
          <p:cNvCxnSpPr>
            <a:cxnSpLocks/>
            <a:endCxn id="18" idx="1"/>
          </p:cNvCxnSpPr>
          <p:nvPr/>
        </p:nvCxnSpPr>
        <p:spPr>
          <a:xfrm>
            <a:off x="1808259" y="2022817"/>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 name="右箭头 19"/>
          <p:cNvSpPr/>
          <p:nvPr/>
        </p:nvSpPr>
        <p:spPr>
          <a:xfrm>
            <a:off x="785413" y="2548136"/>
            <a:ext cx="72008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35">
            <a:extLst>
              <a:ext uri="{FF2B5EF4-FFF2-40B4-BE49-F238E27FC236}">
                <a16:creationId xmlns:a16="http://schemas.microsoft.com/office/drawing/2014/main" id="{FC0D0968-C147-407D-9869-FD00F3CA13B1}"/>
              </a:ext>
            </a:extLst>
          </p:cNvPr>
          <p:cNvSpPr>
            <a:spLocks noChangeArrowheads="1"/>
          </p:cNvSpPr>
          <p:nvPr/>
        </p:nvSpPr>
        <p:spPr bwMode="auto">
          <a:xfrm>
            <a:off x="2205504" y="3293230"/>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微处理器的作用</a:t>
            </a:r>
          </a:p>
        </p:txBody>
      </p:sp>
      <p:sp>
        <p:nvSpPr>
          <p:cNvPr id="11" name="Rectangle 35">
            <a:extLst>
              <a:ext uri="{FF2B5EF4-FFF2-40B4-BE49-F238E27FC236}">
                <a16:creationId xmlns:a16="http://schemas.microsoft.com/office/drawing/2014/main" id="{9213C0E9-B74C-4DD8-9959-DB2BB017B0F2}"/>
              </a:ext>
            </a:extLst>
          </p:cNvPr>
          <p:cNvSpPr>
            <a:spLocks noChangeArrowheads="1"/>
          </p:cNvSpPr>
          <p:nvPr/>
        </p:nvSpPr>
        <p:spPr bwMode="auto">
          <a:xfrm>
            <a:off x="2195736" y="4078812"/>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微处理器工作原理</a:t>
            </a:r>
          </a:p>
        </p:txBody>
      </p:sp>
      <p:cxnSp>
        <p:nvCxnSpPr>
          <p:cNvPr id="12" name="直接连接符 11">
            <a:extLst>
              <a:ext uri="{FF2B5EF4-FFF2-40B4-BE49-F238E27FC236}">
                <a16:creationId xmlns:a16="http://schemas.microsoft.com/office/drawing/2014/main" id="{5B5FBAF0-FDC8-49FB-BA70-404638A7B2A8}"/>
              </a:ext>
            </a:extLst>
          </p:cNvPr>
          <p:cNvCxnSpPr/>
          <p:nvPr/>
        </p:nvCxnSpPr>
        <p:spPr>
          <a:xfrm>
            <a:off x="1808259" y="3645024"/>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29F76F39-ED94-403B-8314-1094D83754E1}"/>
              </a:ext>
            </a:extLst>
          </p:cNvPr>
          <p:cNvCxnSpPr/>
          <p:nvPr/>
        </p:nvCxnSpPr>
        <p:spPr>
          <a:xfrm>
            <a:off x="1793525" y="4365104"/>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5" name="Rectangle 35">
            <a:extLst>
              <a:ext uri="{FF2B5EF4-FFF2-40B4-BE49-F238E27FC236}">
                <a16:creationId xmlns:a16="http://schemas.microsoft.com/office/drawing/2014/main" id="{187F174F-E61A-48CF-9313-C1F554873CD0}"/>
              </a:ext>
            </a:extLst>
          </p:cNvPr>
          <p:cNvSpPr>
            <a:spLocks noChangeArrowheads="1"/>
          </p:cNvSpPr>
          <p:nvPr/>
        </p:nvSpPr>
        <p:spPr bwMode="auto">
          <a:xfrm>
            <a:off x="2195736" y="4870030"/>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微处理器特点</a:t>
            </a:r>
          </a:p>
        </p:txBody>
      </p:sp>
      <p:cxnSp>
        <p:nvCxnSpPr>
          <p:cNvPr id="16" name="直接连接符 15">
            <a:extLst>
              <a:ext uri="{FF2B5EF4-FFF2-40B4-BE49-F238E27FC236}">
                <a16:creationId xmlns:a16="http://schemas.microsoft.com/office/drawing/2014/main" id="{07A67688-20F5-40A4-8793-7C4D74D1B0E6}"/>
              </a:ext>
            </a:extLst>
          </p:cNvPr>
          <p:cNvCxnSpPr/>
          <p:nvPr/>
        </p:nvCxnSpPr>
        <p:spPr>
          <a:xfrm>
            <a:off x="1793525" y="5157192"/>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1" name="Rectangle 35">
            <a:extLst>
              <a:ext uri="{FF2B5EF4-FFF2-40B4-BE49-F238E27FC236}">
                <a16:creationId xmlns:a16="http://schemas.microsoft.com/office/drawing/2014/main" id="{AC6D0B59-BADA-4158-8AE2-AF98BD66B96D}"/>
              </a:ext>
            </a:extLst>
          </p:cNvPr>
          <p:cNvSpPr>
            <a:spLocks noChangeArrowheads="1"/>
          </p:cNvSpPr>
          <p:nvPr/>
        </p:nvSpPr>
        <p:spPr bwMode="auto">
          <a:xfrm>
            <a:off x="2195736" y="5661248"/>
            <a:ext cx="4959524" cy="6096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zh-CN" altLang="en-US" sz="2800" dirty="0">
                <a:solidFill>
                  <a:schemeClr val="bg1">
                    <a:lumMod val="65000"/>
                  </a:schemeClr>
                </a:solidFill>
                <a:latin typeface="黑体" pitchFamily="49" charset="-122"/>
                <a:ea typeface="黑体" pitchFamily="49" charset="-122"/>
              </a:rPr>
              <a:t>微处理器分类</a:t>
            </a:r>
          </a:p>
        </p:txBody>
      </p:sp>
      <p:cxnSp>
        <p:nvCxnSpPr>
          <p:cNvPr id="22" name="直接连接符 21">
            <a:extLst>
              <a:ext uri="{FF2B5EF4-FFF2-40B4-BE49-F238E27FC236}">
                <a16:creationId xmlns:a16="http://schemas.microsoft.com/office/drawing/2014/main" id="{3DB6AA9F-B62E-421C-861D-A949A9208A93}"/>
              </a:ext>
            </a:extLst>
          </p:cNvPr>
          <p:cNvCxnSpPr/>
          <p:nvPr/>
        </p:nvCxnSpPr>
        <p:spPr>
          <a:xfrm>
            <a:off x="1808259" y="5949280"/>
            <a:ext cx="397743"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33375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2BFA8148-4BBF-4539-B3B9-456875D05919}"/>
              </a:ext>
            </a:extLst>
          </p:cNvPr>
          <p:cNvSpPr/>
          <p:nvPr/>
        </p:nvSpPr>
        <p:spPr>
          <a:xfrm>
            <a:off x="439965" y="1138476"/>
            <a:ext cx="2040943"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00FF"/>
                </a:solidFill>
                <a:latin typeface="黑体" pitchFamily="49" charset="-122"/>
                <a:ea typeface="黑体" pitchFamily="49" charset="-122"/>
              </a:rPr>
              <a:t>微处理器发展</a:t>
            </a:r>
          </a:p>
        </p:txBody>
      </p:sp>
      <p:pic>
        <p:nvPicPr>
          <p:cNvPr id="3" name="图片 2">
            <a:extLst>
              <a:ext uri="{FF2B5EF4-FFF2-40B4-BE49-F238E27FC236}">
                <a16:creationId xmlns:a16="http://schemas.microsoft.com/office/drawing/2014/main" id="{DC1776F4-5F2A-4F73-B1D1-4B4563CB6F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55776" y="1051339"/>
            <a:ext cx="548802" cy="548802"/>
          </a:xfrm>
          <a:prstGeom prst="rect">
            <a:avLst/>
          </a:prstGeom>
        </p:spPr>
      </p:pic>
      <p:sp>
        <p:nvSpPr>
          <p:cNvPr id="4" name="箭头: 右 3">
            <a:extLst>
              <a:ext uri="{FF2B5EF4-FFF2-40B4-BE49-F238E27FC236}">
                <a16:creationId xmlns:a16="http://schemas.microsoft.com/office/drawing/2014/main" id="{2798F7C9-C5CA-458F-B338-1A9B2AF5C988}"/>
              </a:ext>
            </a:extLst>
          </p:cNvPr>
          <p:cNvSpPr/>
          <p:nvPr/>
        </p:nvSpPr>
        <p:spPr>
          <a:xfrm>
            <a:off x="1403648" y="2625998"/>
            <a:ext cx="7272808"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61682852-50F5-4F8E-97DB-75DE6C69A9B9}"/>
              </a:ext>
            </a:extLst>
          </p:cNvPr>
          <p:cNvSpPr/>
          <p:nvPr/>
        </p:nvSpPr>
        <p:spPr>
          <a:xfrm>
            <a:off x="1369798" y="2986038"/>
            <a:ext cx="774803" cy="1169551"/>
          </a:xfrm>
          <a:prstGeom prst="rect">
            <a:avLst/>
          </a:prstGeom>
          <a:solidFill>
            <a:schemeClr val="accent1">
              <a:lumMod val="40000"/>
              <a:lumOff val="60000"/>
            </a:schemeClr>
          </a:solidFill>
        </p:spPr>
        <p:txBody>
          <a:bodyPr wrap="square">
            <a:spAutoFit/>
          </a:bodyPr>
          <a:lstStyle/>
          <a:p>
            <a:r>
              <a:rPr lang="en-US" altLang="zh-CN" sz="1000" b="0" dirty="0">
                <a:solidFill>
                  <a:srgbClr val="FF0000"/>
                </a:solidFill>
                <a:latin typeface="Helvetica Neue"/>
              </a:rPr>
              <a:t>1971 </a:t>
            </a:r>
            <a:r>
              <a:rPr lang="zh-CN" altLang="en-US" sz="1000" b="0" dirty="0">
                <a:solidFill>
                  <a:srgbClr val="FF0000"/>
                </a:solidFill>
                <a:latin typeface="Helvetica Neue"/>
              </a:rPr>
              <a:t>年</a:t>
            </a:r>
            <a:endParaRPr lang="en-US" altLang="zh-CN" sz="1000" b="0" dirty="0">
              <a:solidFill>
                <a:srgbClr val="FF0000"/>
              </a:solidFill>
              <a:latin typeface="Helvetica Neue"/>
            </a:endParaRPr>
          </a:p>
          <a:p>
            <a:r>
              <a:rPr lang="en-US" altLang="zh-CN" sz="1000" b="0" dirty="0">
                <a:solidFill>
                  <a:srgbClr val="FF0000"/>
                </a:solidFill>
                <a:latin typeface="Helvetica Neue"/>
              </a:rPr>
              <a:t>4</a:t>
            </a:r>
            <a:r>
              <a:rPr lang="zh-CN" altLang="en-US" sz="1000" b="0" dirty="0">
                <a:solidFill>
                  <a:srgbClr val="FF0000"/>
                </a:solidFill>
                <a:latin typeface="Helvetica Neue"/>
              </a:rPr>
              <a:t>位处理器</a:t>
            </a:r>
            <a:r>
              <a:rPr lang="en-US" altLang="zh-CN" sz="1000" b="0" dirty="0">
                <a:solidFill>
                  <a:srgbClr val="FF0000"/>
                </a:solidFill>
                <a:latin typeface="Helvetica Neue"/>
              </a:rPr>
              <a:t>Intel 4004</a:t>
            </a:r>
            <a:r>
              <a:rPr lang="zh-CN" altLang="en-US" sz="1000" b="0" dirty="0">
                <a:solidFill>
                  <a:srgbClr val="FF0000"/>
                </a:solidFill>
                <a:latin typeface="Helvetica Neue"/>
              </a:rPr>
              <a:t>，</a:t>
            </a:r>
            <a:r>
              <a:rPr lang="en-US" altLang="zh-CN" sz="1000" b="0" dirty="0">
                <a:solidFill>
                  <a:srgbClr val="FF0000"/>
                </a:solidFill>
                <a:latin typeface="Helvetica Neue"/>
              </a:rPr>
              <a:t>2300</a:t>
            </a:r>
            <a:r>
              <a:rPr lang="zh-CN" altLang="en-US" sz="1000" b="0" dirty="0">
                <a:solidFill>
                  <a:srgbClr val="FF0000"/>
                </a:solidFill>
                <a:latin typeface="Helvetica Neue"/>
              </a:rPr>
              <a:t>个晶体管，主频</a:t>
            </a:r>
            <a:r>
              <a:rPr lang="en-US" altLang="zh-CN" sz="1000" b="0" dirty="0">
                <a:solidFill>
                  <a:srgbClr val="FF0000"/>
                </a:solidFill>
                <a:latin typeface="Helvetica Neue"/>
              </a:rPr>
              <a:t>740kHz</a:t>
            </a:r>
            <a:endParaRPr lang="zh-CN" altLang="en-US" sz="1000" dirty="0">
              <a:solidFill>
                <a:srgbClr val="FF0000"/>
              </a:solidFill>
            </a:endParaRPr>
          </a:p>
        </p:txBody>
      </p:sp>
      <p:sp>
        <p:nvSpPr>
          <p:cNvPr id="63" name="矩形 62">
            <a:extLst>
              <a:ext uri="{FF2B5EF4-FFF2-40B4-BE49-F238E27FC236}">
                <a16:creationId xmlns:a16="http://schemas.microsoft.com/office/drawing/2014/main" id="{8980DDE5-1B68-4B16-9C76-A0E1C7375934}"/>
              </a:ext>
            </a:extLst>
          </p:cNvPr>
          <p:cNvSpPr/>
          <p:nvPr/>
        </p:nvSpPr>
        <p:spPr>
          <a:xfrm>
            <a:off x="6957161" y="3562102"/>
            <a:ext cx="476188" cy="261610"/>
          </a:xfrm>
          <a:prstGeom prst="rect">
            <a:avLst/>
          </a:prstGeom>
          <a:noFill/>
        </p:spPr>
        <p:txBody>
          <a:bodyPr wrap="square">
            <a:spAutoFit/>
          </a:bodyPr>
          <a:lstStyle/>
          <a:p>
            <a:r>
              <a:rPr lang="en-US" altLang="zh-CN" sz="1100" dirty="0">
                <a:solidFill>
                  <a:srgbClr val="FF0000"/>
                </a:solidFill>
                <a:latin typeface="Helvetica Neue"/>
              </a:rPr>
              <a:t>……</a:t>
            </a:r>
            <a:endParaRPr lang="zh-CN" altLang="en-US" sz="1100" dirty="0">
              <a:solidFill>
                <a:srgbClr val="FF0000"/>
              </a:solidFill>
            </a:endParaRPr>
          </a:p>
        </p:txBody>
      </p:sp>
      <p:sp>
        <p:nvSpPr>
          <p:cNvPr id="64" name="标题 1">
            <a:extLst>
              <a:ext uri="{FF2B5EF4-FFF2-40B4-BE49-F238E27FC236}">
                <a16:creationId xmlns:a16="http://schemas.microsoft.com/office/drawing/2014/main" id="{56232B23-B5D4-408C-9BE3-9708C2AE795E}"/>
              </a:ext>
            </a:extLst>
          </p:cNvPr>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400" dirty="0">
                <a:solidFill>
                  <a:schemeClr val="bg1"/>
                </a:solidFill>
                <a:latin typeface="黑体" pitchFamily="49" charset="-122"/>
                <a:ea typeface="黑体" pitchFamily="49" charset="-122"/>
              </a:rPr>
              <a:t>微处理器的发展</a:t>
            </a:r>
          </a:p>
        </p:txBody>
      </p:sp>
      <p:cxnSp>
        <p:nvCxnSpPr>
          <p:cNvPr id="49" name="直接连接符 48">
            <a:extLst>
              <a:ext uri="{FF2B5EF4-FFF2-40B4-BE49-F238E27FC236}">
                <a16:creationId xmlns:a16="http://schemas.microsoft.com/office/drawing/2014/main" id="{EBB92E5F-4B0A-4EA4-8626-B790C05987B4}"/>
              </a:ext>
            </a:extLst>
          </p:cNvPr>
          <p:cNvCxnSpPr>
            <a:cxnSpLocks/>
          </p:cNvCxnSpPr>
          <p:nvPr/>
        </p:nvCxnSpPr>
        <p:spPr>
          <a:xfrm>
            <a:off x="1712563" y="2842022"/>
            <a:ext cx="0" cy="144016"/>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a:extLst>
              <a:ext uri="{FF2B5EF4-FFF2-40B4-BE49-F238E27FC236}">
                <a16:creationId xmlns:a16="http://schemas.microsoft.com/office/drawing/2014/main" id="{F2724EFC-574B-473F-9DB8-36C4BE4D2BEC}"/>
              </a:ext>
            </a:extLst>
          </p:cNvPr>
          <p:cNvSpPr/>
          <p:nvPr/>
        </p:nvSpPr>
        <p:spPr>
          <a:xfrm>
            <a:off x="2301027" y="2986038"/>
            <a:ext cx="774803" cy="1323439"/>
          </a:xfrm>
          <a:prstGeom prst="rect">
            <a:avLst/>
          </a:prstGeom>
          <a:solidFill>
            <a:schemeClr val="accent1">
              <a:lumMod val="40000"/>
              <a:lumOff val="60000"/>
            </a:schemeClr>
          </a:solidFill>
        </p:spPr>
        <p:txBody>
          <a:bodyPr wrap="square">
            <a:spAutoFit/>
          </a:bodyPr>
          <a:lstStyle/>
          <a:p>
            <a:r>
              <a:rPr lang="en-US" altLang="zh-CN" sz="1000" b="0" dirty="0">
                <a:solidFill>
                  <a:srgbClr val="FF0000"/>
                </a:solidFill>
                <a:latin typeface="Helvetica Neue"/>
              </a:rPr>
              <a:t>1974-1977 </a:t>
            </a:r>
            <a:r>
              <a:rPr lang="zh-CN" altLang="en-US" sz="1000" b="0" dirty="0">
                <a:solidFill>
                  <a:srgbClr val="FF0000"/>
                </a:solidFill>
                <a:latin typeface="Helvetica Neue"/>
              </a:rPr>
              <a:t>年</a:t>
            </a:r>
            <a:endParaRPr lang="en-US" altLang="zh-CN" sz="1000" b="0" dirty="0">
              <a:solidFill>
                <a:srgbClr val="FF0000"/>
              </a:solidFill>
              <a:latin typeface="Helvetica Neue"/>
            </a:endParaRPr>
          </a:p>
          <a:p>
            <a:r>
              <a:rPr lang="en-US" altLang="zh-CN" sz="1000" b="0" dirty="0">
                <a:solidFill>
                  <a:srgbClr val="FF0000"/>
                </a:solidFill>
                <a:latin typeface="Helvetica Neue"/>
              </a:rPr>
              <a:t>8</a:t>
            </a:r>
            <a:r>
              <a:rPr lang="zh-CN" altLang="en-US" sz="1000" b="0" dirty="0">
                <a:solidFill>
                  <a:srgbClr val="FF0000"/>
                </a:solidFill>
                <a:latin typeface="Helvetica Neue"/>
              </a:rPr>
              <a:t>位处理器</a:t>
            </a:r>
            <a:r>
              <a:rPr lang="en-US" altLang="zh-CN" sz="1000" b="0" dirty="0">
                <a:solidFill>
                  <a:srgbClr val="FF0000"/>
                </a:solidFill>
                <a:latin typeface="Helvetica Neue"/>
              </a:rPr>
              <a:t>Intel 8080</a:t>
            </a:r>
            <a:r>
              <a:rPr lang="zh-CN" altLang="en-US" sz="1000" b="0" dirty="0">
                <a:solidFill>
                  <a:srgbClr val="FF0000"/>
                </a:solidFill>
                <a:latin typeface="Helvetica Neue"/>
              </a:rPr>
              <a:t>，约</a:t>
            </a:r>
            <a:r>
              <a:rPr lang="en-US" altLang="zh-CN" sz="1000" b="0" dirty="0">
                <a:solidFill>
                  <a:srgbClr val="FF0000"/>
                </a:solidFill>
                <a:latin typeface="Helvetica Neue"/>
              </a:rPr>
              <a:t>6000</a:t>
            </a:r>
            <a:r>
              <a:rPr lang="zh-CN" altLang="en-US" sz="1000" b="0" dirty="0">
                <a:solidFill>
                  <a:srgbClr val="FF0000"/>
                </a:solidFill>
                <a:latin typeface="Helvetica Neue"/>
              </a:rPr>
              <a:t>个晶体管，主频</a:t>
            </a:r>
            <a:r>
              <a:rPr lang="en-US" altLang="zh-CN" sz="1000" b="0" dirty="0">
                <a:solidFill>
                  <a:srgbClr val="FF0000"/>
                </a:solidFill>
                <a:latin typeface="Helvetica Neue"/>
              </a:rPr>
              <a:t>2MHz</a:t>
            </a:r>
            <a:endParaRPr lang="zh-CN" altLang="en-US" sz="1000" dirty="0">
              <a:solidFill>
                <a:srgbClr val="FF0000"/>
              </a:solidFill>
            </a:endParaRPr>
          </a:p>
        </p:txBody>
      </p:sp>
      <p:cxnSp>
        <p:nvCxnSpPr>
          <p:cNvPr id="66" name="直接连接符 65">
            <a:extLst>
              <a:ext uri="{FF2B5EF4-FFF2-40B4-BE49-F238E27FC236}">
                <a16:creationId xmlns:a16="http://schemas.microsoft.com/office/drawing/2014/main" id="{F931AD2D-7E9D-4782-B2EA-F4F0E4C77978}"/>
              </a:ext>
            </a:extLst>
          </p:cNvPr>
          <p:cNvCxnSpPr>
            <a:cxnSpLocks/>
          </p:cNvCxnSpPr>
          <p:nvPr/>
        </p:nvCxnSpPr>
        <p:spPr>
          <a:xfrm>
            <a:off x="2643792" y="2842022"/>
            <a:ext cx="0" cy="144016"/>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7" name="矩形 66">
            <a:extLst>
              <a:ext uri="{FF2B5EF4-FFF2-40B4-BE49-F238E27FC236}">
                <a16:creationId xmlns:a16="http://schemas.microsoft.com/office/drawing/2014/main" id="{B8F936B1-B4D8-4D93-95DA-EC9AD8B3EF83}"/>
              </a:ext>
            </a:extLst>
          </p:cNvPr>
          <p:cNvSpPr/>
          <p:nvPr/>
        </p:nvSpPr>
        <p:spPr>
          <a:xfrm>
            <a:off x="2301027" y="4309477"/>
            <a:ext cx="774803" cy="1169551"/>
          </a:xfrm>
          <a:prstGeom prst="rect">
            <a:avLst/>
          </a:prstGeom>
          <a:solidFill>
            <a:srgbClr val="FEE3D2"/>
          </a:solidFill>
        </p:spPr>
        <p:txBody>
          <a:bodyPr wrap="square">
            <a:spAutoFit/>
          </a:bodyPr>
          <a:lstStyle/>
          <a:p>
            <a:r>
              <a:rPr lang="zh-CN" altLang="en-US" sz="1000" b="0" dirty="0">
                <a:solidFill>
                  <a:srgbClr val="002060"/>
                </a:solidFill>
                <a:latin typeface="Helvetica Neue"/>
              </a:rPr>
              <a:t>同时期</a:t>
            </a:r>
            <a:r>
              <a:rPr lang="en-US" altLang="zh-CN" sz="1000" b="0" dirty="0">
                <a:solidFill>
                  <a:srgbClr val="002060"/>
                </a:solidFill>
                <a:latin typeface="Helvetica Neue"/>
              </a:rPr>
              <a:t>Motorola M6800</a:t>
            </a:r>
            <a:r>
              <a:rPr lang="zh-CN" altLang="en-US" sz="1000" b="0" dirty="0">
                <a:solidFill>
                  <a:srgbClr val="002060"/>
                </a:solidFill>
                <a:latin typeface="Helvetica Neue"/>
              </a:rPr>
              <a:t>、</a:t>
            </a:r>
            <a:r>
              <a:rPr lang="en-US" altLang="zh-CN" sz="1000" b="0" dirty="0" err="1">
                <a:solidFill>
                  <a:srgbClr val="002060"/>
                </a:solidFill>
                <a:latin typeface="Helvetica Neue"/>
              </a:rPr>
              <a:t>Zilog</a:t>
            </a:r>
            <a:r>
              <a:rPr lang="en-US" altLang="zh-CN" sz="1000" b="0" dirty="0">
                <a:solidFill>
                  <a:srgbClr val="002060"/>
                </a:solidFill>
                <a:latin typeface="Helvetica Neue"/>
              </a:rPr>
              <a:t> Z80</a:t>
            </a:r>
            <a:r>
              <a:rPr lang="zh-CN" altLang="en-US" sz="1000" b="0" dirty="0">
                <a:solidFill>
                  <a:srgbClr val="002060"/>
                </a:solidFill>
                <a:latin typeface="Helvetica Neue"/>
              </a:rPr>
              <a:t>、富士通</a:t>
            </a:r>
            <a:r>
              <a:rPr lang="en-US" altLang="zh-CN" sz="1000" b="0" dirty="0">
                <a:solidFill>
                  <a:srgbClr val="002060"/>
                </a:solidFill>
                <a:latin typeface="Helvetica Neue"/>
              </a:rPr>
              <a:t>MN1610</a:t>
            </a:r>
            <a:r>
              <a:rPr lang="zh-CN" altLang="en-US" sz="1000" b="0" dirty="0">
                <a:solidFill>
                  <a:srgbClr val="002060"/>
                </a:solidFill>
                <a:latin typeface="Helvetica Neue"/>
              </a:rPr>
              <a:t>（</a:t>
            </a:r>
            <a:r>
              <a:rPr lang="en-US" altLang="zh-CN" sz="1000" b="0" dirty="0">
                <a:solidFill>
                  <a:srgbClr val="002060"/>
                </a:solidFill>
                <a:latin typeface="Helvetica Neue"/>
              </a:rPr>
              <a:t>16</a:t>
            </a:r>
            <a:r>
              <a:rPr lang="zh-CN" altLang="en-US" sz="1000" b="0" dirty="0">
                <a:solidFill>
                  <a:srgbClr val="002060"/>
                </a:solidFill>
                <a:latin typeface="Helvetica Neue"/>
              </a:rPr>
              <a:t>位）</a:t>
            </a:r>
            <a:endParaRPr lang="zh-CN" altLang="en-US" sz="1000" dirty="0">
              <a:solidFill>
                <a:srgbClr val="002060"/>
              </a:solidFill>
            </a:endParaRPr>
          </a:p>
        </p:txBody>
      </p:sp>
      <p:sp>
        <p:nvSpPr>
          <p:cNvPr id="68" name="矩形 67">
            <a:extLst>
              <a:ext uri="{FF2B5EF4-FFF2-40B4-BE49-F238E27FC236}">
                <a16:creationId xmlns:a16="http://schemas.microsoft.com/office/drawing/2014/main" id="{BC31CC0C-9174-4BAC-A250-36FBD9A99929}"/>
              </a:ext>
            </a:extLst>
          </p:cNvPr>
          <p:cNvSpPr/>
          <p:nvPr/>
        </p:nvSpPr>
        <p:spPr>
          <a:xfrm>
            <a:off x="3232256" y="2986038"/>
            <a:ext cx="774803" cy="1323439"/>
          </a:xfrm>
          <a:prstGeom prst="rect">
            <a:avLst/>
          </a:prstGeom>
          <a:solidFill>
            <a:schemeClr val="accent1">
              <a:lumMod val="40000"/>
              <a:lumOff val="60000"/>
            </a:schemeClr>
          </a:solidFill>
        </p:spPr>
        <p:txBody>
          <a:bodyPr wrap="square">
            <a:spAutoFit/>
          </a:bodyPr>
          <a:lstStyle/>
          <a:p>
            <a:r>
              <a:rPr lang="en-US" altLang="zh-CN" sz="1000" b="0" dirty="0">
                <a:solidFill>
                  <a:srgbClr val="FF0000"/>
                </a:solidFill>
                <a:latin typeface="Helvetica Neue"/>
              </a:rPr>
              <a:t>1978-1984 </a:t>
            </a:r>
            <a:r>
              <a:rPr lang="zh-CN" altLang="en-US" sz="1000" b="0" dirty="0">
                <a:solidFill>
                  <a:srgbClr val="FF0000"/>
                </a:solidFill>
                <a:latin typeface="Helvetica Neue"/>
              </a:rPr>
              <a:t>年</a:t>
            </a:r>
            <a:endParaRPr lang="en-US" altLang="zh-CN" sz="1000" b="0" dirty="0">
              <a:solidFill>
                <a:srgbClr val="FF0000"/>
              </a:solidFill>
              <a:latin typeface="Helvetica Neue"/>
            </a:endParaRPr>
          </a:p>
          <a:p>
            <a:r>
              <a:rPr lang="en-US" altLang="zh-CN" sz="1000" b="0" dirty="0">
                <a:solidFill>
                  <a:srgbClr val="FF0000"/>
                </a:solidFill>
                <a:latin typeface="Helvetica Neue"/>
              </a:rPr>
              <a:t>16</a:t>
            </a:r>
            <a:r>
              <a:rPr lang="zh-CN" altLang="en-US" sz="1000" b="0" dirty="0">
                <a:solidFill>
                  <a:srgbClr val="FF0000"/>
                </a:solidFill>
                <a:latin typeface="Helvetica Neue"/>
              </a:rPr>
              <a:t>位处理器</a:t>
            </a:r>
            <a:r>
              <a:rPr lang="en-US" altLang="zh-CN" sz="1000" b="0" dirty="0">
                <a:solidFill>
                  <a:srgbClr val="FF0000"/>
                </a:solidFill>
                <a:latin typeface="Helvetica Neue"/>
              </a:rPr>
              <a:t>Intel 8086</a:t>
            </a:r>
            <a:r>
              <a:rPr lang="zh-CN" altLang="en-US" sz="1000" b="0" dirty="0">
                <a:solidFill>
                  <a:srgbClr val="FF0000"/>
                </a:solidFill>
                <a:latin typeface="Helvetica Neue"/>
              </a:rPr>
              <a:t>，约</a:t>
            </a:r>
            <a:r>
              <a:rPr lang="en-US" altLang="zh-CN" sz="1000" b="0" dirty="0">
                <a:solidFill>
                  <a:srgbClr val="FF0000"/>
                </a:solidFill>
                <a:latin typeface="Helvetica Neue"/>
              </a:rPr>
              <a:t>29000</a:t>
            </a:r>
            <a:r>
              <a:rPr lang="zh-CN" altLang="en-US" sz="1000" b="0" dirty="0">
                <a:solidFill>
                  <a:srgbClr val="FF0000"/>
                </a:solidFill>
                <a:latin typeface="Helvetica Neue"/>
              </a:rPr>
              <a:t>个晶体管，主频</a:t>
            </a:r>
            <a:r>
              <a:rPr lang="en-US" altLang="zh-CN" sz="1000" b="0" dirty="0">
                <a:solidFill>
                  <a:srgbClr val="FF0000"/>
                </a:solidFill>
                <a:latin typeface="Helvetica Neue"/>
              </a:rPr>
              <a:t>8MHz</a:t>
            </a:r>
            <a:endParaRPr lang="zh-CN" altLang="en-US" sz="1000" dirty="0">
              <a:solidFill>
                <a:srgbClr val="FF0000"/>
              </a:solidFill>
            </a:endParaRPr>
          </a:p>
        </p:txBody>
      </p:sp>
      <p:cxnSp>
        <p:nvCxnSpPr>
          <p:cNvPr id="69" name="直接连接符 68">
            <a:extLst>
              <a:ext uri="{FF2B5EF4-FFF2-40B4-BE49-F238E27FC236}">
                <a16:creationId xmlns:a16="http://schemas.microsoft.com/office/drawing/2014/main" id="{9F1139F8-04FF-4ACB-95F2-8451E5F7298B}"/>
              </a:ext>
            </a:extLst>
          </p:cNvPr>
          <p:cNvCxnSpPr>
            <a:cxnSpLocks/>
          </p:cNvCxnSpPr>
          <p:nvPr/>
        </p:nvCxnSpPr>
        <p:spPr>
          <a:xfrm>
            <a:off x="3575021" y="2842022"/>
            <a:ext cx="0" cy="144016"/>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70" name="矩形 69">
            <a:extLst>
              <a:ext uri="{FF2B5EF4-FFF2-40B4-BE49-F238E27FC236}">
                <a16:creationId xmlns:a16="http://schemas.microsoft.com/office/drawing/2014/main" id="{89F74418-5FE7-457E-B887-7E7AAD4C87D0}"/>
              </a:ext>
            </a:extLst>
          </p:cNvPr>
          <p:cNvSpPr/>
          <p:nvPr/>
        </p:nvSpPr>
        <p:spPr>
          <a:xfrm>
            <a:off x="3232254" y="4309477"/>
            <a:ext cx="774803" cy="2246769"/>
          </a:xfrm>
          <a:prstGeom prst="rect">
            <a:avLst/>
          </a:prstGeom>
          <a:solidFill>
            <a:srgbClr val="FEE3D2"/>
          </a:solidFill>
        </p:spPr>
        <p:txBody>
          <a:bodyPr wrap="square">
            <a:spAutoFit/>
          </a:bodyPr>
          <a:lstStyle/>
          <a:p>
            <a:r>
              <a:rPr lang="zh-CN" altLang="en-US" sz="1000" b="0" dirty="0">
                <a:solidFill>
                  <a:srgbClr val="002060"/>
                </a:solidFill>
                <a:latin typeface="Helvetica Neue"/>
              </a:rPr>
              <a:t>同时期</a:t>
            </a:r>
            <a:r>
              <a:rPr lang="en-US" altLang="zh-CN" sz="1000" b="0" dirty="0">
                <a:solidFill>
                  <a:srgbClr val="002060"/>
                </a:solidFill>
                <a:latin typeface="Helvetica Neue"/>
              </a:rPr>
              <a:t>Motorola M68000</a:t>
            </a:r>
            <a:r>
              <a:rPr lang="zh-CN" altLang="en-US" sz="1000" b="0" dirty="0">
                <a:solidFill>
                  <a:srgbClr val="002060"/>
                </a:solidFill>
                <a:latin typeface="Helvetica Neue"/>
              </a:rPr>
              <a:t>、</a:t>
            </a:r>
            <a:r>
              <a:rPr lang="en-US" altLang="zh-CN" sz="1000" b="0" dirty="0" err="1">
                <a:solidFill>
                  <a:srgbClr val="002060"/>
                </a:solidFill>
                <a:latin typeface="Helvetica Neue"/>
              </a:rPr>
              <a:t>Zilog</a:t>
            </a:r>
            <a:r>
              <a:rPr lang="en-US" altLang="zh-CN" sz="1000" b="0" dirty="0">
                <a:solidFill>
                  <a:srgbClr val="002060"/>
                </a:solidFill>
                <a:latin typeface="Helvetica Neue"/>
              </a:rPr>
              <a:t> Z8000</a:t>
            </a:r>
            <a:r>
              <a:rPr lang="zh-CN" altLang="en-US" sz="1000" b="0" dirty="0">
                <a:solidFill>
                  <a:srgbClr val="002060"/>
                </a:solidFill>
                <a:latin typeface="Helvetica Neue"/>
              </a:rPr>
              <a:t>、美国国半 </a:t>
            </a:r>
            <a:r>
              <a:rPr lang="en-US" altLang="zh-CN" sz="1000" b="0" dirty="0">
                <a:solidFill>
                  <a:srgbClr val="002060"/>
                </a:solidFill>
                <a:latin typeface="Helvetica Neue"/>
              </a:rPr>
              <a:t>32016</a:t>
            </a:r>
            <a:r>
              <a:rPr lang="zh-CN" altLang="en-US" sz="1000" b="0" dirty="0">
                <a:solidFill>
                  <a:srgbClr val="002060"/>
                </a:solidFill>
                <a:latin typeface="Helvetica Neue"/>
              </a:rPr>
              <a:t>（</a:t>
            </a:r>
            <a:r>
              <a:rPr lang="en-US" altLang="zh-CN" sz="1000" b="0" dirty="0">
                <a:solidFill>
                  <a:srgbClr val="002060"/>
                </a:solidFill>
                <a:latin typeface="Helvetica Neue"/>
              </a:rPr>
              <a:t>32</a:t>
            </a:r>
            <a:r>
              <a:rPr lang="zh-CN" altLang="en-US" sz="1000" b="0" dirty="0">
                <a:solidFill>
                  <a:srgbClr val="002060"/>
                </a:solidFill>
                <a:latin typeface="Helvetica Neue"/>
              </a:rPr>
              <a:t>位）</a:t>
            </a:r>
            <a:endParaRPr lang="en-US" altLang="zh-CN" sz="1000" b="0" dirty="0">
              <a:solidFill>
                <a:srgbClr val="002060"/>
              </a:solidFill>
              <a:latin typeface="Helvetica Neue"/>
            </a:endParaRPr>
          </a:p>
          <a:p>
            <a:r>
              <a:rPr lang="en-US" altLang="zh-CN" sz="1000" b="0" dirty="0">
                <a:solidFill>
                  <a:srgbClr val="002060"/>
                </a:solidFill>
                <a:latin typeface="Helvetica Neue"/>
              </a:rPr>
              <a:t>1982</a:t>
            </a:r>
            <a:r>
              <a:rPr lang="zh-CN" altLang="en-US" sz="1000" b="0" dirty="0">
                <a:solidFill>
                  <a:srgbClr val="002060"/>
                </a:solidFill>
                <a:latin typeface="Helvetica Neue"/>
              </a:rPr>
              <a:t>年</a:t>
            </a:r>
            <a:r>
              <a:rPr lang="en-US" altLang="zh-CN" sz="1000" b="0" dirty="0">
                <a:solidFill>
                  <a:srgbClr val="002060"/>
                </a:solidFill>
                <a:latin typeface="Helvetica Neue"/>
              </a:rPr>
              <a:t>RISC-I</a:t>
            </a:r>
            <a:r>
              <a:rPr lang="zh-CN" altLang="en-US" sz="1000" b="0" dirty="0">
                <a:solidFill>
                  <a:srgbClr val="002060"/>
                </a:solidFill>
                <a:latin typeface="Helvetica Neue"/>
              </a:rPr>
              <a:t>处理器、</a:t>
            </a:r>
            <a:r>
              <a:rPr lang="en-US" altLang="zh-CN" sz="1000" b="0" dirty="0">
                <a:solidFill>
                  <a:srgbClr val="002060"/>
                </a:solidFill>
                <a:latin typeface="Helvetica Neue"/>
              </a:rPr>
              <a:t>1983</a:t>
            </a:r>
            <a:r>
              <a:rPr lang="zh-CN" altLang="en-US" sz="1000" b="0" dirty="0">
                <a:solidFill>
                  <a:srgbClr val="002060"/>
                </a:solidFill>
                <a:latin typeface="Helvetica Neue"/>
              </a:rPr>
              <a:t>年</a:t>
            </a:r>
            <a:r>
              <a:rPr lang="en-US" altLang="zh-CN" sz="1000" b="0" dirty="0">
                <a:solidFill>
                  <a:srgbClr val="002060"/>
                </a:solidFill>
                <a:latin typeface="Helvetica Neue"/>
              </a:rPr>
              <a:t>MIPS</a:t>
            </a:r>
            <a:r>
              <a:rPr lang="zh-CN" altLang="en-US" sz="1000" b="0" dirty="0">
                <a:solidFill>
                  <a:srgbClr val="002060"/>
                </a:solidFill>
                <a:latin typeface="Helvetica Neue"/>
              </a:rPr>
              <a:t>处理器</a:t>
            </a:r>
            <a:endParaRPr lang="zh-CN" altLang="en-US" sz="1000" dirty="0">
              <a:solidFill>
                <a:srgbClr val="002060"/>
              </a:solidFill>
            </a:endParaRPr>
          </a:p>
        </p:txBody>
      </p:sp>
      <p:sp>
        <p:nvSpPr>
          <p:cNvPr id="71" name="矩形 70">
            <a:extLst>
              <a:ext uri="{FF2B5EF4-FFF2-40B4-BE49-F238E27FC236}">
                <a16:creationId xmlns:a16="http://schemas.microsoft.com/office/drawing/2014/main" id="{EC6245FC-A1C9-4666-9CD3-F533C03E5341}"/>
              </a:ext>
            </a:extLst>
          </p:cNvPr>
          <p:cNvSpPr/>
          <p:nvPr/>
        </p:nvSpPr>
        <p:spPr>
          <a:xfrm>
            <a:off x="4163483" y="2986038"/>
            <a:ext cx="774803" cy="1477328"/>
          </a:xfrm>
          <a:prstGeom prst="rect">
            <a:avLst/>
          </a:prstGeom>
          <a:solidFill>
            <a:schemeClr val="accent1">
              <a:lumMod val="40000"/>
              <a:lumOff val="60000"/>
            </a:schemeClr>
          </a:solidFill>
        </p:spPr>
        <p:txBody>
          <a:bodyPr wrap="square">
            <a:spAutoFit/>
          </a:bodyPr>
          <a:lstStyle/>
          <a:p>
            <a:r>
              <a:rPr lang="en-US" altLang="zh-CN" sz="1000" b="0" dirty="0">
                <a:solidFill>
                  <a:srgbClr val="FF0000"/>
                </a:solidFill>
                <a:latin typeface="Helvetica Neue"/>
              </a:rPr>
              <a:t>1985-1992 </a:t>
            </a:r>
            <a:r>
              <a:rPr lang="zh-CN" altLang="en-US" sz="1000" b="0" dirty="0">
                <a:solidFill>
                  <a:srgbClr val="FF0000"/>
                </a:solidFill>
                <a:latin typeface="Helvetica Neue"/>
              </a:rPr>
              <a:t>年</a:t>
            </a:r>
            <a:endParaRPr lang="en-US" altLang="zh-CN" sz="1000" b="0" dirty="0">
              <a:solidFill>
                <a:srgbClr val="FF0000"/>
              </a:solidFill>
              <a:latin typeface="Helvetica Neue"/>
            </a:endParaRPr>
          </a:p>
          <a:p>
            <a:r>
              <a:rPr lang="en-US" altLang="zh-CN" sz="1000" b="0" dirty="0">
                <a:solidFill>
                  <a:srgbClr val="FF0000"/>
                </a:solidFill>
                <a:latin typeface="Helvetica Neue"/>
              </a:rPr>
              <a:t>32</a:t>
            </a:r>
            <a:r>
              <a:rPr lang="zh-CN" altLang="en-US" sz="1000" b="0" dirty="0">
                <a:solidFill>
                  <a:srgbClr val="FF0000"/>
                </a:solidFill>
                <a:latin typeface="Helvetica Neue"/>
              </a:rPr>
              <a:t>位处理器</a:t>
            </a:r>
            <a:r>
              <a:rPr lang="en-US" altLang="zh-CN" sz="1000" b="0" dirty="0">
                <a:solidFill>
                  <a:srgbClr val="FF0000"/>
                </a:solidFill>
                <a:latin typeface="Helvetica Neue"/>
              </a:rPr>
              <a:t>Intel 80386DX</a:t>
            </a:r>
            <a:r>
              <a:rPr lang="zh-CN" altLang="en-US" sz="1000" b="0" dirty="0">
                <a:solidFill>
                  <a:srgbClr val="FF0000"/>
                </a:solidFill>
                <a:latin typeface="Helvetica Neue"/>
              </a:rPr>
              <a:t>，约</a:t>
            </a:r>
            <a:r>
              <a:rPr lang="en-US" altLang="zh-CN" sz="1000" b="0" dirty="0">
                <a:solidFill>
                  <a:srgbClr val="FF0000"/>
                </a:solidFill>
                <a:latin typeface="Helvetica Neue"/>
              </a:rPr>
              <a:t>27.5</a:t>
            </a:r>
            <a:r>
              <a:rPr lang="zh-CN" altLang="en-US" sz="1000" b="0" dirty="0">
                <a:solidFill>
                  <a:srgbClr val="FF0000"/>
                </a:solidFill>
                <a:latin typeface="Helvetica Neue"/>
              </a:rPr>
              <a:t>万个晶体管，主频</a:t>
            </a:r>
            <a:r>
              <a:rPr lang="en-US" altLang="zh-CN" sz="1000" b="0" dirty="0">
                <a:solidFill>
                  <a:srgbClr val="FF0000"/>
                </a:solidFill>
                <a:latin typeface="Helvetica Neue"/>
              </a:rPr>
              <a:t>12.5MHz</a:t>
            </a:r>
            <a:endParaRPr lang="zh-CN" altLang="en-US" sz="1000" dirty="0">
              <a:solidFill>
                <a:srgbClr val="FF0000"/>
              </a:solidFill>
            </a:endParaRPr>
          </a:p>
        </p:txBody>
      </p:sp>
      <p:cxnSp>
        <p:nvCxnSpPr>
          <p:cNvPr id="72" name="直接连接符 71">
            <a:extLst>
              <a:ext uri="{FF2B5EF4-FFF2-40B4-BE49-F238E27FC236}">
                <a16:creationId xmlns:a16="http://schemas.microsoft.com/office/drawing/2014/main" id="{5A6B0DC3-3980-4754-B315-BA42C4D13DB0}"/>
              </a:ext>
            </a:extLst>
          </p:cNvPr>
          <p:cNvCxnSpPr>
            <a:cxnSpLocks/>
          </p:cNvCxnSpPr>
          <p:nvPr/>
        </p:nvCxnSpPr>
        <p:spPr>
          <a:xfrm>
            <a:off x="4506248" y="2842022"/>
            <a:ext cx="0" cy="144016"/>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75" name="矩形 74">
            <a:extLst>
              <a:ext uri="{FF2B5EF4-FFF2-40B4-BE49-F238E27FC236}">
                <a16:creationId xmlns:a16="http://schemas.microsoft.com/office/drawing/2014/main" id="{BFE7D48B-96D6-4BF5-87C3-F896EEF600E0}"/>
              </a:ext>
            </a:extLst>
          </p:cNvPr>
          <p:cNvSpPr/>
          <p:nvPr/>
        </p:nvSpPr>
        <p:spPr>
          <a:xfrm>
            <a:off x="5094709" y="2987190"/>
            <a:ext cx="774803" cy="1631216"/>
          </a:xfrm>
          <a:prstGeom prst="rect">
            <a:avLst/>
          </a:prstGeom>
          <a:solidFill>
            <a:schemeClr val="accent1">
              <a:lumMod val="40000"/>
              <a:lumOff val="60000"/>
            </a:schemeClr>
          </a:solidFill>
        </p:spPr>
        <p:txBody>
          <a:bodyPr wrap="square">
            <a:spAutoFit/>
          </a:bodyPr>
          <a:lstStyle/>
          <a:p>
            <a:r>
              <a:rPr lang="en-US" altLang="zh-CN" sz="1000" b="0" dirty="0">
                <a:solidFill>
                  <a:srgbClr val="FF0000"/>
                </a:solidFill>
                <a:latin typeface="Helvetica Neue"/>
              </a:rPr>
              <a:t>1993-2005 </a:t>
            </a:r>
            <a:r>
              <a:rPr lang="zh-CN" altLang="en-US" sz="1000" b="0" dirty="0">
                <a:solidFill>
                  <a:srgbClr val="FF0000"/>
                </a:solidFill>
                <a:latin typeface="Helvetica Neue"/>
              </a:rPr>
              <a:t>年</a:t>
            </a:r>
            <a:endParaRPr lang="en-US" altLang="zh-CN" sz="1000" b="0" dirty="0">
              <a:solidFill>
                <a:srgbClr val="FF0000"/>
              </a:solidFill>
              <a:latin typeface="Helvetica Neue"/>
            </a:endParaRPr>
          </a:p>
          <a:p>
            <a:r>
              <a:rPr lang="en-US" altLang="zh-CN" sz="1000" b="0" dirty="0">
                <a:solidFill>
                  <a:srgbClr val="FF0000"/>
                </a:solidFill>
                <a:latin typeface="Helvetica Neue"/>
              </a:rPr>
              <a:t>32/64</a:t>
            </a:r>
            <a:r>
              <a:rPr lang="zh-CN" altLang="en-US" sz="1000" b="0" dirty="0">
                <a:solidFill>
                  <a:srgbClr val="FF0000"/>
                </a:solidFill>
                <a:latin typeface="Helvetica Neue"/>
              </a:rPr>
              <a:t>位处理器</a:t>
            </a:r>
            <a:r>
              <a:rPr lang="en-US" altLang="zh-CN" sz="1000" b="0" dirty="0">
                <a:solidFill>
                  <a:srgbClr val="FF0000"/>
                </a:solidFill>
                <a:latin typeface="Helvetica Neue"/>
              </a:rPr>
              <a:t>Intel </a:t>
            </a:r>
            <a:r>
              <a:rPr lang="en-US" altLang="zh-CN" sz="1000" b="0" dirty="0" err="1">
                <a:solidFill>
                  <a:srgbClr val="FF0000"/>
                </a:solidFill>
                <a:latin typeface="Helvetica Neue"/>
              </a:rPr>
              <a:t>pentium</a:t>
            </a:r>
            <a:r>
              <a:rPr lang="zh-CN" altLang="en-US" sz="1000" b="0" dirty="0">
                <a:solidFill>
                  <a:srgbClr val="FF0000"/>
                </a:solidFill>
                <a:latin typeface="Helvetica Neue"/>
              </a:rPr>
              <a:t>系列，约几千万个晶体管，主频最高</a:t>
            </a:r>
            <a:r>
              <a:rPr lang="en-US" altLang="zh-CN" sz="1000" b="0" dirty="0">
                <a:solidFill>
                  <a:srgbClr val="FF0000"/>
                </a:solidFill>
                <a:latin typeface="Helvetica Neue"/>
              </a:rPr>
              <a:t>3.2GHz</a:t>
            </a:r>
            <a:endParaRPr lang="zh-CN" altLang="en-US" sz="1000" dirty="0">
              <a:solidFill>
                <a:srgbClr val="FF0000"/>
              </a:solidFill>
            </a:endParaRPr>
          </a:p>
        </p:txBody>
      </p:sp>
      <p:cxnSp>
        <p:nvCxnSpPr>
          <p:cNvPr id="76" name="直接连接符 75">
            <a:extLst>
              <a:ext uri="{FF2B5EF4-FFF2-40B4-BE49-F238E27FC236}">
                <a16:creationId xmlns:a16="http://schemas.microsoft.com/office/drawing/2014/main" id="{FD38766F-F9A0-41F5-B25F-E35E39EADA56}"/>
              </a:ext>
            </a:extLst>
          </p:cNvPr>
          <p:cNvCxnSpPr>
            <a:cxnSpLocks/>
          </p:cNvCxnSpPr>
          <p:nvPr/>
        </p:nvCxnSpPr>
        <p:spPr>
          <a:xfrm>
            <a:off x="5437474" y="2843174"/>
            <a:ext cx="0" cy="144016"/>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77" name="矩形 76">
            <a:extLst>
              <a:ext uri="{FF2B5EF4-FFF2-40B4-BE49-F238E27FC236}">
                <a16:creationId xmlns:a16="http://schemas.microsoft.com/office/drawing/2014/main" id="{0B534859-8854-44A5-9091-010F5C4327B6}"/>
              </a:ext>
            </a:extLst>
          </p:cNvPr>
          <p:cNvSpPr/>
          <p:nvPr/>
        </p:nvSpPr>
        <p:spPr>
          <a:xfrm>
            <a:off x="6025935" y="2973494"/>
            <a:ext cx="774803" cy="1785104"/>
          </a:xfrm>
          <a:prstGeom prst="rect">
            <a:avLst/>
          </a:prstGeom>
          <a:solidFill>
            <a:schemeClr val="accent1">
              <a:lumMod val="40000"/>
              <a:lumOff val="60000"/>
            </a:schemeClr>
          </a:solidFill>
        </p:spPr>
        <p:txBody>
          <a:bodyPr wrap="square">
            <a:spAutoFit/>
          </a:bodyPr>
          <a:lstStyle/>
          <a:p>
            <a:r>
              <a:rPr lang="en-US" altLang="zh-CN" sz="1000" b="0" dirty="0">
                <a:solidFill>
                  <a:srgbClr val="FF0000"/>
                </a:solidFill>
                <a:latin typeface="Helvetica Neue"/>
              </a:rPr>
              <a:t>2006-</a:t>
            </a:r>
            <a:r>
              <a:rPr lang="zh-CN" altLang="en-US" sz="1000" b="0" dirty="0">
                <a:solidFill>
                  <a:srgbClr val="FF0000"/>
                </a:solidFill>
                <a:latin typeface="Helvetica Neue"/>
              </a:rPr>
              <a:t>今</a:t>
            </a:r>
            <a:endParaRPr lang="en-US" altLang="zh-CN" sz="1000" b="0" dirty="0">
              <a:solidFill>
                <a:srgbClr val="FF0000"/>
              </a:solidFill>
              <a:latin typeface="Helvetica Neue"/>
            </a:endParaRPr>
          </a:p>
          <a:p>
            <a:r>
              <a:rPr lang="en-US" altLang="zh-CN" sz="1000" b="0" dirty="0">
                <a:solidFill>
                  <a:srgbClr val="FF0000"/>
                </a:solidFill>
                <a:latin typeface="Helvetica Neue"/>
              </a:rPr>
              <a:t>64</a:t>
            </a:r>
            <a:r>
              <a:rPr lang="zh-CN" altLang="en-US" sz="1000" b="0" dirty="0">
                <a:solidFill>
                  <a:srgbClr val="FF0000"/>
                </a:solidFill>
                <a:latin typeface="Helvetica Neue"/>
              </a:rPr>
              <a:t>位多核处理器</a:t>
            </a:r>
            <a:r>
              <a:rPr lang="en-US" altLang="zh-CN" sz="1000" b="0" dirty="0">
                <a:solidFill>
                  <a:srgbClr val="FF0000"/>
                </a:solidFill>
                <a:latin typeface="Helvetica Neue"/>
              </a:rPr>
              <a:t>Intel Core</a:t>
            </a:r>
            <a:r>
              <a:rPr lang="zh-CN" altLang="en-US" sz="1000" b="0" dirty="0">
                <a:solidFill>
                  <a:srgbClr val="FF0000"/>
                </a:solidFill>
                <a:latin typeface="Helvetica Neue"/>
              </a:rPr>
              <a:t>系列，最高数十亿计晶体管，</a:t>
            </a:r>
            <a:r>
              <a:rPr lang="en-US" altLang="zh-CN" sz="1000" b="0" dirty="0">
                <a:solidFill>
                  <a:srgbClr val="FF0000"/>
                </a:solidFill>
                <a:latin typeface="Helvetica Neue"/>
              </a:rPr>
              <a:t>16</a:t>
            </a:r>
            <a:r>
              <a:rPr lang="zh-CN" altLang="en-US" sz="1000" b="0" dirty="0">
                <a:solidFill>
                  <a:srgbClr val="FF0000"/>
                </a:solidFill>
                <a:latin typeface="Helvetica Neue"/>
              </a:rPr>
              <a:t>核</a:t>
            </a:r>
            <a:r>
              <a:rPr lang="en-US" altLang="zh-CN" sz="1000" b="0" dirty="0">
                <a:solidFill>
                  <a:srgbClr val="FF0000"/>
                </a:solidFill>
                <a:latin typeface="Helvetica Neue"/>
              </a:rPr>
              <a:t>24</a:t>
            </a:r>
            <a:r>
              <a:rPr lang="zh-CN" altLang="en-US" sz="1000" b="0" dirty="0">
                <a:solidFill>
                  <a:srgbClr val="FF0000"/>
                </a:solidFill>
                <a:latin typeface="Helvetica Neue"/>
              </a:rPr>
              <a:t>线程，主频最高</a:t>
            </a:r>
            <a:r>
              <a:rPr lang="en-US" altLang="zh-CN" sz="1000" b="0" dirty="0">
                <a:solidFill>
                  <a:srgbClr val="FF0000"/>
                </a:solidFill>
                <a:latin typeface="Helvetica Neue"/>
              </a:rPr>
              <a:t>5.2GHz</a:t>
            </a:r>
            <a:endParaRPr lang="zh-CN" altLang="en-US" sz="1000" dirty="0">
              <a:solidFill>
                <a:srgbClr val="FF0000"/>
              </a:solidFill>
            </a:endParaRPr>
          </a:p>
        </p:txBody>
      </p:sp>
      <p:cxnSp>
        <p:nvCxnSpPr>
          <p:cNvPr id="78" name="直接连接符 77">
            <a:extLst>
              <a:ext uri="{FF2B5EF4-FFF2-40B4-BE49-F238E27FC236}">
                <a16:creationId xmlns:a16="http://schemas.microsoft.com/office/drawing/2014/main" id="{9B8D29CD-4031-4857-B1C2-506AFFE1DC7B}"/>
              </a:ext>
            </a:extLst>
          </p:cNvPr>
          <p:cNvCxnSpPr>
            <a:cxnSpLocks/>
          </p:cNvCxnSpPr>
          <p:nvPr/>
        </p:nvCxnSpPr>
        <p:spPr>
          <a:xfrm>
            <a:off x="6368700" y="2829478"/>
            <a:ext cx="0" cy="144016"/>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79" name="矩形 78">
            <a:extLst>
              <a:ext uri="{FF2B5EF4-FFF2-40B4-BE49-F238E27FC236}">
                <a16:creationId xmlns:a16="http://schemas.microsoft.com/office/drawing/2014/main" id="{C790445D-1B51-4324-BC35-162C41664106}"/>
              </a:ext>
            </a:extLst>
          </p:cNvPr>
          <p:cNvSpPr/>
          <p:nvPr/>
        </p:nvSpPr>
        <p:spPr>
          <a:xfrm>
            <a:off x="4163480" y="4463366"/>
            <a:ext cx="774803" cy="1631216"/>
          </a:xfrm>
          <a:prstGeom prst="rect">
            <a:avLst/>
          </a:prstGeom>
          <a:solidFill>
            <a:srgbClr val="FEE3D2"/>
          </a:solidFill>
        </p:spPr>
        <p:txBody>
          <a:bodyPr wrap="square">
            <a:spAutoFit/>
          </a:bodyPr>
          <a:lstStyle/>
          <a:p>
            <a:r>
              <a:rPr lang="zh-CN" altLang="en-US" sz="1000" b="0" dirty="0">
                <a:solidFill>
                  <a:srgbClr val="002060"/>
                </a:solidFill>
                <a:latin typeface="Helvetica Neue"/>
              </a:rPr>
              <a:t>同时期</a:t>
            </a:r>
            <a:r>
              <a:rPr lang="en-US" altLang="zh-CN" sz="1000" b="0" dirty="0">
                <a:solidFill>
                  <a:srgbClr val="002060"/>
                </a:solidFill>
                <a:latin typeface="Helvetica Neue"/>
              </a:rPr>
              <a:t>1985</a:t>
            </a:r>
            <a:r>
              <a:rPr lang="zh-CN" altLang="en-US" sz="1000" b="0" dirty="0">
                <a:solidFill>
                  <a:srgbClr val="002060"/>
                </a:solidFill>
                <a:latin typeface="Helvetica Neue"/>
              </a:rPr>
              <a:t>年第一个</a:t>
            </a:r>
            <a:r>
              <a:rPr lang="en-US" altLang="zh-CN" sz="1000" b="0" dirty="0">
                <a:solidFill>
                  <a:srgbClr val="002060"/>
                </a:solidFill>
                <a:latin typeface="Helvetica Neue"/>
              </a:rPr>
              <a:t>ARM</a:t>
            </a:r>
            <a:r>
              <a:rPr lang="zh-CN" altLang="en-US" sz="1000" b="0" dirty="0">
                <a:solidFill>
                  <a:srgbClr val="002060"/>
                </a:solidFill>
                <a:latin typeface="Helvetica Neue"/>
              </a:rPr>
              <a:t>芯片诞生、</a:t>
            </a:r>
            <a:endParaRPr lang="en-US" altLang="zh-CN" sz="1000" b="0" dirty="0">
              <a:solidFill>
                <a:srgbClr val="002060"/>
              </a:solidFill>
              <a:latin typeface="Helvetica Neue"/>
            </a:endParaRPr>
          </a:p>
          <a:p>
            <a:r>
              <a:rPr lang="en-US" altLang="zh-CN" sz="1000" b="0" dirty="0">
                <a:solidFill>
                  <a:srgbClr val="002060"/>
                </a:solidFill>
                <a:latin typeface="Helvetica Neue"/>
              </a:rPr>
              <a:t>SUN</a:t>
            </a:r>
            <a:r>
              <a:rPr lang="zh-CN" altLang="en-US" sz="1000" b="0" dirty="0">
                <a:solidFill>
                  <a:srgbClr val="002060"/>
                </a:solidFill>
                <a:latin typeface="Helvetica Neue"/>
              </a:rPr>
              <a:t>公司发布</a:t>
            </a:r>
            <a:r>
              <a:rPr lang="en-US" altLang="zh-CN" sz="1000" b="0" dirty="0">
                <a:solidFill>
                  <a:srgbClr val="002060"/>
                </a:solidFill>
                <a:latin typeface="Helvetica Neue"/>
              </a:rPr>
              <a:t>SPARC</a:t>
            </a:r>
            <a:r>
              <a:rPr lang="zh-CN" altLang="en-US" sz="1000" b="0" dirty="0">
                <a:solidFill>
                  <a:srgbClr val="002060"/>
                </a:solidFill>
                <a:latin typeface="Helvetica Neue"/>
              </a:rPr>
              <a:t>芯片、</a:t>
            </a:r>
            <a:r>
              <a:rPr lang="en-US" altLang="zh-CN" sz="1000" b="0" dirty="0">
                <a:solidFill>
                  <a:srgbClr val="002060"/>
                </a:solidFill>
                <a:latin typeface="Helvetica Neue"/>
              </a:rPr>
              <a:t>AMD AM386</a:t>
            </a:r>
            <a:endParaRPr lang="zh-CN" altLang="en-US" sz="1000" dirty="0">
              <a:solidFill>
                <a:srgbClr val="002060"/>
              </a:solidFill>
            </a:endParaRPr>
          </a:p>
        </p:txBody>
      </p:sp>
      <p:sp>
        <p:nvSpPr>
          <p:cNvPr id="80" name="矩形 79">
            <a:extLst>
              <a:ext uri="{FF2B5EF4-FFF2-40B4-BE49-F238E27FC236}">
                <a16:creationId xmlns:a16="http://schemas.microsoft.com/office/drawing/2014/main" id="{06AB9B9B-3B5A-4E3A-8363-4DCE8A1F3763}"/>
              </a:ext>
            </a:extLst>
          </p:cNvPr>
          <p:cNvSpPr/>
          <p:nvPr/>
        </p:nvSpPr>
        <p:spPr>
          <a:xfrm>
            <a:off x="5094706" y="4618406"/>
            <a:ext cx="774803" cy="1785104"/>
          </a:xfrm>
          <a:prstGeom prst="rect">
            <a:avLst/>
          </a:prstGeom>
          <a:solidFill>
            <a:srgbClr val="FEE3D2"/>
          </a:solidFill>
        </p:spPr>
        <p:txBody>
          <a:bodyPr wrap="square">
            <a:spAutoFit/>
          </a:bodyPr>
          <a:lstStyle/>
          <a:p>
            <a:r>
              <a:rPr lang="zh-CN" altLang="en-US" sz="1000" b="0" dirty="0">
                <a:solidFill>
                  <a:srgbClr val="002060"/>
                </a:solidFill>
                <a:latin typeface="Helvetica Neue"/>
              </a:rPr>
              <a:t>同时期</a:t>
            </a:r>
            <a:r>
              <a:rPr lang="en-US" altLang="zh-CN" sz="1000" b="0" dirty="0">
                <a:solidFill>
                  <a:srgbClr val="002060"/>
                </a:solidFill>
                <a:latin typeface="Helvetica Neue"/>
              </a:rPr>
              <a:t>Motorola Power PC 601</a:t>
            </a:r>
            <a:r>
              <a:rPr lang="zh-CN" altLang="en-US" sz="1000" b="0" dirty="0">
                <a:solidFill>
                  <a:srgbClr val="002060"/>
                </a:solidFill>
                <a:latin typeface="Helvetica Neue"/>
              </a:rPr>
              <a:t>（</a:t>
            </a:r>
            <a:r>
              <a:rPr lang="en-US" altLang="zh-CN" sz="1000" b="0" dirty="0">
                <a:solidFill>
                  <a:srgbClr val="002060"/>
                </a:solidFill>
                <a:latin typeface="Helvetica Neue"/>
              </a:rPr>
              <a:t>AIM</a:t>
            </a:r>
            <a:r>
              <a:rPr lang="zh-CN" altLang="en-US" sz="1000" b="0" dirty="0">
                <a:solidFill>
                  <a:srgbClr val="002060"/>
                </a:solidFill>
                <a:latin typeface="Helvetica Neue"/>
              </a:rPr>
              <a:t>）、</a:t>
            </a:r>
            <a:r>
              <a:rPr lang="en-US" altLang="zh-CN" sz="1000" b="0" dirty="0">
                <a:solidFill>
                  <a:srgbClr val="002060"/>
                </a:solidFill>
                <a:latin typeface="Helvetica Neue"/>
              </a:rPr>
              <a:t>1994</a:t>
            </a:r>
            <a:r>
              <a:rPr lang="zh-CN" altLang="en-US" sz="1000" b="0" dirty="0">
                <a:solidFill>
                  <a:srgbClr val="002060"/>
                </a:solidFill>
                <a:latin typeface="Helvetica Neue"/>
              </a:rPr>
              <a:t>年推出</a:t>
            </a:r>
            <a:r>
              <a:rPr lang="en-US" altLang="zh-CN" sz="1000" b="0" dirty="0">
                <a:solidFill>
                  <a:srgbClr val="002060"/>
                </a:solidFill>
                <a:latin typeface="Helvetica Neue"/>
              </a:rPr>
              <a:t>ARM7</a:t>
            </a:r>
            <a:r>
              <a:rPr lang="zh-CN" altLang="en-US" sz="1000" b="0" dirty="0">
                <a:solidFill>
                  <a:srgbClr val="002060"/>
                </a:solidFill>
                <a:latin typeface="Helvetica Neue"/>
              </a:rPr>
              <a:t>、</a:t>
            </a:r>
            <a:r>
              <a:rPr lang="en-US" altLang="zh-CN" sz="1000" b="0" dirty="0">
                <a:solidFill>
                  <a:srgbClr val="002060"/>
                </a:solidFill>
                <a:latin typeface="Helvetica Neue"/>
              </a:rPr>
              <a:t>2004</a:t>
            </a:r>
            <a:r>
              <a:rPr lang="zh-CN" altLang="en-US" sz="1000" b="0" dirty="0">
                <a:solidFill>
                  <a:srgbClr val="002060"/>
                </a:solidFill>
                <a:latin typeface="Helvetica Neue"/>
              </a:rPr>
              <a:t>年推出</a:t>
            </a:r>
            <a:r>
              <a:rPr lang="en-US" altLang="zh-CN" sz="1000" b="0" dirty="0">
                <a:solidFill>
                  <a:srgbClr val="002060"/>
                </a:solidFill>
                <a:latin typeface="Helvetica Neue"/>
              </a:rPr>
              <a:t>ARM Cortex</a:t>
            </a:r>
            <a:r>
              <a:rPr lang="zh-CN" altLang="en-US" sz="1000" b="0" dirty="0">
                <a:solidFill>
                  <a:srgbClr val="002060"/>
                </a:solidFill>
                <a:latin typeface="Helvetica Neue"/>
              </a:rPr>
              <a:t>系列</a:t>
            </a:r>
            <a:endParaRPr lang="zh-CN" altLang="en-US" sz="1000" dirty="0">
              <a:solidFill>
                <a:srgbClr val="002060"/>
              </a:solidFill>
            </a:endParaRPr>
          </a:p>
        </p:txBody>
      </p:sp>
      <p:sp>
        <p:nvSpPr>
          <p:cNvPr id="81" name="矩形 80">
            <a:extLst>
              <a:ext uri="{FF2B5EF4-FFF2-40B4-BE49-F238E27FC236}">
                <a16:creationId xmlns:a16="http://schemas.microsoft.com/office/drawing/2014/main" id="{16EE4A46-E0AC-4B52-A85F-481DE98F7B31}"/>
              </a:ext>
            </a:extLst>
          </p:cNvPr>
          <p:cNvSpPr/>
          <p:nvPr/>
        </p:nvSpPr>
        <p:spPr>
          <a:xfrm>
            <a:off x="6025932" y="4758598"/>
            <a:ext cx="774803" cy="1477328"/>
          </a:xfrm>
          <a:prstGeom prst="rect">
            <a:avLst/>
          </a:prstGeom>
          <a:solidFill>
            <a:srgbClr val="FEE3D2"/>
          </a:solidFill>
        </p:spPr>
        <p:txBody>
          <a:bodyPr wrap="square">
            <a:spAutoFit/>
          </a:bodyPr>
          <a:lstStyle/>
          <a:p>
            <a:r>
              <a:rPr lang="en-US" altLang="zh-CN" sz="1000" b="0" dirty="0">
                <a:solidFill>
                  <a:srgbClr val="002060"/>
                </a:solidFill>
                <a:latin typeface="Helvetica Neue"/>
              </a:rPr>
              <a:t>ARM v8</a:t>
            </a:r>
            <a:r>
              <a:rPr lang="zh-CN" altLang="en-US" sz="1000" b="0" dirty="0">
                <a:solidFill>
                  <a:srgbClr val="002060"/>
                </a:solidFill>
                <a:latin typeface="Helvetica Neue"/>
              </a:rPr>
              <a:t>、</a:t>
            </a:r>
            <a:r>
              <a:rPr lang="en-US" altLang="zh-CN" sz="1000" b="0" dirty="0">
                <a:solidFill>
                  <a:srgbClr val="002060"/>
                </a:solidFill>
                <a:latin typeface="Helvetica Neue"/>
              </a:rPr>
              <a:t>RISC-V</a:t>
            </a:r>
            <a:r>
              <a:rPr lang="zh-CN" altLang="en-US" sz="1000" b="0" dirty="0">
                <a:solidFill>
                  <a:srgbClr val="002060"/>
                </a:solidFill>
                <a:latin typeface="Helvetica Neue"/>
              </a:rPr>
              <a:t>、</a:t>
            </a:r>
            <a:r>
              <a:rPr lang="en-US" altLang="zh-CN" sz="1000" b="0" dirty="0">
                <a:solidFill>
                  <a:srgbClr val="002060"/>
                </a:solidFill>
                <a:latin typeface="Helvetica Neue"/>
              </a:rPr>
              <a:t>MIPS</a:t>
            </a:r>
            <a:r>
              <a:rPr lang="zh-CN" altLang="en-US" sz="1000" b="0" dirty="0">
                <a:solidFill>
                  <a:srgbClr val="002060"/>
                </a:solidFill>
                <a:latin typeface="Helvetica Neue"/>
              </a:rPr>
              <a:t>等架构处理器并存，甚至</a:t>
            </a:r>
            <a:r>
              <a:rPr lang="en-US" altLang="zh-CN" sz="1000" b="0" dirty="0">
                <a:solidFill>
                  <a:srgbClr val="002060"/>
                </a:solidFill>
                <a:latin typeface="Helvetica Neue"/>
              </a:rPr>
              <a:t>GPU</a:t>
            </a:r>
            <a:r>
              <a:rPr lang="zh-CN" altLang="en-US" sz="1000" b="0" dirty="0">
                <a:solidFill>
                  <a:srgbClr val="002060"/>
                </a:solidFill>
                <a:latin typeface="Helvetica Neue"/>
              </a:rPr>
              <a:t>、</a:t>
            </a:r>
            <a:r>
              <a:rPr lang="en-US" altLang="zh-CN" sz="1000" b="0" dirty="0">
                <a:solidFill>
                  <a:srgbClr val="002060"/>
                </a:solidFill>
                <a:latin typeface="Helvetica Neue"/>
              </a:rPr>
              <a:t>TPU</a:t>
            </a:r>
            <a:r>
              <a:rPr lang="zh-CN" altLang="en-US" sz="1000" b="0" dirty="0">
                <a:solidFill>
                  <a:srgbClr val="002060"/>
                </a:solidFill>
                <a:latin typeface="Helvetica Neue"/>
              </a:rPr>
              <a:t>也可作处理器使用</a:t>
            </a:r>
            <a:endParaRPr lang="zh-CN" altLang="en-US" sz="1000" dirty="0">
              <a:solidFill>
                <a:srgbClr val="002060"/>
              </a:solidFill>
            </a:endParaRPr>
          </a:p>
        </p:txBody>
      </p:sp>
      <p:pic>
        <p:nvPicPr>
          <p:cNvPr id="5" name="图片 4">
            <a:extLst>
              <a:ext uri="{FF2B5EF4-FFF2-40B4-BE49-F238E27FC236}">
                <a16:creationId xmlns:a16="http://schemas.microsoft.com/office/drawing/2014/main" id="{40C952AE-DF6F-4C06-8EDB-D2AB7FB6CCF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63027" y="855293"/>
            <a:ext cx="5904284" cy="1759051"/>
          </a:xfrm>
          <a:prstGeom prst="rect">
            <a:avLst/>
          </a:prstGeom>
        </p:spPr>
      </p:pic>
    </p:spTree>
    <p:extLst>
      <p:ext uri="{BB962C8B-B14F-4D97-AF65-F5344CB8AC3E}">
        <p14:creationId xmlns:p14="http://schemas.microsoft.com/office/powerpoint/2010/main" val="27736600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2BFA8148-4BBF-4539-B3B9-456875D05919}"/>
              </a:ext>
            </a:extLst>
          </p:cNvPr>
          <p:cNvSpPr/>
          <p:nvPr/>
        </p:nvSpPr>
        <p:spPr>
          <a:xfrm>
            <a:off x="749344" y="1138476"/>
            <a:ext cx="1422185" cy="461665"/>
          </a:xfrm>
          <a:prstGeom prst="rect">
            <a:avLst/>
          </a:prstGeom>
          <a:solidFill>
            <a:schemeClr val="tx2">
              <a:lumMod val="20000"/>
              <a:lumOff val="80000"/>
            </a:schemeClr>
          </a:solidFill>
          <a:ln>
            <a:noFill/>
          </a:ln>
        </p:spPr>
        <p:txBody>
          <a:bodyPr wrap="none">
            <a:spAutoFit/>
          </a:bodyPr>
          <a:lstStyle/>
          <a:p>
            <a:pPr algn="ctr" eaLnBrk="1" hangingPunct="1"/>
            <a:r>
              <a:rPr lang="zh-CN" altLang="en-US" sz="2400" dirty="0">
                <a:solidFill>
                  <a:srgbClr val="0000FF"/>
                </a:solidFill>
                <a:latin typeface="黑体" pitchFamily="49" charset="-122"/>
                <a:ea typeface="黑体" pitchFamily="49" charset="-122"/>
              </a:rPr>
              <a:t>发展规律</a:t>
            </a:r>
          </a:p>
        </p:txBody>
      </p:sp>
      <p:pic>
        <p:nvPicPr>
          <p:cNvPr id="3" name="图片 2">
            <a:extLst>
              <a:ext uri="{FF2B5EF4-FFF2-40B4-BE49-F238E27FC236}">
                <a16:creationId xmlns:a16="http://schemas.microsoft.com/office/drawing/2014/main" id="{DC1776F4-5F2A-4F73-B1D1-4B4563CB6F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55776" y="1051339"/>
            <a:ext cx="548802" cy="548802"/>
          </a:xfrm>
          <a:prstGeom prst="rect">
            <a:avLst/>
          </a:prstGeom>
        </p:spPr>
      </p:pic>
      <p:sp>
        <p:nvSpPr>
          <p:cNvPr id="4" name="箭头: 右 3">
            <a:extLst>
              <a:ext uri="{FF2B5EF4-FFF2-40B4-BE49-F238E27FC236}">
                <a16:creationId xmlns:a16="http://schemas.microsoft.com/office/drawing/2014/main" id="{2798F7C9-C5CA-458F-B338-1A9B2AF5C988}"/>
              </a:ext>
            </a:extLst>
          </p:cNvPr>
          <p:cNvSpPr/>
          <p:nvPr/>
        </p:nvSpPr>
        <p:spPr>
          <a:xfrm>
            <a:off x="1241737" y="2041829"/>
            <a:ext cx="3618295"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标题 1">
            <a:extLst>
              <a:ext uri="{FF2B5EF4-FFF2-40B4-BE49-F238E27FC236}">
                <a16:creationId xmlns:a16="http://schemas.microsoft.com/office/drawing/2014/main" id="{56232B23-B5D4-408C-9BE3-9708C2AE795E}"/>
              </a:ext>
            </a:extLst>
          </p:cNvPr>
          <p:cNvSpPr txBox="1">
            <a:spLocks/>
          </p:cNvSpPr>
          <p:nvPr/>
        </p:nvSpPr>
        <p:spPr bwMode="auto">
          <a:xfrm>
            <a:off x="5651500" y="0"/>
            <a:ext cx="34925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2400" dirty="0">
                <a:solidFill>
                  <a:schemeClr val="bg1"/>
                </a:solidFill>
                <a:latin typeface="黑体" pitchFamily="49" charset="-122"/>
                <a:ea typeface="黑体" pitchFamily="49" charset="-122"/>
              </a:rPr>
              <a:t>微处理器的发展</a:t>
            </a:r>
          </a:p>
        </p:txBody>
      </p:sp>
      <p:sp>
        <p:nvSpPr>
          <p:cNvPr id="24" name="矩形 23">
            <a:extLst>
              <a:ext uri="{FF2B5EF4-FFF2-40B4-BE49-F238E27FC236}">
                <a16:creationId xmlns:a16="http://schemas.microsoft.com/office/drawing/2014/main" id="{45E9AE09-F62A-42B1-8742-8E0159044207}"/>
              </a:ext>
            </a:extLst>
          </p:cNvPr>
          <p:cNvSpPr/>
          <p:nvPr/>
        </p:nvSpPr>
        <p:spPr>
          <a:xfrm>
            <a:off x="1323727" y="1763853"/>
            <a:ext cx="1319270" cy="338554"/>
          </a:xfrm>
          <a:prstGeom prst="rect">
            <a:avLst/>
          </a:prstGeom>
          <a:solidFill>
            <a:schemeClr val="accent1">
              <a:lumMod val="40000"/>
              <a:lumOff val="60000"/>
            </a:schemeClr>
          </a:solidFill>
        </p:spPr>
        <p:txBody>
          <a:bodyPr wrap="square">
            <a:spAutoFit/>
          </a:bodyPr>
          <a:lstStyle/>
          <a:p>
            <a:pPr marL="285750" indent="-285750">
              <a:buFont typeface="Wingdings" panose="05000000000000000000" pitchFamily="2" charset="2"/>
              <a:buChar char="ü"/>
            </a:pPr>
            <a:r>
              <a:rPr lang="zh-CN" altLang="en-US" sz="1600" b="0" dirty="0">
                <a:solidFill>
                  <a:srgbClr val="FF0000"/>
                </a:solidFill>
                <a:latin typeface="Helvetica Neue"/>
              </a:rPr>
              <a:t>总线位数</a:t>
            </a:r>
            <a:endParaRPr lang="zh-CN" altLang="en-US" sz="1600" dirty="0">
              <a:solidFill>
                <a:srgbClr val="FF0000"/>
              </a:solidFill>
            </a:endParaRPr>
          </a:p>
        </p:txBody>
      </p:sp>
      <p:sp>
        <p:nvSpPr>
          <p:cNvPr id="26" name="矩形 25">
            <a:extLst>
              <a:ext uri="{FF2B5EF4-FFF2-40B4-BE49-F238E27FC236}">
                <a16:creationId xmlns:a16="http://schemas.microsoft.com/office/drawing/2014/main" id="{8E6632B6-7D43-44CC-8F1B-F1E3C44870EC}"/>
              </a:ext>
            </a:extLst>
          </p:cNvPr>
          <p:cNvSpPr/>
          <p:nvPr/>
        </p:nvSpPr>
        <p:spPr>
          <a:xfrm>
            <a:off x="1328470" y="2268349"/>
            <a:ext cx="432048" cy="246221"/>
          </a:xfrm>
          <a:prstGeom prst="rect">
            <a:avLst/>
          </a:prstGeom>
          <a:solidFill>
            <a:schemeClr val="accent1">
              <a:lumMod val="40000"/>
              <a:lumOff val="60000"/>
            </a:schemeClr>
          </a:solidFill>
        </p:spPr>
        <p:txBody>
          <a:bodyPr wrap="square">
            <a:spAutoFit/>
          </a:bodyPr>
          <a:lstStyle/>
          <a:p>
            <a:r>
              <a:rPr lang="en-US" altLang="zh-CN" sz="1000" b="0" dirty="0">
                <a:solidFill>
                  <a:srgbClr val="FF0000"/>
                </a:solidFill>
                <a:latin typeface="Helvetica Neue"/>
              </a:rPr>
              <a:t>4</a:t>
            </a:r>
            <a:r>
              <a:rPr lang="zh-CN" altLang="en-US" sz="1000" b="0" dirty="0">
                <a:solidFill>
                  <a:srgbClr val="FF0000"/>
                </a:solidFill>
                <a:latin typeface="Helvetica Neue"/>
              </a:rPr>
              <a:t>位</a:t>
            </a:r>
            <a:endParaRPr lang="zh-CN" altLang="en-US" sz="1000" dirty="0">
              <a:solidFill>
                <a:srgbClr val="FF0000"/>
              </a:solidFill>
            </a:endParaRPr>
          </a:p>
        </p:txBody>
      </p:sp>
      <p:sp>
        <p:nvSpPr>
          <p:cNvPr id="31" name="矩形 30">
            <a:extLst>
              <a:ext uri="{FF2B5EF4-FFF2-40B4-BE49-F238E27FC236}">
                <a16:creationId xmlns:a16="http://schemas.microsoft.com/office/drawing/2014/main" id="{D9CA8DA1-9863-45BD-8B62-EA64E3D01CC7}"/>
              </a:ext>
            </a:extLst>
          </p:cNvPr>
          <p:cNvSpPr/>
          <p:nvPr/>
        </p:nvSpPr>
        <p:spPr>
          <a:xfrm>
            <a:off x="3734229" y="2268349"/>
            <a:ext cx="466619" cy="246221"/>
          </a:xfrm>
          <a:prstGeom prst="rect">
            <a:avLst/>
          </a:prstGeom>
          <a:solidFill>
            <a:schemeClr val="accent1">
              <a:lumMod val="40000"/>
              <a:lumOff val="60000"/>
            </a:schemeClr>
          </a:solidFill>
        </p:spPr>
        <p:txBody>
          <a:bodyPr wrap="square">
            <a:spAutoFit/>
          </a:bodyPr>
          <a:lstStyle/>
          <a:p>
            <a:r>
              <a:rPr lang="en-US" altLang="zh-CN" sz="1000" b="0" dirty="0">
                <a:solidFill>
                  <a:srgbClr val="FF0000"/>
                </a:solidFill>
                <a:latin typeface="Helvetica Neue"/>
              </a:rPr>
              <a:t>64</a:t>
            </a:r>
            <a:r>
              <a:rPr lang="zh-CN" altLang="en-US" sz="1000" b="0" dirty="0">
                <a:solidFill>
                  <a:srgbClr val="FF0000"/>
                </a:solidFill>
                <a:latin typeface="Helvetica Neue"/>
              </a:rPr>
              <a:t>位</a:t>
            </a:r>
            <a:endParaRPr lang="zh-CN" altLang="en-US" sz="1000" dirty="0">
              <a:solidFill>
                <a:srgbClr val="FF0000"/>
              </a:solidFill>
            </a:endParaRPr>
          </a:p>
        </p:txBody>
      </p:sp>
      <p:sp>
        <p:nvSpPr>
          <p:cNvPr id="32" name="箭头: 右 31">
            <a:extLst>
              <a:ext uri="{FF2B5EF4-FFF2-40B4-BE49-F238E27FC236}">
                <a16:creationId xmlns:a16="http://schemas.microsoft.com/office/drawing/2014/main" id="{006E0F58-EF51-414C-A1D0-1797D9B36295}"/>
              </a:ext>
            </a:extLst>
          </p:cNvPr>
          <p:cNvSpPr/>
          <p:nvPr/>
        </p:nvSpPr>
        <p:spPr>
          <a:xfrm>
            <a:off x="1241077" y="2863152"/>
            <a:ext cx="3618295"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a:extLst>
              <a:ext uri="{FF2B5EF4-FFF2-40B4-BE49-F238E27FC236}">
                <a16:creationId xmlns:a16="http://schemas.microsoft.com/office/drawing/2014/main" id="{778205CE-B126-4C49-893B-9B53028488A7}"/>
              </a:ext>
            </a:extLst>
          </p:cNvPr>
          <p:cNvSpPr/>
          <p:nvPr/>
        </p:nvSpPr>
        <p:spPr>
          <a:xfrm>
            <a:off x="1317614" y="2580539"/>
            <a:ext cx="1325383" cy="338554"/>
          </a:xfrm>
          <a:prstGeom prst="rect">
            <a:avLst/>
          </a:prstGeom>
          <a:solidFill>
            <a:schemeClr val="accent1">
              <a:lumMod val="40000"/>
              <a:lumOff val="60000"/>
            </a:schemeClr>
          </a:solidFill>
        </p:spPr>
        <p:txBody>
          <a:bodyPr wrap="square">
            <a:spAutoFit/>
          </a:bodyPr>
          <a:lstStyle/>
          <a:p>
            <a:pPr marL="285750" indent="-285750">
              <a:buFont typeface="Wingdings" panose="05000000000000000000" pitchFamily="2" charset="2"/>
              <a:buChar char="ü"/>
            </a:pPr>
            <a:r>
              <a:rPr lang="zh-CN" altLang="en-US" sz="1600" b="0" dirty="0">
                <a:solidFill>
                  <a:srgbClr val="FF0000"/>
                </a:solidFill>
                <a:latin typeface="Helvetica Neue"/>
              </a:rPr>
              <a:t>工作主频</a:t>
            </a:r>
            <a:endParaRPr lang="zh-CN" altLang="en-US" sz="1600" dirty="0">
              <a:solidFill>
                <a:srgbClr val="FF0000"/>
              </a:solidFill>
            </a:endParaRPr>
          </a:p>
        </p:txBody>
      </p:sp>
      <p:sp>
        <p:nvSpPr>
          <p:cNvPr id="34" name="矩形 33">
            <a:extLst>
              <a:ext uri="{FF2B5EF4-FFF2-40B4-BE49-F238E27FC236}">
                <a16:creationId xmlns:a16="http://schemas.microsoft.com/office/drawing/2014/main" id="{7799EC80-31B5-427D-B126-C1F80234BC97}"/>
              </a:ext>
            </a:extLst>
          </p:cNvPr>
          <p:cNvSpPr/>
          <p:nvPr/>
        </p:nvSpPr>
        <p:spPr>
          <a:xfrm>
            <a:off x="1317614" y="3095694"/>
            <a:ext cx="648072" cy="246221"/>
          </a:xfrm>
          <a:prstGeom prst="rect">
            <a:avLst/>
          </a:prstGeom>
          <a:solidFill>
            <a:schemeClr val="accent1">
              <a:lumMod val="40000"/>
              <a:lumOff val="60000"/>
            </a:schemeClr>
          </a:solidFill>
        </p:spPr>
        <p:txBody>
          <a:bodyPr wrap="square">
            <a:spAutoFit/>
          </a:bodyPr>
          <a:lstStyle/>
          <a:p>
            <a:r>
              <a:rPr lang="en-US" altLang="zh-CN" sz="1000" b="0" dirty="0">
                <a:solidFill>
                  <a:srgbClr val="FF0000"/>
                </a:solidFill>
                <a:latin typeface="Helvetica Neue"/>
              </a:rPr>
              <a:t>740kHz</a:t>
            </a:r>
            <a:endParaRPr lang="zh-CN" altLang="en-US" sz="1000" dirty="0">
              <a:solidFill>
                <a:srgbClr val="FF0000"/>
              </a:solidFill>
            </a:endParaRPr>
          </a:p>
        </p:txBody>
      </p:sp>
      <p:sp>
        <p:nvSpPr>
          <p:cNvPr id="35" name="矩形 34">
            <a:extLst>
              <a:ext uri="{FF2B5EF4-FFF2-40B4-BE49-F238E27FC236}">
                <a16:creationId xmlns:a16="http://schemas.microsoft.com/office/drawing/2014/main" id="{B62ED198-C7B5-4A90-A3A2-5E8F66814D68}"/>
              </a:ext>
            </a:extLst>
          </p:cNvPr>
          <p:cNvSpPr/>
          <p:nvPr/>
        </p:nvSpPr>
        <p:spPr>
          <a:xfrm>
            <a:off x="2401549" y="2015838"/>
            <a:ext cx="1078368" cy="523220"/>
          </a:xfrm>
          <a:prstGeom prst="rect">
            <a:avLst/>
          </a:prstGeom>
          <a:noFill/>
        </p:spPr>
        <p:txBody>
          <a:bodyPr wrap="square">
            <a:spAutoFit/>
          </a:bodyPr>
          <a:lstStyle/>
          <a:p>
            <a:r>
              <a:rPr lang="en-US" altLang="zh-CN" sz="2800" b="0" dirty="0">
                <a:solidFill>
                  <a:srgbClr val="FF0000"/>
                </a:solidFill>
                <a:latin typeface="Helvetica Neue"/>
              </a:rPr>
              <a:t>……</a:t>
            </a:r>
            <a:endParaRPr lang="zh-CN" altLang="en-US" sz="2800" dirty="0">
              <a:solidFill>
                <a:srgbClr val="FF0000"/>
              </a:solidFill>
            </a:endParaRPr>
          </a:p>
        </p:txBody>
      </p:sp>
      <p:sp>
        <p:nvSpPr>
          <p:cNvPr id="38" name="矩形 37">
            <a:extLst>
              <a:ext uri="{FF2B5EF4-FFF2-40B4-BE49-F238E27FC236}">
                <a16:creationId xmlns:a16="http://schemas.microsoft.com/office/drawing/2014/main" id="{E4FB4244-A4F2-44DE-A7A4-E563727EF701}"/>
              </a:ext>
            </a:extLst>
          </p:cNvPr>
          <p:cNvSpPr/>
          <p:nvPr/>
        </p:nvSpPr>
        <p:spPr>
          <a:xfrm>
            <a:off x="3734229" y="3081451"/>
            <a:ext cx="665358" cy="246221"/>
          </a:xfrm>
          <a:prstGeom prst="rect">
            <a:avLst/>
          </a:prstGeom>
          <a:solidFill>
            <a:schemeClr val="accent1">
              <a:lumMod val="40000"/>
              <a:lumOff val="60000"/>
            </a:schemeClr>
          </a:solidFill>
        </p:spPr>
        <p:txBody>
          <a:bodyPr wrap="square">
            <a:spAutoFit/>
          </a:bodyPr>
          <a:lstStyle/>
          <a:p>
            <a:r>
              <a:rPr lang="en-US" altLang="zh-CN" sz="1000" b="0" dirty="0">
                <a:solidFill>
                  <a:srgbClr val="FF0000"/>
                </a:solidFill>
                <a:latin typeface="Helvetica Neue"/>
              </a:rPr>
              <a:t>5.2GHz</a:t>
            </a:r>
            <a:endParaRPr lang="zh-CN" altLang="en-US" sz="1000" dirty="0">
              <a:solidFill>
                <a:srgbClr val="FF0000"/>
              </a:solidFill>
            </a:endParaRPr>
          </a:p>
        </p:txBody>
      </p:sp>
      <p:sp>
        <p:nvSpPr>
          <p:cNvPr id="39" name="箭头: 右 38">
            <a:extLst>
              <a:ext uri="{FF2B5EF4-FFF2-40B4-BE49-F238E27FC236}">
                <a16:creationId xmlns:a16="http://schemas.microsoft.com/office/drawing/2014/main" id="{025A497F-B5BF-490B-8A84-FC9175BCEDF3}"/>
              </a:ext>
            </a:extLst>
          </p:cNvPr>
          <p:cNvSpPr/>
          <p:nvPr/>
        </p:nvSpPr>
        <p:spPr>
          <a:xfrm>
            <a:off x="1241077" y="3684475"/>
            <a:ext cx="3618296"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a:extLst>
              <a:ext uri="{FF2B5EF4-FFF2-40B4-BE49-F238E27FC236}">
                <a16:creationId xmlns:a16="http://schemas.microsoft.com/office/drawing/2014/main" id="{3560B0D0-9F9D-49A8-86B9-7958B87D7EBA}"/>
              </a:ext>
            </a:extLst>
          </p:cNvPr>
          <p:cNvSpPr/>
          <p:nvPr/>
        </p:nvSpPr>
        <p:spPr>
          <a:xfrm>
            <a:off x="1317614" y="3401893"/>
            <a:ext cx="1518686" cy="338554"/>
          </a:xfrm>
          <a:prstGeom prst="rect">
            <a:avLst/>
          </a:prstGeom>
          <a:solidFill>
            <a:schemeClr val="accent1">
              <a:lumMod val="40000"/>
              <a:lumOff val="60000"/>
            </a:schemeClr>
          </a:solidFill>
        </p:spPr>
        <p:txBody>
          <a:bodyPr wrap="square">
            <a:spAutoFit/>
          </a:bodyPr>
          <a:lstStyle/>
          <a:p>
            <a:pPr marL="285750" indent="-285750">
              <a:buFont typeface="Wingdings" panose="05000000000000000000" pitchFamily="2" charset="2"/>
              <a:buChar char="ü"/>
            </a:pPr>
            <a:r>
              <a:rPr lang="zh-CN" altLang="en-US" sz="1600" b="0" dirty="0">
                <a:solidFill>
                  <a:srgbClr val="FF0000"/>
                </a:solidFill>
              </a:rPr>
              <a:t>处理器数量</a:t>
            </a:r>
          </a:p>
        </p:txBody>
      </p:sp>
      <p:sp>
        <p:nvSpPr>
          <p:cNvPr id="41" name="矩形 40">
            <a:extLst>
              <a:ext uri="{FF2B5EF4-FFF2-40B4-BE49-F238E27FC236}">
                <a16:creationId xmlns:a16="http://schemas.microsoft.com/office/drawing/2014/main" id="{7164A083-69D3-4C7A-A333-B03ECE49952F}"/>
              </a:ext>
            </a:extLst>
          </p:cNvPr>
          <p:cNvSpPr/>
          <p:nvPr/>
        </p:nvSpPr>
        <p:spPr>
          <a:xfrm>
            <a:off x="1313646" y="3913276"/>
            <a:ext cx="839888" cy="246221"/>
          </a:xfrm>
          <a:prstGeom prst="rect">
            <a:avLst/>
          </a:prstGeom>
          <a:solidFill>
            <a:schemeClr val="accent1">
              <a:lumMod val="40000"/>
              <a:lumOff val="60000"/>
            </a:schemeClr>
          </a:solidFill>
        </p:spPr>
        <p:txBody>
          <a:bodyPr wrap="square">
            <a:spAutoFit/>
          </a:bodyPr>
          <a:lstStyle/>
          <a:p>
            <a:r>
              <a:rPr lang="zh-CN" altLang="en-US" sz="1000" b="0" dirty="0">
                <a:solidFill>
                  <a:srgbClr val="FF0000"/>
                </a:solidFill>
                <a:latin typeface="Helvetica Neue"/>
              </a:rPr>
              <a:t>单核单线程</a:t>
            </a:r>
            <a:endParaRPr lang="zh-CN" altLang="en-US" sz="1000" dirty="0">
              <a:solidFill>
                <a:srgbClr val="FF0000"/>
              </a:solidFill>
            </a:endParaRPr>
          </a:p>
        </p:txBody>
      </p:sp>
      <p:sp>
        <p:nvSpPr>
          <p:cNvPr id="42" name="矩形 41">
            <a:extLst>
              <a:ext uri="{FF2B5EF4-FFF2-40B4-BE49-F238E27FC236}">
                <a16:creationId xmlns:a16="http://schemas.microsoft.com/office/drawing/2014/main" id="{BAD4560A-21F8-48AC-B4C2-4EAF98A4FEF6}"/>
              </a:ext>
            </a:extLst>
          </p:cNvPr>
          <p:cNvSpPr/>
          <p:nvPr/>
        </p:nvSpPr>
        <p:spPr>
          <a:xfrm>
            <a:off x="2401549" y="3639771"/>
            <a:ext cx="1078368" cy="523220"/>
          </a:xfrm>
          <a:prstGeom prst="rect">
            <a:avLst/>
          </a:prstGeom>
          <a:noFill/>
        </p:spPr>
        <p:txBody>
          <a:bodyPr wrap="square">
            <a:spAutoFit/>
          </a:bodyPr>
          <a:lstStyle/>
          <a:p>
            <a:r>
              <a:rPr lang="en-US" altLang="zh-CN" sz="2800" b="0" dirty="0">
                <a:solidFill>
                  <a:srgbClr val="FF0000"/>
                </a:solidFill>
                <a:latin typeface="Helvetica Neue"/>
              </a:rPr>
              <a:t>……</a:t>
            </a:r>
            <a:endParaRPr lang="zh-CN" altLang="en-US" sz="2800" dirty="0">
              <a:solidFill>
                <a:srgbClr val="FF0000"/>
              </a:solidFill>
            </a:endParaRPr>
          </a:p>
        </p:txBody>
      </p:sp>
      <p:sp>
        <p:nvSpPr>
          <p:cNvPr id="43" name="矩形 42">
            <a:extLst>
              <a:ext uri="{FF2B5EF4-FFF2-40B4-BE49-F238E27FC236}">
                <a16:creationId xmlns:a16="http://schemas.microsoft.com/office/drawing/2014/main" id="{8C74DE39-340C-4FE1-907A-F89902D7B986}"/>
              </a:ext>
            </a:extLst>
          </p:cNvPr>
          <p:cNvSpPr/>
          <p:nvPr/>
        </p:nvSpPr>
        <p:spPr>
          <a:xfrm>
            <a:off x="3727932" y="3915598"/>
            <a:ext cx="881382" cy="246221"/>
          </a:xfrm>
          <a:prstGeom prst="rect">
            <a:avLst/>
          </a:prstGeom>
          <a:solidFill>
            <a:schemeClr val="accent1">
              <a:lumMod val="40000"/>
              <a:lumOff val="60000"/>
            </a:schemeClr>
          </a:solidFill>
        </p:spPr>
        <p:txBody>
          <a:bodyPr wrap="square">
            <a:spAutoFit/>
          </a:bodyPr>
          <a:lstStyle/>
          <a:p>
            <a:r>
              <a:rPr lang="en-US" altLang="zh-CN" sz="1000" b="0" dirty="0">
                <a:solidFill>
                  <a:srgbClr val="FF0000"/>
                </a:solidFill>
                <a:latin typeface="Helvetica Neue"/>
              </a:rPr>
              <a:t>16</a:t>
            </a:r>
            <a:r>
              <a:rPr lang="zh-CN" altLang="en-US" sz="1000" b="0" dirty="0">
                <a:solidFill>
                  <a:srgbClr val="FF0000"/>
                </a:solidFill>
                <a:latin typeface="Helvetica Neue"/>
              </a:rPr>
              <a:t>核</a:t>
            </a:r>
            <a:r>
              <a:rPr lang="en-US" altLang="zh-CN" sz="1000" b="0" dirty="0">
                <a:solidFill>
                  <a:srgbClr val="FF0000"/>
                </a:solidFill>
                <a:latin typeface="Helvetica Neue"/>
              </a:rPr>
              <a:t>24</a:t>
            </a:r>
            <a:r>
              <a:rPr lang="zh-CN" altLang="en-US" sz="1000" b="0" dirty="0">
                <a:solidFill>
                  <a:srgbClr val="FF0000"/>
                </a:solidFill>
                <a:latin typeface="Helvetica Neue"/>
              </a:rPr>
              <a:t>线程</a:t>
            </a:r>
            <a:endParaRPr lang="zh-CN" altLang="en-US" sz="1000" dirty="0">
              <a:solidFill>
                <a:srgbClr val="FF0000"/>
              </a:solidFill>
            </a:endParaRPr>
          </a:p>
        </p:txBody>
      </p:sp>
      <p:sp>
        <p:nvSpPr>
          <p:cNvPr id="44" name="箭头: 右 43">
            <a:extLst>
              <a:ext uri="{FF2B5EF4-FFF2-40B4-BE49-F238E27FC236}">
                <a16:creationId xmlns:a16="http://schemas.microsoft.com/office/drawing/2014/main" id="{165B5A1C-B03F-498C-ACFB-EDEB491B5CF1}"/>
              </a:ext>
            </a:extLst>
          </p:cNvPr>
          <p:cNvSpPr/>
          <p:nvPr/>
        </p:nvSpPr>
        <p:spPr>
          <a:xfrm>
            <a:off x="1278403" y="4513527"/>
            <a:ext cx="3618296"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a:extLst>
              <a:ext uri="{FF2B5EF4-FFF2-40B4-BE49-F238E27FC236}">
                <a16:creationId xmlns:a16="http://schemas.microsoft.com/office/drawing/2014/main" id="{0217B1B8-D2D9-4C01-B463-9FD34706F645}"/>
              </a:ext>
            </a:extLst>
          </p:cNvPr>
          <p:cNvSpPr/>
          <p:nvPr/>
        </p:nvSpPr>
        <p:spPr>
          <a:xfrm>
            <a:off x="1313646" y="4225475"/>
            <a:ext cx="1522654" cy="338554"/>
          </a:xfrm>
          <a:prstGeom prst="rect">
            <a:avLst/>
          </a:prstGeom>
          <a:solidFill>
            <a:schemeClr val="accent1">
              <a:lumMod val="40000"/>
              <a:lumOff val="60000"/>
            </a:schemeClr>
          </a:solidFill>
        </p:spPr>
        <p:txBody>
          <a:bodyPr wrap="square">
            <a:spAutoFit/>
          </a:bodyPr>
          <a:lstStyle/>
          <a:p>
            <a:pPr marL="285750" indent="-285750">
              <a:buFont typeface="Wingdings" panose="05000000000000000000" pitchFamily="2" charset="2"/>
              <a:buChar char="ü"/>
            </a:pPr>
            <a:r>
              <a:rPr lang="zh-CN" altLang="en-US" sz="1600" b="0" dirty="0">
                <a:solidFill>
                  <a:srgbClr val="FF0000"/>
                </a:solidFill>
                <a:latin typeface="Helvetica Neue"/>
              </a:rPr>
              <a:t>晶体管数量</a:t>
            </a:r>
            <a:endParaRPr lang="zh-CN" altLang="en-US" sz="1600" dirty="0">
              <a:solidFill>
                <a:srgbClr val="FF0000"/>
              </a:solidFill>
            </a:endParaRPr>
          </a:p>
        </p:txBody>
      </p:sp>
      <p:sp>
        <p:nvSpPr>
          <p:cNvPr id="46" name="矩形 45">
            <a:extLst>
              <a:ext uri="{FF2B5EF4-FFF2-40B4-BE49-F238E27FC236}">
                <a16:creationId xmlns:a16="http://schemas.microsoft.com/office/drawing/2014/main" id="{22B435EE-6D85-4EB3-BE0A-8911D0BBFF53}"/>
              </a:ext>
            </a:extLst>
          </p:cNvPr>
          <p:cNvSpPr/>
          <p:nvPr/>
        </p:nvSpPr>
        <p:spPr>
          <a:xfrm>
            <a:off x="1313646" y="4728950"/>
            <a:ext cx="648072" cy="246221"/>
          </a:xfrm>
          <a:prstGeom prst="rect">
            <a:avLst/>
          </a:prstGeom>
          <a:solidFill>
            <a:schemeClr val="accent1">
              <a:lumMod val="40000"/>
              <a:lumOff val="60000"/>
            </a:schemeClr>
          </a:solidFill>
        </p:spPr>
        <p:txBody>
          <a:bodyPr wrap="square">
            <a:spAutoFit/>
          </a:bodyPr>
          <a:lstStyle/>
          <a:p>
            <a:r>
              <a:rPr lang="en-US" altLang="zh-CN" sz="1000" b="0" dirty="0">
                <a:solidFill>
                  <a:srgbClr val="FF0000"/>
                </a:solidFill>
                <a:latin typeface="Helvetica Neue"/>
              </a:rPr>
              <a:t>2300</a:t>
            </a:r>
            <a:r>
              <a:rPr lang="zh-CN" altLang="en-US" sz="1000" b="0" dirty="0">
                <a:solidFill>
                  <a:srgbClr val="FF0000"/>
                </a:solidFill>
                <a:latin typeface="Helvetica Neue"/>
              </a:rPr>
              <a:t>个</a:t>
            </a:r>
            <a:endParaRPr lang="zh-CN" altLang="en-US" sz="1000" dirty="0">
              <a:solidFill>
                <a:srgbClr val="FF0000"/>
              </a:solidFill>
            </a:endParaRPr>
          </a:p>
        </p:txBody>
      </p:sp>
      <p:sp>
        <p:nvSpPr>
          <p:cNvPr id="47" name="矩形 46">
            <a:extLst>
              <a:ext uri="{FF2B5EF4-FFF2-40B4-BE49-F238E27FC236}">
                <a16:creationId xmlns:a16="http://schemas.microsoft.com/office/drawing/2014/main" id="{A93A1966-8118-4665-9EDE-246C6F08B2A9}"/>
              </a:ext>
            </a:extLst>
          </p:cNvPr>
          <p:cNvSpPr/>
          <p:nvPr/>
        </p:nvSpPr>
        <p:spPr>
          <a:xfrm>
            <a:off x="2401549" y="4468988"/>
            <a:ext cx="1078368" cy="523220"/>
          </a:xfrm>
          <a:prstGeom prst="rect">
            <a:avLst/>
          </a:prstGeom>
          <a:noFill/>
        </p:spPr>
        <p:txBody>
          <a:bodyPr wrap="square">
            <a:spAutoFit/>
          </a:bodyPr>
          <a:lstStyle/>
          <a:p>
            <a:r>
              <a:rPr lang="en-US" altLang="zh-CN" sz="2800" b="0" dirty="0">
                <a:solidFill>
                  <a:srgbClr val="FF0000"/>
                </a:solidFill>
                <a:latin typeface="Helvetica Neue"/>
              </a:rPr>
              <a:t>……</a:t>
            </a:r>
            <a:endParaRPr lang="zh-CN" altLang="en-US" sz="2800" dirty="0">
              <a:solidFill>
                <a:srgbClr val="FF0000"/>
              </a:solidFill>
            </a:endParaRPr>
          </a:p>
        </p:txBody>
      </p:sp>
      <p:sp>
        <p:nvSpPr>
          <p:cNvPr id="48" name="矩形 47">
            <a:extLst>
              <a:ext uri="{FF2B5EF4-FFF2-40B4-BE49-F238E27FC236}">
                <a16:creationId xmlns:a16="http://schemas.microsoft.com/office/drawing/2014/main" id="{E6426E50-1E68-4BF3-9475-0752F21B7957}"/>
              </a:ext>
            </a:extLst>
          </p:cNvPr>
          <p:cNvSpPr/>
          <p:nvPr/>
        </p:nvSpPr>
        <p:spPr>
          <a:xfrm>
            <a:off x="3727932" y="4734630"/>
            <a:ext cx="717188" cy="246221"/>
          </a:xfrm>
          <a:prstGeom prst="rect">
            <a:avLst/>
          </a:prstGeom>
          <a:solidFill>
            <a:schemeClr val="accent1">
              <a:lumMod val="40000"/>
              <a:lumOff val="60000"/>
            </a:schemeClr>
          </a:solidFill>
        </p:spPr>
        <p:txBody>
          <a:bodyPr wrap="square">
            <a:spAutoFit/>
          </a:bodyPr>
          <a:lstStyle/>
          <a:p>
            <a:r>
              <a:rPr lang="zh-CN" altLang="en-US" sz="1000" b="0" dirty="0">
                <a:solidFill>
                  <a:srgbClr val="FF0000"/>
                </a:solidFill>
                <a:latin typeface="Helvetica Neue"/>
              </a:rPr>
              <a:t>数十亿个</a:t>
            </a:r>
            <a:endParaRPr lang="zh-CN" altLang="en-US" sz="1000" dirty="0">
              <a:solidFill>
                <a:srgbClr val="FF0000"/>
              </a:solidFill>
            </a:endParaRPr>
          </a:p>
        </p:txBody>
      </p:sp>
      <p:sp>
        <p:nvSpPr>
          <p:cNvPr id="51" name="矩形 50">
            <a:extLst>
              <a:ext uri="{FF2B5EF4-FFF2-40B4-BE49-F238E27FC236}">
                <a16:creationId xmlns:a16="http://schemas.microsoft.com/office/drawing/2014/main" id="{A1919D75-CBC6-4523-9FB3-7316AF88F6A1}"/>
              </a:ext>
            </a:extLst>
          </p:cNvPr>
          <p:cNvSpPr/>
          <p:nvPr/>
        </p:nvSpPr>
        <p:spPr>
          <a:xfrm>
            <a:off x="2401549" y="2827090"/>
            <a:ext cx="1078368" cy="523220"/>
          </a:xfrm>
          <a:prstGeom prst="rect">
            <a:avLst/>
          </a:prstGeom>
          <a:noFill/>
        </p:spPr>
        <p:txBody>
          <a:bodyPr wrap="square">
            <a:spAutoFit/>
          </a:bodyPr>
          <a:lstStyle/>
          <a:p>
            <a:r>
              <a:rPr lang="en-US" altLang="zh-CN" sz="2800" b="0" dirty="0">
                <a:solidFill>
                  <a:srgbClr val="FF0000"/>
                </a:solidFill>
                <a:latin typeface="Helvetica Neue"/>
              </a:rPr>
              <a:t>……</a:t>
            </a:r>
            <a:endParaRPr lang="zh-CN" altLang="en-US" sz="2800" dirty="0">
              <a:solidFill>
                <a:srgbClr val="FF0000"/>
              </a:solidFill>
            </a:endParaRPr>
          </a:p>
        </p:txBody>
      </p:sp>
      <p:sp>
        <p:nvSpPr>
          <p:cNvPr id="52" name="箭头: 右 51">
            <a:extLst>
              <a:ext uri="{FF2B5EF4-FFF2-40B4-BE49-F238E27FC236}">
                <a16:creationId xmlns:a16="http://schemas.microsoft.com/office/drawing/2014/main" id="{353B3C3A-EA29-4770-9148-529D42580F44}"/>
              </a:ext>
            </a:extLst>
          </p:cNvPr>
          <p:cNvSpPr/>
          <p:nvPr/>
        </p:nvSpPr>
        <p:spPr>
          <a:xfrm>
            <a:off x="1242991" y="5327121"/>
            <a:ext cx="361638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a:extLst>
              <a:ext uri="{FF2B5EF4-FFF2-40B4-BE49-F238E27FC236}">
                <a16:creationId xmlns:a16="http://schemas.microsoft.com/office/drawing/2014/main" id="{51067953-0956-4C62-9B03-5E6EF1F8D238}"/>
              </a:ext>
            </a:extLst>
          </p:cNvPr>
          <p:cNvSpPr/>
          <p:nvPr/>
        </p:nvSpPr>
        <p:spPr>
          <a:xfrm>
            <a:off x="1315561" y="5039089"/>
            <a:ext cx="1327436" cy="338554"/>
          </a:xfrm>
          <a:prstGeom prst="rect">
            <a:avLst/>
          </a:prstGeom>
          <a:solidFill>
            <a:schemeClr val="accent1">
              <a:lumMod val="40000"/>
              <a:lumOff val="60000"/>
            </a:schemeClr>
          </a:solidFill>
        </p:spPr>
        <p:txBody>
          <a:bodyPr wrap="square">
            <a:spAutoFit/>
          </a:bodyPr>
          <a:lstStyle/>
          <a:p>
            <a:pPr marL="285750" indent="-285750">
              <a:buFont typeface="Wingdings" panose="05000000000000000000" pitchFamily="2" charset="2"/>
              <a:buChar char="ü"/>
            </a:pPr>
            <a:r>
              <a:rPr lang="zh-CN" altLang="en-US" sz="1600" b="0" dirty="0">
                <a:solidFill>
                  <a:srgbClr val="FF0000"/>
                </a:solidFill>
                <a:latin typeface="Helvetica Neue"/>
              </a:rPr>
              <a:t>工艺制程</a:t>
            </a:r>
            <a:endParaRPr lang="zh-CN" altLang="en-US" sz="1600" dirty="0">
              <a:solidFill>
                <a:srgbClr val="FF0000"/>
              </a:solidFill>
            </a:endParaRPr>
          </a:p>
        </p:txBody>
      </p:sp>
      <p:sp>
        <p:nvSpPr>
          <p:cNvPr id="54" name="矩形 53">
            <a:extLst>
              <a:ext uri="{FF2B5EF4-FFF2-40B4-BE49-F238E27FC236}">
                <a16:creationId xmlns:a16="http://schemas.microsoft.com/office/drawing/2014/main" id="{848621C6-3F2E-4C9D-BDC5-058A9150CD1D}"/>
              </a:ext>
            </a:extLst>
          </p:cNvPr>
          <p:cNvSpPr/>
          <p:nvPr/>
        </p:nvSpPr>
        <p:spPr>
          <a:xfrm>
            <a:off x="1315561" y="5542564"/>
            <a:ext cx="648072" cy="246221"/>
          </a:xfrm>
          <a:prstGeom prst="rect">
            <a:avLst/>
          </a:prstGeom>
          <a:solidFill>
            <a:schemeClr val="accent1">
              <a:lumMod val="40000"/>
              <a:lumOff val="60000"/>
            </a:schemeClr>
          </a:solidFill>
        </p:spPr>
        <p:txBody>
          <a:bodyPr wrap="square">
            <a:spAutoFit/>
          </a:bodyPr>
          <a:lstStyle/>
          <a:p>
            <a:r>
              <a:rPr lang="en-US" altLang="zh-CN" sz="1000" b="0" dirty="0">
                <a:solidFill>
                  <a:srgbClr val="FF0000"/>
                </a:solidFill>
                <a:latin typeface="Helvetica Neue"/>
              </a:rPr>
              <a:t>10</a:t>
            </a:r>
            <a:r>
              <a:rPr lang="el-GR" altLang="zh-CN" sz="1000" b="0" dirty="0">
                <a:solidFill>
                  <a:srgbClr val="FF0000"/>
                </a:solidFill>
                <a:latin typeface="Helvetica Neue"/>
                <a:ea typeface="宋体" panose="02010600030101010101" pitchFamily="2" charset="-122"/>
              </a:rPr>
              <a:t>μ</a:t>
            </a:r>
            <a:r>
              <a:rPr lang="en-US" altLang="zh-CN" sz="1000" b="0" dirty="0">
                <a:solidFill>
                  <a:srgbClr val="FF0000"/>
                </a:solidFill>
                <a:latin typeface="Helvetica Neue"/>
                <a:ea typeface="宋体" panose="02010600030101010101" pitchFamily="2" charset="-122"/>
              </a:rPr>
              <a:t>m</a:t>
            </a:r>
            <a:endParaRPr lang="zh-CN" altLang="en-US" sz="1000" dirty="0">
              <a:solidFill>
                <a:srgbClr val="FF0000"/>
              </a:solidFill>
            </a:endParaRPr>
          </a:p>
        </p:txBody>
      </p:sp>
      <p:sp>
        <p:nvSpPr>
          <p:cNvPr id="55" name="矩形 54">
            <a:extLst>
              <a:ext uri="{FF2B5EF4-FFF2-40B4-BE49-F238E27FC236}">
                <a16:creationId xmlns:a16="http://schemas.microsoft.com/office/drawing/2014/main" id="{699F978F-9F0A-49EB-B3AE-A7AF09E00BE4}"/>
              </a:ext>
            </a:extLst>
          </p:cNvPr>
          <p:cNvSpPr/>
          <p:nvPr/>
        </p:nvSpPr>
        <p:spPr>
          <a:xfrm>
            <a:off x="2401549" y="5302852"/>
            <a:ext cx="1078368" cy="523220"/>
          </a:xfrm>
          <a:prstGeom prst="rect">
            <a:avLst/>
          </a:prstGeom>
          <a:noFill/>
        </p:spPr>
        <p:txBody>
          <a:bodyPr wrap="square">
            <a:spAutoFit/>
          </a:bodyPr>
          <a:lstStyle/>
          <a:p>
            <a:r>
              <a:rPr lang="en-US" altLang="zh-CN" sz="2800" b="0" dirty="0">
                <a:solidFill>
                  <a:srgbClr val="FF0000"/>
                </a:solidFill>
                <a:latin typeface="Helvetica Neue"/>
              </a:rPr>
              <a:t>……</a:t>
            </a:r>
            <a:endParaRPr lang="zh-CN" altLang="en-US" sz="2800" dirty="0">
              <a:solidFill>
                <a:srgbClr val="FF0000"/>
              </a:solidFill>
            </a:endParaRPr>
          </a:p>
        </p:txBody>
      </p:sp>
      <p:sp>
        <p:nvSpPr>
          <p:cNvPr id="56" name="矩形 55">
            <a:extLst>
              <a:ext uri="{FF2B5EF4-FFF2-40B4-BE49-F238E27FC236}">
                <a16:creationId xmlns:a16="http://schemas.microsoft.com/office/drawing/2014/main" id="{DC7C54B0-ACBD-4561-9689-6E595765558C}"/>
              </a:ext>
            </a:extLst>
          </p:cNvPr>
          <p:cNvSpPr/>
          <p:nvPr/>
        </p:nvSpPr>
        <p:spPr>
          <a:xfrm>
            <a:off x="3727932" y="5555951"/>
            <a:ext cx="717188" cy="246221"/>
          </a:xfrm>
          <a:prstGeom prst="rect">
            <a:avLst/>
          </a:prstGeom>
          <a:solidFill>
            <a:schemeClr val="accent1">
              <a:lumMod val="40000"/>
              <a:lumOff val="60000"/>
            </a:schemeClr>
          </a:solidFill>
        </p:spPr>
        <p:txBody>
          <a:bodyPr wrap="square">
            <a:spAutoFit/>
          </a:bodyPr>
          <a:lstStyle/>
          <a:p>
            <a:r>
              <a:rPr lang="en-US" altLang="zh-CN" sz="1000" b="0" dirty="0">
                <a:solidFill>
                  <a:srgbClr val="FF0000"/>
                </a:solidFill>
                <a:latin typeface="Helvetica Neue"/>
              </a:rPr>
              <a:t>10nm</a:t>
            </a:r>
            <a:endParaRPr lang="zh-CN" altLang="en-US" sz="1000" dirty="0">
              <a:solidFill>
                <a:srgbClr val="FF0000"/>
              </a:solidFill>
            </a:endParaRPr>
          </a:p>
        </p:txBody>
      </p:sp>
      <p:sp>
        <p:nvSpPr>
          <p:cNvPr id="57" name="圆角矩形 1">
            <a:extLst>
              <a:ext uri="{FF2B5EF4-FFF2-40B4-BE49-F238E27FC236}">
                <a16:creationId xmlns:a16="http://schemas.microsoft.com/office/drawing/2014/main" id="{51560261-DFF9-42A2-ACAF-25321E6E4B4F}"/>
              </a:ext>
            </a:extLst>
          </p:cNvPr>
          <p:cNvSpPr/>
          <p:nvPr/>
        </p:nvSpPr>
        <p:spPr>
          <a:xfrm>
            <a:off x="5292080" y="1600141"/>
            <a:ext cx="3600400" cy="4493155"/>
          </a:xfrm>
          <a:prstGeom prst="roundRect">
            <a:avLst/>
          </a:prstGeom>
          <a:solidFill>
            <a:schemeClr val="bg1"/>
          </a:solidFill>
          <a:ln>
            <a:solidFill>
              <a:srgbClr val="8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nSpc>
                <a:spcPct val="150000"/>
              </a:lnSpc>
            </a:pPr>
            <a:r>
              <a:rPr lang="en-US" altLang="zh-CN" sz="1800" dirty="0">
                <a:solidFill>
                  <a:srgbClr val="990000"/>
                </a:solidFill>
                <a:latin typeface="+mn-ea"/>
                <a:cs typeface="Times New Roman" panose="02020603050405020304" pitchFamily="18" charset="0"/>
              </a:rPr>
              <a:t>1971</a:t>
            </a:r>
            <a:r>
              <a:rPr lang="zh-CN" altLang="en-US" sz="1800" dirty="0">
                <a:solidFill>
                  <a:srgbClr val="990000"/>
                </a:solidFill>
                <a:latin typeface="+mn-ea"/>
                <a:cs typeface="Times New Roman" panose="02020603050405020304" pitchFamily="18" charset="0"/>
              </a:rPr>
              <a:t>年至今，由于半导体工艺的进步，微处理器的发展总体上符合摩尔定律。呈现</a:t>
            </a:r>
            <a:r>
              <a:rPr lang="en-US" altLang="zh-CN" sz="1800" dirty="0">
                <a:solidFill>
                  <a:srgbClr val="990000"/>
                </a:solidFill>
                <a:latin typeface="+mn-ea"/>
                <a:cs typeface="Times New Roman" panose="02020603050405020304" pitchFamily="18" charset="0"/>
              </a:rPr>
              <a:t>X86</a:t>
            </a:r>
            <a:r>
              <a:rPr lang="zh-CN" altLang="en-US" sz="1800" dirty="0">
                <a:solidFill>
                  <a:srgbClr val="990000"/>
                </a:solidFill>
                <a:latin typeface="+mn-ea"/>
                <a:cs typeface="Times New Roman" panose="02020603050405020304" pitchFamily="18" charset="0"/>
              </a:rPr>
              <a:t>架构、</a:t>
            </a:r>
            <a:r>
              <a:rPr lang="en-US" altLang="zh-CN" sz="1800" dirty="0">
                <a:solidFill>
                  <a:srgbClr val="990000"/>
                </a:solidFill>
                <a:latin typeface="+mn-ea"/>
                <a:cs typeface="Times New Roman" panose="02020603050405020304" pitchFamily="18" charset="0"/>
              </a:rPr>
              <a:t>ARM</a:t>
            </a:r>
            <a:r>
              <a:rPr lang="zh-CN" altLang="en-US" sz="1800" dirty="0">
                <a:solidFill>
                  <a:srgbClr val="990000"/>
                </a:solidFill>
                <a:latin typeface="+mn-ea"/>
                <a:cs typeface="Times New Roman" panose="02020603050405020304" pitchFamily="18" charset="0"/>
              </a:rPr>
              <a:t>架构、</a:t>
            </a:r>
            <a:r>
              <a:rPr lang="en-US" altLang="zh-CN" sz="1800" dirty="0">
                <a:solidFill>
                  <a:srgbClr val="990000"/>
                </a:solidFill>
                <a:latin typeface="+mn-ea"/>
                <a:cs typeface="Times New Roman" panose="02020603050405020304" pitchFamily="18" charset="0"/>
              </a:rPr>
              <a:t>MIPS</a:t>
            </a:r>
            <a:r>
              <a:rPr lang="zh-CN" altLang="en-US" sz="1800" dirty="0">
                <a:solidFill>
                  <a:srgbClr val="990000"/>
                </a:solidFill>
                <a:latin typeface="+mn-ea"/>
                <a:cs typeface="Times New Roman" panose="02020603050405020304" pitchFamily="18" charset="0"/>
              </a:rPr>
              <a:t>架构、</a:t>
            </a:r>
            <a:r>
              <a:rPr lang="en-US" altLang="zh-CN" sz="1800" dirty="0">
                <a:solidFill>
                  <a:srgbClr val="990000"/>
                </a:solidFill>
                <a:latin typeface="+mn-ea"/>
                <a:cs typeface="Times New Roman" panose="02020603050405020304" pitchFamily="18" charset="0"/>
              </a:rPr>
              <a:t>RISC</a:t>
            </a:r>
            <a:r>
              <a:rPr lang="zh-CN" altLang="en-US" sz="1800" dirty="0">
                <a:solidFill>
                  <a:srgbClr val="990000"/>
                </a:solidFill>
                <a:latin typeface="+mn-ea"/>
                <a:cs typeface="Times New Roman" panose="02020603050405020304" pitchFamily="18" charset="0"/>
              </a:rPr>
              <a:t>架构等多种处理器架构，</a:t>
            </a:r>
            <a:r>
              <a:rPr lang="en-US" altLang="zh-CN" sz="1800" dirty="0">
                <a:solidFill>
                  <a:srgbClr val="990000"/>
                </a:solidFill>
                <a:latin typeface="+mn-ea"/>
                <a:cs typeface="Times New Roman" panose="02020603050405020304" pitchFamily="18" charset="0"/>
              </a:rPr>
              <a:t>8</a:t>
            </a:r>
            <a:r>
              <a:rPr lang="zh-CN" altLang="en-US" sz="1800" dirty="0">
                <a:solidFill>
                  <a:srgbClr val="990000"/>
                </a:solidFill>
                <a:latin typeface="+mn-ea"/>
                <a:cs typeface="Times New Roman" panose="02020603050405020304" pitchFamily="18" charset="0"/>
              </a:rPr>
              <a:t>位、</a:t>
            </a:r>
            <a:r>
              <a:rPr lang="en-US" altLang="zh-CN" sz="1800" dirty="0">
                <a:solidFill>
                  <a:srgbClr val="990000"/>
                </a:solidFill>
                <a:latin typeface="+mn-ea"/>
                <a:cs typeface="Times New Roman" panose="02020603050405020304" pitchFamily="18" charset="0"/>
              </a:rPr>
              <a:t>16</a:t>
            </a:r>
            <a:r>
              <a:rPr lang="zh-CN" altLang="en-US" sz="1800" dirty="0">
                <a:solidFill>
                  <a:srgbClr val="990000"/>
                </a:solidFill>
                <a:latin typeface="+mn-ea"/>
                <a:cs typeface="Times New Roman" panose="02020603050405020304" pitchFamily="18" charset="0"/>
              </a:rPr>
              <a:t>位、</a:t>
            </a:r>
            <a:r>
              <a:rPr lang="en-US" altLang="zh-CN" sz="1800" dirty="0">
                <a:solidFill>
                  <a:srgbClr val="990000"/>
                </a:solidFill>
                <a:latin typeface="+mn-ea"/>
                <a:cs typeface="Times New Roman" panose="02020603050405020304" pitchFamily="18" charset="0"/>
              </a:rPr>
              <a:t>32</a:t>
            </a:r>
            <a:r>
              <a:rPr lang="zh-CN" altLang="en-US" sz="1800" dirty="0">
                <a:solidFill>
                  <a:srgbClr val="990000"/>
                </a:solidFill>
                <a:latin typeface="+mn-ea"/>
                <a:cs typeface="Times New Roman" panose="02020603050405020304" pitchFamily="18" charset="0"/>
              </a:rPr>
              <a:t>位、</a:t>
            </a:r>
            <a:r>
              <a:rPr lang="en-US" altLang="zh-CN" sz="1800" dirty="0">
                <a:solidFill>
                  <a:srgbClr val="990000"/>
                </a:solidFill>
                <a:latin typeface="+mn-ea"/>
                <a:cs typeface="Times New Roman" panose="02020603050405020304" pitchFamily="18" charset="0"/>
              </a:rPr>
              <a:t>64</a:t>
            </a:r>
            <a:r>
              <a:rPr lang="zh-CN" altLang="en-US" sz="1800" dirty="0">
                <a:solidFill>
                  <a:srgbClr val="990000"/>
                </a:solidFill>
                <a:latin typeface="+mn-ea"/>
                <a:cs typeface="Times New Roman" panose="02020603050405020304" pitchFamily="18" charset="0"/>
              </a:rPr>
              <a:t>位，甚至</a:t>
            </a:r>
            <a:r>
              <a:rPr lang="en-US" altLang="zh-CN" sz="1800" dirty="0">
                <a:solidFill>
                  <a:srgbClr val="990000"/>
                </a:solidFill>
                <a:latin typeface="+mn-ea"/>
                <a:cs typeface="Times New Roman" panose="02020603050405020304" pitchFamily="18" charset="0"/>
              </a:rPr>
              <a:t>CPU</a:t>
            </a:r>
            <a:r>
              <a:rPr lang="zh-CN" altLang="en-US" sz="1800" dirty="0">
                <a:solidFill>
                  <a:srgbClr val="990000"/>
                </a:solidFill>
                <a:latin typeface="+mn-ea"/>
                <a:cs typeface="Times New Roman" panose="02020603050405020304" pitchFamily="18" charset="0"/>
              </a:rPr>
              <a:t>、</a:t>
            </a:r>
            <a:r>
              <a:rPr lang="en-US" altLang="zh-CN" sz="1800" dirty="0">
                <a:solidFill>
                  <a:srgbClr val="990000"/>
                </a:solidFill>
                <a:latin typeface="+mn-ea"/>
                <a:cs typeface="Times New Roman" panose="02020603050405020304" pitchFamily="18" charset="0"/>
              </a:rPr>
              <a:t>MCU</a:t>
            </a:r>
            <a:r>
              <a:rPr lang="zh-CN" altLang="en-US" sz="1800" dirty="0">
                <a:solidFill>
                  <a:srgbClr val="990000"/>
                </a:solidFill>
                <a:latin typeface="+mn-ea"/>
                <a:cs typeface="Times New Roman" panose="02020603050405020304" pitchFamily="18" charset="0"/>
              </a:rPr>
              <a:t>、</a:t>
            </a:r>
            <a:r>
              <a:rPr lang="en-US" altLang="zh-CN" sz="1800" dirty="0">
                <a:solidFill>
                  <a:srgbClr val="990000"/>
                </a:solidFill>
                <a:latin typeface="+mn-ea"/>
                <a:cs typeface="Times New Roman" panose="02020603050405020304" pitchFamily="18" charset="0"/>
              </a:rPr>
              <a:t>DSP</a:t>
            </a:r>
            <a:r>
              <a:rPr lang="zh-CN" altLang="en-US" sz="1800" dirty="0">
                <a:solidFill>
                  <a:srgbClr val="990000"/>
                </a:solidFill>
                <a:latin typeface="+mn-ea"/>
                <a:cs typeface="Times New Roman" panose="02020603050405020304" pitchFamily="18" charset="0"/>
              </a:rPr>
              <a:t>、</a:t>
            </a:r>
            <a:r>
              <a:rPr lang="en-US" altLang="zh-CN" sz="1800" dirty="0">
                <a:solidFill>
                  <a:srgbClr val="990000"/>
                </a:solidFill>
                <a:latin typeface="+mn-ea"/>
                <a:cs typeface="Times New Roman" panose="02020603050405020304" pitchFamily="18" charset="0"/>
              </a:rPr>
              <a:t>GPU</a:t>
            </a:r>
            <a:r>
              <a:rPr lang="zh-CN" altLang="en-US" sz="1800" dirty="0">
                <a:solidFill>
                  <a:srgbClr val="990000"/>
                </a:solidFill>
                <a:latin typeface="+mn-ea"/>
                <a:cs typeface="Times New Roman" panose="02020603050405020304" pitchFamily="18" charset="0"/>
              </a:rPr>
              <a:t>、</a:t>
            </a:r>
            <a:r>
              <a:rPr lang="en-US" altLang="zh-CN" sz="1800" dirty="0">
                <a:solidFill>
                  <a:srgbClr val="990000"/>
                </a:solidFill>
                <a:latin typeface="+mn-ea"/>
                <a:cs typeface="Times New Roman" panose="02020603050405020304" pitchFamily="18" charset="0"/>
              </a:rPr>
              <a:t>TPU</a:t>
            </a:r>
            <a:r>
              <a:rPr lang="zh-CN" altLang="en-US" sz="1800" dirty="0">
                <a:solidFill>
                  <a:srgbClr val="990000"/>
                </a:solidFill>
                <a:latin typeface="+mn-ea"/>
                <a:cs typeface="Times New Roman" panose="02020603050405020304" pitchFamily="18" charset="0"/>
              </a:rPr>
              <a:t>、</a:t>
            </a:r>
            <a:r>
              <a:rPr lang="en-US" altLang="zh-CN" sz="1800" dirty="0">
                <a:solidFill>
                  <a:srgbClr val="990000"/>
                </a:solidFill>
                <a:latin typeface="+mn-ea"/>
                <a:cs typeface="Times New Roman" panose="02020603050405020304" pitchFamily="18" charset="0"/>
              </a:rPr>
              <a:t>SOC/SIP</a:t>
            </a:r>
            <a:r>
              <a:rPr lang="zh-CN" altLang="en-US" sz="1800" dirty="0">
                <a:solidFill>
                  <a:srgbClr val="990000"/>
                </a:solidFill>
                <a:latin typeface="+mn-ea"/>
                <a:cs typeface="Times New Roman" panose="02020603050405020304" pitchFamily="18" charset="0"/>
              </a:rPr>
              <a:t>等各种种类功能的微处理器并存的局面。</a:t>
            </a:r>
            <a:endParaRPr lang="en-US" altLang="zh-CN" sz="1800" dirty="0">
              <a:solidFill>
                <a:srgbClr val="990000"/>
              </a:solidFill>
              <a:latin typeface="+mn-ea"/>
              <a:cs typeface="Times New Roman" panose="02020603050405020304" pitchFamily="18" charset="0"/>
            </a:endParaRPr>
          </a:p>
        </p:txBody>
      </p:sp>
    </p:spTree>
    <p:extLst>
      <p:ext uri="{BB962C8B-B14F-4D97-AF65-F5344CB8AC3E}">
        <p14:creationId xmlns:p14="http://schemas.microsoft.com/office/powerpoint/2010/main" val="317218582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21557</TotalTime>
  <Words>6398</Words>
  <Application>Microsoft Office PowerPoint</Application>
  <PresentationFormat>全屏显示(4:3)</PresentationFormat>
  <Paragraphs>575</Paragraphs>
  <Slides>61</Slides>
  <Notes>57</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61</vt:i4>
      </vt:variant>
    </vt:vector>
  </HeadingPairs>
  <TitlesOfParts>
    <vt:vector size="78" baseType="lpstr">
      <vt:lpstr>Adobe 黑体 Std R</vt:lpstr>
      <vt:lpstr>-apple-system</vt:lpstr>
      <vt:lpstr>Helvetica Neue</vt:lpstr>
      <vt:lpstr>Microsoft yahei</vt:lpstr>
      <vt:lpstr>PingFang SC</vt:lpstr>
      <vt:lpstr>等线</vt:lpstr>
      <vt:lpstr>仿宋_GB2312</vt:lpstr>
      <vt:lpstr>黑体</vt:lpstr>
      <vt:lpstr>宋体</vt:lpstr>
      <vt:lpstr>宋体</vt:lpstr>
      <vt:lpstr>微软雅黑</vt:lpstr>
      <vt:lpstr>arial</vt:lpstr>
      <vt:lpstr>arial</vt:lpstr>
      <vt:lpstr>Calibri</vt:lpstr>
      <vt:lpstr>Times New Roman</vt:lpstr>
      <vt:lpstr>Wingdings</vt:lpstr>
      <vt:lpstr>Office 主题</vt:lpstr>
      <vt:lpstr>工程概论III</vt:lpstr>
      <vt:lpstr>第四讲 微处理器</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谢  谢！</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李卫帮</dc:creator>
  <cp:lastModifiedBy>Administrator</cp:lastModifiedBy>
  <cp:revision>1753</cp:revision>
  <dcterms:created xsi:type="dcterms:W3CDTF">2014-04-29T08:12:32Z</dcterms:created>
  <dcterms:modified xsi:type="dcterms:W3CDTF">2022-09-20T14:56:37Z</dcterms:modified>
</cp:coreProperties>
</file>